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9" embedTrueTypeFonts="1" saveSubsetFonts="1">
  <p:sldMasterIdLst>
    <p:sldMasterId id="2147483648" r:id="rId1"/>
    <p:sldMasterId id="2147483650" r:id="rId3"/>
    <p:sldMasterId id="2147483653" r:id="rId4"/>
  </p:sldMasterIdLst>
  <p:notesMasterIdLst>
    <p:notesMasterId r:id="rId6"/>
  </p:notesMasterIdLst>
  <p:handoutMasterIdLst>
    <p:handoutMasterId r:id="rId79"/>
  </p:handoutMasterIdLst>
  <p:sldIdLst>
    <p:sldId id="301" r:id="rId5"/>
    <p:sldId id="655" r:id="rId7"/>
    <p:sldId id="844" r:id="rId8"/>
    <p:sldId id="345" r:id="rId9"/>
    <p:sldId id="548" r:id="rId10"/>
    <p:sldId id="549" r:id="rId11"/>
    <p:sldId id="635" r:id="rId12"/>
    <p:sldId id="1023" r:id="rId13"/>
    <p:sldId id="637" r:id="rId14"/>
    <p:sldId id="642" r:id="rId15"/>
    <p:sldId id="643" r:id="rId16"/>
    <p:sldId id="826" r:id="rId17"/>
    <p:sldId id="825" r:id="rId18"/>
    <p:sldId id="965" r:id="rId19"/>
    <p:sldId id="646" r:id="rId20"/>
    <p:sldId id="647" r:id="rId21"/>
    <p:sldId id="648" r:id="rId22"/>
    <p:sldId id="649" r:id="rId23"/>
    <p:sldId id="650" r:id="rId24"/>
    <p:sldId id="1024" r:id="rId25"/>
    <p:sldId id="1025" r:id="rId26"/>
    <p:sldId id="651" r:id="rId27"/>
    <p:sldId id="652" r:id="rId28"/>
    <p:sldId id="846" r:id="rId29"/>
    <p:sldId id="916" r:id="rId30"/>
    <p:sldId id="654" r:id="rId31"/>
    <p:sldId id="645" r:id="rId32"/>
    <p:sldId id="639" r:id="rId33"/>
    <p:sldId id="656" r:id="rId34"/>
    <p:sldId id="661" r:id="rId35"/>
    <p:sldId id="829" r:id="rId36"/>
    <p:sldId id="662" r:id="rId37"/>
    <p:sldId id="663" r:id="rId38"/>
    <p:sldId id="664" r:id="rId39"/>
    <p:sldId id="665" r:id="rId40"/>
    <p:sldId id="657" r:id="rId41"/>
    <p:sldId id="666" r:id="rId42"/>
    <p:sldId id="667" r:id="rId43"/>
    <p:sldId id="668" r:id="rId44"/>
    <p:sldId id="669" r:id="rId45"/>
    <p:sldId id="670" r:id="rId46"/>
    <p:sldId id="671" r:id="rId47"/>
    <p:sldId id="672" r:id="rId48"/>
    <p:sldId id="673" r:id="rId49"/>
    <p:sldId id="674" r:id="rId50"/>
    <p:sldId id="847" r:id="rId51"/>
    <p:sldId id="831" r:id="rId52"/>
    <p:sldId id="832" r:id="rId53"/>
    <p:sldId id="833" r:id="rId54"/>
    <p:sldId id="834" r:id="rId55"/>
    <p:sldId id="835" r:id="rId56"/>
    <p:sldId id="915" r:id="rId57"/>
    <p:sldId id="836" r:id="rId58"/>
    <p:sldId id="837" r:id="rId59"/>
    <p:sldId id="838" r:id="rId60"/>
    <p:sldId id="839" r:id="rId61"/>
    <p:sldId id="840" r:id="rId62"/>
    <p:sldId id="843" r:id="rId63"/>
    <p:sldId id="848" r:id="rId64"/>
    <p:sldId id="676" r:id="rId65"/>
    <p:sldId id="677" r:id="rId66"/>
    <p:sldId id="659" r:id="rId67"/>
    <p:sldId id="660" r:id="rId68"/>
    <p:sldId id="678" r:id="rId69"/>
    <p:sldId id="679" r:id="rId70"/>
    <p:sldId id="680" r:id="rId71"/>
    <p:sldId id="842" r:id="rId72"/>
    <p:sldId id="849" r:id="rId73"/>
    <p:sldId id="681" r:id="rId74"/>
    <p:sldId id="682" r:id="rId75"/>
    <p:sldId id="683" r:id="rId76"/>
    <p:sldId id="772" r:id="rId77"/>
    <p:sldId id="284" r:id="rId78"/>
  </p:sldIdLst>
  <p:sldSz cx="9144000" cy="6858000" type="screen4x3"/>
  <p:notesSz cx="6797675" cy="9928225"/>
  <p:embeddedFontLst>
    <p:embeddedFont>
      <p:font typeface="微软雅黑" panose="020B0503020204020204" charset="-122"/>
      <p:regular r:id="rId83"/>
    </p:embeddedFont>
    <p:embeddedFont>
      <p:font typeface="Calibri" panose="020F0502020204030204" pitchFamily="34" charset="0"/>
      <p:regular r:id="rId84"/>
      <p:bold r:id="rId85"/>
      <p:italic r:id="rId86"/>
      <p:boldItalic r:id="rId87"/>
    </p:embeddedFont>
    <p:embeddedFont>
      <p:font typeface="Franklin Gothic Medium" panose="020B0603020102020204" pitchFamily="34" charset="0"/>
      <p:regular r:id="rId88"/>
      <p:italic r:id="rId89"/>
    </p:embeddedFont>
    <p:embeddedFont>
      <p:font typeface="方正黑体简体" panose="02010600030101010101" charset="-122"/>
      <p:regular r:id="rId90"/>
    </p:embeddedFont>
  </p:embeddedFontLst>
  <p:custDataLst>
    <p:tags r:id="rId9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userDrawn="1">
          <p15:clr>
            <a:srgbClr val="A4A3A4"/>
          </p15:clr>
        </p15:guide>
        <p15:guide id="2" pos="28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487E"/>
    <a:srgbClr val="FDF731"/>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6" autoAdjust="0"/>
    <p:restoredTop sz="94643" autoAdjust="0"/>
  </p:normalViewPr>
  <p:slideViewPr>
    <p:cSldViewPr showGuides="1">
      <p:cViewPr varScale="1">
        <p:scale>
          <a:sx n="104" d="100"/>
          <a:sy n="104" d="100"/>
        </p:scale>
        <p:origin x="582" y="96"/>
      </p:cViewPr>
      <p:guideLst>
        <p:guide orient="horz" pos="2183"/>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gs" Target="tags/tag25.xml"/><Relationship Id="rId90" Type="http://schemas.openxmlformats.org/officeDocument/2006/relationships/font" Target="fonts/font8.fntdata"/><Relationship Id="rId9" Type="http://schemas.openxmlformats.org/officeDocument/2006/relationships/slide" Target="slides/slide4.xml"/><Relationship Id="rId89" Type="http://schemas.openxmlformats.org/officeDocument/2006/relationships/font" Target="fonts/font7.fntdata"/><Relationship Id="rId88" Type="http://schemas.openxmlformats.org/officeDocument/2006/relationships/font" Target="fonts/font6.fntdata"/><Relationship Id="rId87" Type="http://schemas.openxmlformats.org/officeDocument/2006/relationships/font" Target="fonts/font5.fntdata"/><Relationship Id="rId86" Type="http://schemas.openxmlformats.org/officeDocument/2006/relationships/font" Target="fonts/font4.fntdata"/><Relationship Id="rId85" Type="http://schemas.openxmlformats.org/officeDocument/2006/relationships/font" Target="fonts/font3.fntdata"/><Relationship Id="rId84" Type="http://schemas.openxmlformats.org/officeDocument/2006/relationships/font" Target="fonts/font2.fntdata"/><Relationship Id="rId83" Type="http://schemas.openxmlformats.org/officeDocument/2006/relationships/font" Target="fonts/font1.fntdata"/><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3.xml"/><Relationship Id="rId79" Type="http://schemas.openxmlformats.org/officeDocument/2006/relationships/handoutMaster" Target="handoutMasters/handoutMaster1.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270A4A41-5EFC-4E61-9522-4B772836916B}" type="datetimeFigureOut">
              <a:rPr lang="zh-CN" altLang="en-US"/>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CEE71978-755C-4008-8035-760DBF8424FC}"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2E6AF038-860A-4950-8102-41842B7A4311}" type="datetimeFigureOut">
              <a:rPr lang="zh-CN" altLang="en-US"/>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A8B17C60-CC13-433B-8E63-9DE3AB7178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5A9A954-B483-47E5-8AB8-E290A4F817B6}"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EF7D292-0C97-48F1-A9A0-BF2C01D51FBC}" type="slidenum">
              <a:rPr lang="zh-CN" altLang="en-US"/>
            </a:fld>
            <a:endParaRPr lang="zh-CN" altLang="en-US"/>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A0CCB22-C356-430B-B1A4-8DC159C46CB0}"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1CCE255-4C66-43A8-9FD1-8F2E3DD2E2E1}" type="slidenum">
              <a:rPr lang="zh-CN" altLang="en-US"/>
            </a:fld>
            <a:endParaRPr lang="zh-CN" altLang="en-US"/>
          </a:p>
        </p:txBody>
      </p:sp>
    </p:spTree>
  </p:cSld>
  <p:clrMapOvr>
    <a:masterClrMapping/>
  </p:clrMapOvr>
  <p:transition>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EDB67AE-7F7A-484A-8FD9-78C5FBC417E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9A6CEB2-32F9-42D6-98CF-B915A1B8011E}" type="slidenum">
              <a:rPr lang="zh-CN" altLang="en-US"/>
            </a:fld>
            <a:endParaRPr lang="zh-CN" altLang="en-US"/>
          </a:p>
        </p:txBody>
      </p:sp>
    </p:spTree>
  </p:cSld>
  <p:clrMapOvr>
    <a:masterClrMapping/>
  </p:clrMapOvr>
  <p:transition>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8" y="273052"/>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DACF4F29-5805-48A3-B36C-F313FE17C77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A978543-C35D-4120-B26A-2161D59DF479}" type="slidenum">
              <a:rPr lang="zh-CN" altLang="en-US"/>
            </a:fld>
            <a:endParaRPr lang="zh-CN" altLang="en-US"/>
          </a:p>
        </p:txBody>
      </p:sp>
    </p:spTree>
  </p:cSld>
  <p:clrMapOvr>
    <a:masterClrMapping/>
  </p:clrMapOvr>
  <p:transition>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3AC5C2CC-5FC3-41E1-9C81-C59BED5C2FA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CFEFDE-3A41-4A97-A7AA-6E470A8FFDE6}" type="slidenum">
              <a:rPr lang="zh-CN" altLang="en-US"/>
            </a:fld>
            <a:endParaRPr lang="zh-CN" altLang="en-US"/>
          </a:p>
        </p:txBody>
      </p:sp>
    </p:spTree>
  </p:cSld>
  <p:clrMapOvr>
    <a:masterClrMapping/>
  </p:clrMapOvr>
  <p:transition>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17E9F8B-10A5-48A0-89FD-F5A6C7E4FB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31E94F5-24BF-4B29-BFF6-165D10319BA2}" type="slidenum">
              <a:rPr lang="zh-CN" altLang="en-US"/>
            </a:fld>
            <a:endParaRPr lang="zh-CN" altLang="en-US"/>
          </a:p>
        </p:txBody>
      </p:sp>
    </p:spTree>
  </p:cSld>
  <p:clrMapOvr>
    <a:masterClrMapping/>
  </p:clrMapOvr>
  <p:transition>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3"/>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53"/>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A179895-E859-47DD-9865-BFDA628D198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CA7B01-1590-4D90-93F4-3BEEE4E66F15}" type="slidenum">
              <a:rPr lang="zh-CN" altLang="en-US"/>
            </a:fld>
            <a:endParaRPr lang="zh-CN" altLang="en-US"/>
          </a:p>
        </p:txBody>
      </p:sp>
    </p:spTree>
  </p:cSld>
  <p:clrMapOvr>
    <a:masterClrMapping/>
  </p:clrMapOvr>
  <p:transition>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54"/>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014F0BF-121E-4885-96EF-3321767310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D7E250-1B08-479F-A3C7-678E8ACFEE3B}" type="slidenum">
              <a:rPr lang="zh-CN" altLang="en-US"/>
            </a:fld>
            <a:endParaRPr lang="zh-CN" altLang="en-US"/>
          </a:p>
        </p:txBody>
      </p:sp>
    </p:spTree>
  </p:cSld>
  <p:clrMapOvr>
    <a:masterClrMapping/>
  </p:clrMapOvr>
  <p:transition>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6356350"/>
            <a:ext cx="2133600" cy="365125"/>
          </a:xfrm>
        </p:spPr>
        <p:txBody>
          <a:bodyPr/>
          <a:lstStyle>
            <a:lvl1pPr>
              <a:defRPr/>
            </a:lvl1pPr>
          </a:lstStyle>
          <a:p>
            <a:pPr>
              <a:defRPr/>
            </a:pPr>
            <a:fld id="{EBFCCEB7-61F6-41C3-84EE-F8C7DDDCAA4E}" type="datetimeFigureOut">
              <a:rPr lang="zh-CN" altLang="en-US"/>
            </a:fld>
            <a:endParaRPr lang="zh-CN" altLang="en-US"/>
          </a:p>
        </p:txBody>
      </p:sp>
      <p:sp>
        <p:nvSpPr>
          <p:cNvPr id="5" name="页脚占位符 4"/>
          <p:cNvSpPr>
            <a:spLocks noGrp="1"/>
          </p:cNvSpPr>
          <p:nvPr>
            <p:ph type="ftr" sz="quarter" idx="11"/>
          </p:nvPr>
        </p:nvSpPr>
        <p:spPr>
          <a:xfrm>
            <a:off x="3124200" y="6356350"/>
            <a:ext cx="2895600" cy="365125"/>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p:spPr>
        <p:txBody>
          <a:bodyPr/>
          <a:lstStyle>
            <a:lvl1pPr>
              <a:defRPr/>
            </a:lvl1pPr>
          </a:lstStyle>
          <a:p>
            <a:pPr>
              <a:defRPr/>
            </a:pPr>
            <a:fld id="{60BDF608-38AF-49CE-9101-DC860EBD911E}" type="slidenum">
              <a:rPr lang="zh-CN" altLang="en-US"/>
            </a:fld>
            <a:endParaRPr lang="zh-CN" altLang="en-US"/>
          </a:p>
        </p:txBody>
      </p:sp>
    </p:spTree>
  </p:cSld>
  <p:clrMapOvr>
    <a:masterClrMapping/>
  </p:clrMapOvr>
  <p:transition>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5" name="日期占位符 2"/>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62EEECA9-31CC-40AB-B867-B4DD8A22BB13}" type="datetime1">
              <a:rPr kumimoji="0" lang="zh-CN" altLang="en-US" i="0" kern="1200" cap="none" spc="0" normalizeH="0" baseline="0" noProof="0">
                <a:latin typeface="Franklin Gothic Medium" panose="020B0603020102020204" pitchFamily="34" charset="0"/>
                <a:ea typeface="宋体" panose="02010600030101010101" pitchFamily="2" charset="-122"/>
                <a:cs typeface="+mn-cs"/>
                <a:sym typeface="Franklin Gothic Medium" panose="020B0603020102020204" pitchFamily="34" charset="0"/>
              </a:rPr>
            </a:fld>
            <a:endParaRPr kumimoji="0" lang="en-US" sz="1800" b="1" i="0" kern="1200" cap="none" spc="0" normalizeH="0" baseline="0" noProof="0">
              <a:solidFill>
                <a:schemeClr val="tx1"/>
              </a:solidFill>
              <a:latin typeface="Franklin Gothic Medium" panose="020B0603020102020204" pitchFamily="34" charset="0"/>
              <a:ea typeface="宋体" panose="02010600030101010101" pitchFamily="2" charset="-122"/>
              <a:cs typeface="+mn-cs"/>
              <a:sym typeface="Franklin Gothic Medium" panose="020B0603020102020204" pitchFamily="34" charset="0"/>
            </a:endParaRPr>
          </a:p>
        </p:txBody>
      </p:sp>
      <p:sp>
        <p:nvSpPr>
          <p:cNvPr id="6" name="页脚占位符 3"/>
          <p:cNvSpPr>
            <a:spLocks noGrp="1"/>
          </p:cNvSpPr>
          <p:nvPr>
            <p:ph type="ftr" sz="quarter" idx="3"/>
          </p:nvPr>
        </p:nvSpPr>
        <p:spPr bwMode="auto">
          <a:xfrm>
            <a:off x="3124200" y="6356350"/>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zh-CN" i="0" kern="1200" cap="none" spc="0" normalizeH="0" baseline="0" noProof="0">
              <a:latin typeface="Franklin Gothic Medium" panose="020B0603020102020204" pitchFamily="34" charset="0"/>
              <a:ea typeface="宋体" panose="02010600030101010101" pitchFamily="2" charset="-122"/>
              <a:cs typeface="+mn-cs"/>
              <a:sym typeface="Franklin Gothic Medium" panose="020B0603020102020204" pitchFamily="34" charset="0"/>
            </a:endParaRPr>
          </a:p>
        </p:txBody>
      </p:sp>
      <p:sp>
        <p:nvSpPr>
          <p:cNvPr id="7" name="灯片编号占位符 4"/>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b="0" dirty="0">
                <a:solidFill>
                  <a:srgbClr val="898989"/>
                </a:solidFill>
                <a:sym typeface="Franklin Gothic Medium" panose="020B0603020102020204" pitchFamily="34" charset="0"/>
              </a:rPr>
            </a:fld>
            <a:endParaRPr lang="zh-CN" altLang="en-US" sz="1200" b="0" dirty="0">
              <a:solidFill>
                <a:srgbClr val="898989"/>
              </a:solidFill>
              <a:sym typeface="Franklin Gothic Medium" panose="020B0603020102020204" pitchFamily="34" charset="0"/>
            </a:endParaRPr>
          </a:p>
        </p:txBody>
      </p:sp>
    </p:spTree>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1787218"/>
            <a:ext cx="6400800" cy="385158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3D0FD0CF-F043-4D56-A292-558646D0771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F99118-935E-46E6-9FDA-6EA4D3E7D166}" type="slidenum">
              <a:rPr lang="zh-CN" altLang="en-US"/>
            </a:fld>
            <a:endParaRPr lang="zh-CN" altLang="en-US"/>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4" name="矩形 3"/>
          <p:cNvSpPr/>
          <p:nvPr userDrawn="1"/>
        </p:nvSpPr>
        <p:spPr bwMode="auto">
          <a:xfrm>
            <a:off x="12" y="6400425"/>
            <a:ext cx="9144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userDrawn="1"/>
        </p:nvSpPr>
        <p:spPr bwMode="auto">
          <a:xfrm>
            <a:off x="-1" y="-30477"/>
            <a:ext cx="9144001" cy="9536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5"/>
          <p:cNvPicPr>
            <a:picLocks noChangeAspect="1"/>
          </p:cNvPicPr>
          <p:nvPr userDrawn="1"/>
        </p:nvPicPr>
        <p:blipFill rotWithShape="1">
          <a:blip r:embed="rId2" cstate="print"/>
          <a:srcRect b="6852"/>
          <a:stretch>
            <a:fillRect/>
          </a:stretch>
        </p:blipFill>
        <p:spPr>
          <a:xfrm>
            <a:off x="7358458" y="-98554"/>
            <a:ext cx="1534033" cy="1065749"/>
          </a:xfrm>
          <a:prstGeom prst="ellipse">
            <a:avLst/>
          </a:prstGeom>
          <a:ln>
            <a:noFill/>
          </a:ln>
          <a:effectLst>
            <a:softEdge rad="112500"/>
          </a:effectLst>
        </p:spPr>
      </p:pic>
      <p:sp>
        <p:nvSpPr>
          <p:cNvPr id="9" name="灯片编号占位符 3"/>
          <p:cNvSpPr txBox="1"/>
          <p:nvPr userDrawn="1"/>
        </p:nvSpPr>
        <p:spPr>
          <a:xfrm>
            <a:off x="179388" y="6486525"/>
            <a:ext cx="1439862" cy="284163"/>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a:solidFill>
                  <a:schemeClr val="bg1"/>
                </a:solidFill>
              </a:rPr>
              <a:t> </a:t>
            </a:r>
            <a:fld id="{3C940464-416A-48D2-B2F4-E025A644207F}" type="slidenum">
              <a:rPr lang="zh-CN" altLang="en-US" b="1" dirty="0" smtClean="0">
                <a:solidFill>
                  <a:schemeClr val="bg1"/>
                </a:solidFill>
              </a:rPr>
            </a:fld>
            <a:endParaRPr lang="en-US" b="1" dirty="0">
              <a:solidFill>
                <a:schemeClr val="bg1"/>
              </a:solidFill>
            </a:endParaRPr>
          </a:p>
        </p:txBody>
      </p:sp>
      <p:sp>
        <p:nvSpPr>
          <p:cNvPr id="10" name="灯片编号占位符 3"/>
          <p:cNvSpPr txBox="1"/>
          <p:nvPr userDrawn="1"/>
        </p:nvSpPr>
        <p:spPr>
          <a:xfrm>
            <a:off x="6973888" y="6465888"/>
            <a:ext cx="2422525" cy="284162"/>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a:solidFill>
                  <a:schemeClr val="bg1"/>
                </a:solidFill>
              </a:rPr>
              <a:t> </a:t>
            </a:r>
            <a:r>
              <a:rPr lang="en-US" altLang="zh-CN" b="1" dirty="0">
                <a:solidFill>
                  <a:schemeClr val="bg1"/>
                </a:solidFill>
              </a:rPr>
              <a:t>XXXXXXXXXXXXXXXXX</a:t>
            </a:r>
            <a:endParaRPr lang="en-US" b="1" dirty="0">
              <a:solidFill>
                <a:schemeClr val="bg1"/>
              </a:solidFill>
            </a:endParaRPr>
          </a:p>
        </p:txBody>
      </p:sp>
      <p:sp>
        <p:nvSpPr>
          <p:cNvPr id="7" name="标题 1"/>
          <p:cNvSpPr>
            <a:spLocks noGrp="1"/>
          </p:cNvSpPr>
          <p:nvPr>
            <p:ph type="title"/>
          </p:nvPr>
        </p:nvSpPr>
        <p:spPr>
          <a:xfrm>
            <a:off x="294142" y="145882"/>
            <a:ext cx="5832475" cy="777240"/>
          </a:xfrm>
        </p:spPr>
        <p:txBody>
          <a:bodyPr/>
          <a:lstStyle>
            <a:lvl1pPr algn="l">
              <a:defRPr sz="2200" b="1">
                <a:solidFill>
                  <a:schemeClr val="bg1"/>
                </a:solidFill>
                <a:latin typeface="Times New Roman" panose="02020603050405020304" pitchFamily="18" charset="0"/>
                <a:ea typeface="微软雅黑" panose="020B0503020204020204" charset="-122"/>
                <a:cs typeface="Times New Roman" panose="02020603050405020304" pitchFamily="18" charset="0"/>
              </a:defRPr>
            </a:lvl1pPr>
          </a:lstStyle>
          <a:p>
            <a:r>
              <a:rPr lang="zh-CN" altLang="en-US"/>
              <a:t>单击此处编辑母版标题样式</a:t>
            </a:r>
            <a:endParaRPr lang="zh-CN" altLang="en-US" dirty="0"/>
          </a:p>
        </p:txBody>
      </p:sp>
      <p:sp>
        <p:nvSpPr>
          <p:cNvPr id="8" name="副标题 2"/>
          <p:cNvSpPr>
            <a:spLocks noGrp="1"/>
          </p:cNvSpPr>
          <p:nvPr>
            <p:ph type="subTitle" idx="1"/>
          </p:nvPr>
        </p:nvSpPr>
        <p:spPr>
          <a:xfrm>
            <a:off x="611560" y="1758018"/>
            <a:ext cx="7920880" cy="3851582"/>
          </a:xfrm>
        </p:spPr>
        <p:txBody>
          <a:bodyPr>
            <a:normAutofit/>
          </a:bodyPr>
          <a:lstStyle>
            <a:lvl1pPr marL="457200" indent="-457200" algn="l">
              <a:buFont typeface="Wingdings" panose="05000000000000000000" pitchFamily="2" charset="2"/>
              <a:buChar char="n"/>
              <a:defRPr sz="2000">
                <a:solidFill>
                  <a:schemeClr val="tx1"/>
                </a:solidFill>
                <a:latin typeface="微软雅黑" panose="020B0503020204020204" charset="-122"/>
                <a:ea typeface="微软雅黑" panose="020B050302020402020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sp>
        <p:nvSpPr>
          <p:cNvPr id="3" name="矩形 2"/>
          <p:cNvSpPr/>
          <p:nvPr userDrawn="1"/>
        </p:nvSpPr>
        <p:spPr bwMode="auto">
          <a:xfrm>
            <a:off x="12" y="6400425"/>
            <a:ext cx="9144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userDrawn="1"/>
        </p:nvSpPr>
        <p:spPr bwMode="auto">
          <a:xfrm>
            <a:off x="-1" y="-30477"/>
            <a:ext cx="9144001" cy="9536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4"/>
          <p:cNvPicPr>
            <a:picLocks noChangeAspect="1"/>
          </p:cNvPicPr>
          <p:nvPr userDrawn="1"/>
        </p:nvPicPr>
        <p:blipFill rotWithShape="1">
          <a:blip r:embed="rId2" cstate="print"/>
          <a:srcRect b="6852"/>
          <a:stretch>
            <a:fillRect/>
          </a:stretch>
        </p:blipFill>
        <p:spPr>
          <a:xfrm>
            <a:off x="7358458" y="-98554"/>
            <a:ext cx="1534033" cy="1065749"/>
          </a:xfrm>
          <a:prstGeom prst="ellipse">
            <a:avLst/>
          </a:prstGeom>
          <a:ln>
            <a:noFill/>
          </a:ln>
          <a:effectLst>
            <a:softEdge rad="112500"/>
          </a:effectLst>
        </p:spPr>
      </p:pic>
      <p:sp>
        <p:nvSpPr>
          <p:cNvPr id="6" name="灯片编号占位符 3"/>
          <p:cNvSpPr txBox="1"/>
          <p:nvPr userDrawn="1"/>
        </p:nvSpPr>
        <p:spPr>
          <a:xfrm>
            <a:off x="179388" y="6486525"/>
            <a:ext cx="1439862" cy="284163"/>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a:solidFill>
                  <a:schemeClr val="bg1"/>
                </a:solidFill>
              </a:rPr>
              <a:t> </a:t>
            </a:r>
            <a:fld id="{274FD4DD-5CE5-4679-934C-451CE9F220AD}" type="slidenum">
              <a:rPr lang="zh-CN" altLang="en-US" b="1" dirty="0" smtClean="0">
                <a:solidFill>
                  <a:schemeClr val="bg1"/>
                </a:solidFill>
              </a:rPr>
            </a:fld>
            <a:endParaRPr lang="en-US" b="1" dirty="0">
              <a:solidFill>
                <a:schemeClr val="bg1"/>
              </a:solidFill>
            </a:endParaRPr>
          </a:p>
        </p:txBody>
      </p:sp>
      <p:sp>
        <p:nvSpPr>
          <p:cNvPr id="8" name="灯片编号占位符 3"/>
          <p:cNvSpPr txBox="1"/>
          <p:nvPr userDrawn="1"/>
        </p:nvSpPr>
        <p:spPr>
          <a:xfrm>
            <a:off x="6973888" y="6465888"/>
            <a:ext cx="2422525" cy="284162"/>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b="1" dirty="0">
                <a:solidFill>
                  <a:schemeClr val="bg1"/>
                </a:solidFill>
              </a:rPr>
              <a:t>XXXXXXXXXXXXXXXXXX</a:t>
            </a:r>
            <a:endParaRPr lang="en-US" b="1" dirty="0">
              <a:solidFill>
                <a:schemeClr val="bg1"/>
              </a:solidFill>
            </a:endParaRPr>
          </a:p>
        </p:txBody>
      </p:sp>
      <p:sp>
        <p:nvSpPr>
          <p:cNvPr id="7" name="标题 1"/>
          <p:cNvSpPr>
            <a:spLocks noGrp="1"/>
          </p:cNvSpPr>
          <p:nvPr>
            <p:ph type="title"/>
          </p:nvPr>
        </p:nvSpPr>
        <p:spPr>
          <a:xfrm>
            <a:off x="294142" y="145882"/>
            <a:ext cx="5832475" cy="777240"/>
          </a:xfrm>
        </p:spPr>
        <p:txBody>
          <a:bodyPr/>
          <a:lstStyle>
            <a:lvl1pPr algn="l">
              <a:defRPr sz="2200" b="1">
                <a:solidFill>
                  <a:schemeClr val="bg1"/>
                </a:solidFill>
                <a:latin typeface="Times New Roman" panose="02020603050405020304" pitchFamily="18" charset="0"/>
                <a:ea typeface="微软雅黑" panose="020B0503020204020204" charset="-122"/>
                <a:cs typeface="Times New Roman" panose="02020603050405020304" pitchFamily="18" charset="0"/>
              </a:defRPr>
            </a:lvl1pPr>
          </a:lstStyle>
          <a:p>
            <a:r>
              <a:rPr lang="zh-CN" altLang="en-US"/>
              <a:t>单击此处编辑母版标题样式</a:t>
            </a:r>
            <a:endParaRPr lang="zh-CN" altLang="en-US" dirty="0"/>
          </a:p>
        </p:txBody>
      </p:sp>
    </p:spTree>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页码">
    <p:spTree>
      <p:nvGrpSpPr>
        <p:cNvPr id="1" name=""/>
        <p:cNvGrpSpPr/>
        <p:nvPr/>
      </p:nvGrpSpPr>
      <p:grpSpPr>
        <a:xfrm>
          <a:off x="0" y="0"/>
          <a:ext cx="0" cy="0"/>
          <a:chOff x="0" y="0"/>
          <a:chExt cx="0" cy="0"/>
        </a:xfrm>
      </p:grpSpPr>
      <p:sp>
        <p:nvSpPr>
          <p:cNvPr id="2" name="矩形 1"/>
          <p:cNvSpPr/>
          <p:nvPr userDrawn="1"/>
        </p:nvSpPr>
        <p:spPr bwMode="auto">
          <a:xfrm>
            <a:off x="12" y="6400425"/>
            <a:ext cx="9144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灯片编号占位符 3"/>
          <p:cNvSpPr txBox="1"/>
          <p:nvPr userDrawn="1"/>
        </p:nvSpPr>
        <p:spPr>
          <a:xfrm>
            <a:off x="179388" y="6486525"/>
            <a:ext cx="1439862" cy="284163"/>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a:solidFill>
                  <a:schemeClr val="bg1"/>
                </a:solidFill>
              </a:rPr>
              <a:t> </a:t>
            </a:r>
            <a:fld id="{4030D233-3910-4F26-802A-5CD3D61680C2}" type="slidenum">
              <a:rPr lang="zh-CN" altLang="en-US" b="1" dirty="0" smtClean="0">
                <a:solidFill>
                  <a:schemeClr val="bg1"/>
                </a:solidFill>
              </a:rPr>
            </a:fld>
            <a:endParaRPr lang="en-US" b="1" dirty="0">
              <a:solidFill>
                <a:schemeClr val="bg1"/>
              </a:solidFill>
            </a:endParaRPr>
          </a:p>
        </p:txBody>
      </p:sp>
      <p:sp>
        <p:nvSpPr>
          <p:cNvPr id="4" name="灯片编号占位符 3"/>
          <p:cNvSpPr txBox="1"/>
          <p:nvPr userDrawn="1"/>
        </p:nvSpPr>
        <p:spPr>
          <a:xfrm>
            <a:off x="6973888" y="6465888"/>
            <a:ext cx="2422525" cy="284162"/>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b="1" dirty="0">
                <a:solidFill>
                  <a:schemeClr val="bg1"/>
                </a:solidFill>
              </a:rPr>
              <a:t>XXXXXXXXXXXXXXXXX</a:t>
            </a:r>
            <a:endParaRPr lang="en-US" b="1" dirty="0">
              <a:solidFill>
                <a:schemeClr val="bg1"/>
              </a:solidFill>
            </a:endParaRPr>
          </a:p>
        </p:txBody>
      </p:sp>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3"/>
            <a:ext cx="7772400" cy="136207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6288FDE-363B-421E-869E-C8BCAC1C0D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D26BBBE-5D41-4337-A915-98EE89E70C71}" type="slidenum">
              <a:rPr lang="zh-CN" altLang="en-US"/>
            </a:fld>
            <a:endParaRPr lang="zh-CN" altLang="en-US"/>
          </a:p>
        </p:txBody>
      </p:sp>
    </p:spTree>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1BE478E-8CC8-420A-BC71-8146BB1604B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9922C98-CB52-4FC6-BF78-A4B93F0A93DF}" type="slidenum">
              <a:rPr lang="zh-CN" altLang="en-US"/>
            </a:fld>
            <a:endParaRPr lang="zh-CN" altLang="en-US"/>
          </a:p>
        </p:txBody>
      </p:sp>
    </p:spTree>
  </p:cSld>
  <p:clrMapOvr>
    <a:masterClrMapping/>
  </p:clrMapOvr>
  <p:transition>
    <p:pull dir="u"/>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hyperlink" Target="http://iloveppt.org/" TargetMode="Externa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hyperlink" Target="http://iloveppt.org/"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8" Type="http://schemas.openxmlformats.org/officeDocument/2006/relationships/theme" Target="../theme/theme3.xml"/><Relationship Id="rId17" Type="http://schemas.openxmlformats.org/officeDocument/2006/relationships/image" Target="../media/image6.jpeg"/><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图片 6" descr="紫色 手机PPT模板 副本 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27" name="图片 8" descr="紫色-手机PPT模板本-2.png"/>
          <p:cNvPicPr>
            <a:picLocks noChangeAspect="1"/>
          </p:cNvPicPr>
          <p:nvPr userDrawn="1"/>
        </p:nvPicPr>
        <p:blipFill>
          <a:blip r:embed="rId3"/>
          <a:srcRect l="38208" r="16510" b="13208"/>
          <a:stretch>
            <a:fillRect/>
          </a:stretch>
        </p:blipFill>
        <p:spPr bwMode="auto">
          <a:xfrm>
            <a:off x="6858000" y="3571875"/>
            <a:ext cx="2286000" cy="3286125"/>
          </a:xfrm>
          <a:prstGeom prst="rect">
            <a:avLst/>
          </a:prstGeom>
          <a:noFill/>
          <a:ln w="9525">
            <a:noFill/>
            <a:miter lim="800000"/>
            <a:headEnd/>
            <a:tailEnd/>
          </a:ln>
        </p:spPr>
      </p:pic>
      <p:pic>
        <p:nvPicPr>
          <p:cNvPr id="1028" name="图片 7" descr="紫色-手机PPT模板-副本-2.png"/>
          <p:cNvPicPr>
            <a:picLocks noChangeAspect="1"/>
          </p:cNvPicPr>
          <p:nvPr userDrawn="1"/>
        </p:nvPicPr>
        <p:blipFill>
          <a:blip r:embed="rId4"/>
          <a:srcRect/>
          <a:stretch>
            <a:fillRect/>
          </a:stretch>
        </p:blipFill>
        <p:spPr bwMode="auto">
          <a:xfrm>
            <a:off x="-285750" y="4643438"/>
            <a:ext cx="3055938" cy="2624137"/>
          </a:xfrm>
          <a:prstGeom prst="rect">
            <a:avLst/>
          </a:prstGeom>
          <a:noFill/>
          <a:ln w="9525">
            <a:noFill/>
            <a:miter lim="800000"/>
            <a:headEnd/>
            <a:tailEnd/>
          </a:ln>
        </p:spPr>
      </p:pic>
      <p:sp>
        <p:nvSpPr>
          <p:cNvPr id="10" name="矩形 9">
            <a:hlinkClick r:id="rId5"/>
          </p:cNvPr>
          <p:cNvSpPr/>
          <p:nvPr userDrawn="1"/>
        </p:nvSpPr>
        <p:spPr bwMode="auto">
          <a:xfrm>
            <a:off x="0" y="6858000"/>
            <a:ext cx="9144000" cy="458788"/>
          </a:xfrm>
          <a:prstGeom prst="rect">
            <a:avLst/>
          </a:prstGeom>
          <a:solidFill>
            <a:srgbClr val="E94E1B"/>
          </a:solidFill>
          <a:ln w="9525" cap="flat" cmpd="sng" algn="ctr">
            <a:noFill/>
            <a:prstDash val="solid"/>
            <a:round/>
            <a:headEnd type="none" w="med" len="med"/>
            <a:tailEnd type="none" w="med" len="med"/>
          </a:ln>
          <a:effectLst/>
        </p:spPr>
        <p:txBody>
          <a:bodyPr/>
          <a:lstStyle/>
          <a:p>
            <a:pPr algn="ctr">
              <a:defRPr/>
            </a:pPr>
            <a:r>
              <a:rPr lang="zh-CN" altLang="en-US" dirty="0">
                <a:solidFill>
                  <a:srgbClr val="FFFFFF"/>
                </a:solidFill>
                <a:latin typeface="微软雅黑" panose="020B0503020204020204" charset="-122"/>
                <a:ea typeface="微软雅黑" panose="020B0503020204020204" charset="-122"/>
                <a:cs typeface="微软雅黑" panose="020B0503020204020204" charset="-122"/>
              </a:rPr>
              <a:t>我爱</a:t>
            </a:r>
            <a:r>
              <a:rPr lang="en-US" altLang="zh-CN" dirty="0">
                <a:solidFill>
                  <a:srgbClr val="FFFFFF"/>
                </a:solidFill>
                <a:latin typeface="微软雅黑" panose="020B0503020204020204" charset="-122"/>
                <a:ea typeface="微软雅黑" panose="020B0503020204020204" charset="-122"/>
                <a:cs typeface="微软雅黑" panose="020B0503020204020204" charset="-122"/>
              </a:rPr>
              <a:t>PPT</a:t>
            </a:r>
            <a:r>
              <a:rPr lang="zh-CN" altLang="en-US" dirty="0">
                <a:solidFill>
                  <a:srgbClr val="FFFFFF"/>
                </a:solidFill>
                <a:latin typeface="微软雅黑" panose="020B0503020204020204" charset="-122"/>
                <a:ea typeface="微软雅黑" panose="020B0503020204020204" charset="-122"/>
                <a:cs typeface="微软雅黑" panose="020B0503020204020204" charset="-122"/>
              </a:rPr>
              <a:t>中文网</a:t>
            </a:r>
            <a:r>
              <a:rPr lang="en-US" altLang="zh-CN" dirty="0">
                <a:solidFill>
                  <a:srgbClr val="FFFFFF"/>
                </a:solidFill>
                <a:latin typeface="微软雅黑" panose="020B0503020204020204" charset="-122"/>
                <a:ea typeface="微软雅黑" panose="020B0503020204020204" charset="-122"/>
                <a:cs typeface="微软雅黑" panose="020B0503020204020204" charset="-122"/>
              </a:rPr>
              <a:t> </a:t>
            </a:r>
            <a:r>
              <a:rPr lang="zh-CN" altLang="en-US" dirty="0">
                <a:solidFill>
                  <a:srgbClr val="FFFFFF"/>
                </a:solidFill>
                <a:latin typeface="微软雅黑" panose="020B0503020204020204" charset="-122"/>
                <a:ea typeface="微软雅黑" panose="020B0503020204020204" charset="-122"/>
                <a:cs typeface="微软雅黑" panose="020B0503020204020204" charset="-122"/>
              </a:rPr>
              <a:t>整理</a:t>
            </a:r>
            <a:r>
              <a:rPr lang="en-US" altLang="zh-CN" dirty="0">
                <a:solidFill>
                  <a:srgbClr val="FFFFFF"/>
                </a:solidFill>
                <a:latin typeface="微软雅黑" panose="020B0503020204020204" charset="-122"/>
                <a:ea typeface="微软雅黑" panose="020B0503020204020204" charset="-122"/>
                <a:cs typeface="微软雅黑" panose="020B0503020204020204" charset="-122"/>
              </a:rPr>
              <a:t> </a:t>
            </a:r>
            <a:r>
              <a:rPr lang="en-US" altLang="zh-CN" dirty="0" err="1">
                <a:solidFill>
                  <a:srgbClr val="FFFFFF"/>
                </a:solidFill>
                <a:latin typeface="微软雅黑" panose="020B0503020204020204" charset="-122"/>
                <a:ea typeface="微软雅黑" panose="020B0503020204020204" charset="-122"/>
                <a:cs typeface="微软雅黑" panose="020B0503020204020204" charset="-122"/>
              </a:rPr>
              <a:t>www.iloveppt.org</a:t>
            </a:r>
            <a:endParaRPr lang="zh-CN" altLang="en-US" dirty="0">
              <a:solidFill>
                <a:srgbClr val="FFFFFF"/>
              </a:solidFill>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图片 6" descr="紫色 手机PPT模板 副本 2.jpg"/>
          <p:cNvPicPr>
            <a:picLocks noChangeAspect="1"/>
          </p:cNvPicPr>
          <p:nvPr userDrawn="1"/>
        </p:nvPicPr>
        <p:blipFill>
          <a:blip r:embed="rId3"/>
          <a:srcRect l="7813" r="71875"/>
          <a:stretch>
            <a:fillRect/>
          </a:stretch>
        </p:blipFill>
        <p:spPr bwMode="auto">
          <a:xfrm>
            <a:off x="0" y="0"/>
            <a:ext cx="1857375" cy="6858000"/>
          </a:xfrm>
          <a:prstGeom prst="rect">
            <a:avLst/>
          </a:prstGeom>
          <a:noFill/>
          <a:ln w="9525">
            <a:noFill/>
            <a:miter lim="800000"/>
            <a:headEnd/>
            <a:tailEnd/>
          </a:ln>
        </p:spPr>
      </p:pic>
      <p:pic>
        <p:nvPicPr>
          <p:cNvPr id="3075" name="图片 7" descr="紫色-手机PPT模板-副本-2.png"/>
          <p:cNvPicPr>
            <a:picLocks noChangeAspect="1"/>
          </p:cNvPicPr>
          <p:nvPr userDrawn="1"/>
        </p:nvPicPr>
        <p:blipFill>
          <a:blip r:embed="rId4"/>
          <a:srcRect/>
          <a:stretch>
            <a:fillRect/>
          </a:stretch>
        </p:blipFill>
        <p:spPr bwMode="auto">
          <a:xfrm>
            <a:off x="0" y="4643438"/>
            <a:ext cx="2079625" cy="1785937"/>
          </a:xfrm>
          <a:prstGeom prst="rect">
            <a:avLst/>
          </a:prstGeom>
          <a:noFill/>
          <a:ln w="9525">
            <a:noFill/>
            <a:miter lim="800000"/>
            <a:headEnd/>
            <a:tailEnd/>
          </a:ln>
        </p:spPr>
      </p:pic>
      <p:pic>
        <p:nvPicPr>
          <p:cNvPr id="3076" name="图片 8" descr="紫色-手机PPT模板本-2.png"/>
          <p:cNvPicPr>
            <a:picLocks noChangeAspect="1"/>
          </p:cNvPicPr>
          <p:nvPr userDrawn="1"/>
        </p:nvPicPr>
        <p:blipFill>
          <a:blip r:embed="rId5"/>
          <a:srcRect l="16510" t="11320" r="39622" b="13208"/>
          <a:stretch>
            <a:fillRect/>
          </a:stretch>
        </p:blipFill>
        <p:spPr bwMode="auto">
          <a:xfrm>
            <a:off x="0" y="4000500"/>
            <a:ext cx="2214563" cy="2857500"/>
          </a:xfrm>
          <a:prstGeom prst="rect">
            <a:avLst/>
          </a:prstGeom>
          <a:noFill/>
          <a:ln w="9525">
            <a:noFill/>
            <a:miter lim="800000"/>
            <a:headEnd/>
            <a:tailEnd/>
          </a:ln>
        </p:spPr>
      </p:pic>
      <p:sp>
        <p:nvSpPr>
          <p:cNvPr id="6" name="矩形 5">
            <a:hlinkClick r:id="rId6"/>
          </p:cNvPr>
          <p:cNvSpPr/>
          <p:nvPr userDrawn="1"/>
        </p:nvSpPr>
        <p:spPr bwMode="auto">
          <a:xfrm>
            <a:off x="0" y="6858000"/>
            <a:ext cx="9144000" cy="458788"/>
          </a:xfrm>
          <a:prstGeom prst="rect">
            <a:avLst/>
          </a:prstGeom>
          <a:solidFill>
            <a:srgbClr val="E94E1B"/>
          </a:solidFill>
          <a:ln w="9525" cap="flat" cmpd="sng" algn="ctr">
            <a:noFill/>
            <a:prstDash val="solid"/>
            <a:round/>
            <a:headEnd type="none" w="med" len="med"/>
            <a:tailEnd type="none" w="med" len="med"/>
          </a:ln>
          <a:effectLst/>
        </p:spPr>
        <p:txBody>
          <a:bodyPr/>
          <a:lstStyle/>
          <a:p>
            <a:pPr algn="ctr">
              <a:defRPr/>
            </a:pPr>
            <a:r>
              <a:rPr lang="zh-CN" altLang="en-US" dirty="0">
                <a:solidFill>
                  <a:srgbClr val="FFFFFF"/>
                </a:solidFill>
                <a:latin typeface="微软雅黑" panose="020B0503020204020204" charset="-122"/>
                <a:ea typeface="微软雅黑" panose="020B0503020204020204" charset="-122"/>
                <a:cs typeface="微软雅黑" panose="020B0503020204020204" charset="-122"/>
              </a:rPr>
              <a:t>我爱</a:t>
            </a:r>
            <a:r>
              <a:rPr lang="en-US" altLang="zh-CN" dirty="0">
                <a:solidFill>
                  <a:srgbClr val="FFFFFF"/>
                </a:solidFill>
                <a:latin typeface="微软雅黑" panose="020B0503020204020204" charset="-122"/>
                <a:ea typeface="微软雅黑" panose="020B0503020204020204" charset="-122"/>
                <a:cs typeface="微软雅黑" panose="020B0503020204020204" charset="-122"/>
              </a:rPr>
              <a:t>PPT</a:t>
            </a:r>
            <a:r>
              <a:rPr lang="zh-CN" altLang="en-US" dirty="0">
                <a:solidFill>
                  <a:srgbClr val="FFFFFF"/>
                </a:solidFill>
                <a:latin typeface="微软雅黑" panose="020B0503020204020204" charset="-122"/>
                <a:ea typeface="微软雅黑" panose="020B0503020204020204" charset="-122"/>
                <a:cs typeface="微软雅黑" panose="020B0503020204020204" charset="-122"/>
              </a:rPr>
              <a:t>中文网</a:t>
            </a:r>
            <a:r>
              <a:rPr lang="en-US" altLang="zh-CN" dirty="0">
                <a:solidFill>
                  <a:srgbClr val="FFFFFF"/>
                </a:solidFill>
                <a:latin typeface="微软雅黑" panose="020B0503020204020204" charset="-122"/>
                <a:ea typeface="微软雅黑" panose="020B0503020204020204" charset="-122"/>
                <a:cs typeface="微软雅黑" panose="020B0503020204020204" charset="-122"/>
              </a:rPr>
              <a:t> </a:t>
            </a:r>
            <a:r>
              <a:rPr lang="zh-CN" altLang="en-US" dirty="0">
                <a:solidFill>
                  <a:srgbClr val="FFFFFF"/>
                </a:solidFill>
                <a:latin typeface="微软雅黑" panose="020B0503020204020204" charset="-122"/>
                <a:ea typeface="微软雅黑" panose="020B0503020204020204" charset="-122"/>
                <a:cs typeface="微软雅黑" panose="020B0503020204020204" charset="-122"/>
              </a:rPr>
              <a:t>整理</a:t>
            </a:r>
            <a:r>
              <a:rPr lang="en-US" altLang="zh-CN" dirty="0">
                <a:solidFill>
                  <a:srgbClr val="FFFFFF"/>
                </a:solidFill>
                <a:latin typeface="微软雅黑" panose="020B0503020204020204" charset="-122"/>
                <a:ea typeface="微软雅黑" panose="020B0503020204020204" charset="-122"/>
                <a:cs typeface="微软雅黑" panose="020B0503020204020204" charset="-122"/>
              </a:rPr>
              <a:t> </a:t>
            </a:r>
            <a:r>
              <a:rPr lang="en-US" altLang="zh-CN" dirty="0" err="1">
                <a:solidFill>
                  <a:srgbClr val="FFFFFF"/>
                </a:solidFill>
                <a:latin typeface="微软雅黑" panose="020B0503020204020204" charset="-122"/>
                <a:ea typeface="微软雅黑" panose="020B0503020204020204" charset="-122"/>
                <a:cs typeface="微软雅黑" panose="020B0503020204020204" charset="-122"/>
              </a:rPr>
              <a:t>www.iloveppt.org</a:t>
            </a:r>
            <a:endParaRPr lang="zh-CN" altLang="en-US" dirty="0">
              <a:solidFill>
                <a:srgbClr val="FFFFFF"/>
              </a:solidFill>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614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A0933CE-70AF-4FED-A28D-4E3FC5FC86BE}"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82C124F-171B-4C55-B242-047563C6789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transition>
    <p:pull di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charset="-122"/>
        </a:defRPr>
      </a:lvl2pPr>
      <a:lvl3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charset="-122"/>
        </a:defRPr>
      </a:lvl3pPr>
      <a:lvl4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charset="-122"/>
        </a:defRPr>
      </a:lvl4pPr>
      <a:lvl5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charset="-122"/>
        </a:defRPr>
      </a:lvl5pPr>
      <a:lvl6pPr marL="457200" algn="ctr" rtl="0" eaLnBrk="1" fontAlgn="base" hangingPunct="1">
        <a:spcBef>
          <a:spcPct val="0"/>
        </a:spcBef>
        <a:spcAft>
          <a:spcPct val="0"/>
        </a:spcAft>
        <a:defRPr sz="4400">
          <a:solidFill>
            <a:schemeClr val="tx1"/>
          </a:solidFill>
          <a:latin typeface="Franklin Gothic Medium" panose="020B0603020102020204" pitchFamily="34" charset="0"/>
          <a:ea typeface="微软雅黑" panose="020B0503020204020204" charset="-122"/>
        </a:defRPr>
      </a:lvl6pPr>
      <a:lvl7pPr marL="914400" algn="ctr" rtl="0" eaLnBrk="1" fontAlgn="base" hangingPunct="1">
        <a:spcBef>
          <a:spcPct val="0"/>
        </a:spcBef>
        <a:spcAft>
          <a:spcPct val="0"/>
        </a:spcAft>
        <a:defRPr sz="4400">
          <a:solidFill>
            <a:schemeClr val="tx1"/>
          </a:solidFill>
          <a:latin typeface="Franklin Gothic Medium" panose="020B0603020102020204" pitchFamily="34" charset="0"/>
          <a:ea typeface="微软雅黑" panose="020B0503020204020204" charset="-122"/>
        </a:defRPr>
      </a:lvl7pPr>
      <a:lvl8pPr marL="1371600" algn="ctr" rtl="0" eaLnBrk="1" fontAlgn="base" hangingPunct="1">
        <a:spcBef>
          <a:spcPct val="0"/>
        </a:spcBef>
        <a:spcAft>
          <a:spcPct val="0"/>
        </a:spcAft>
        <a:defRPr sz="4400">
          <a:solidFill>
            <a:schemeClr val="tx1"/>
          </a:solidFill>
          <a:latin typeface="Franklin Gothic Medium" panose="020B0603020102020204" pitchFamily="34" charset="0"/>
          <a:ea typeface="微软雅黑" panose="020B0503020204020204" charset="-122"/>
        </a:defRPr>
      </a:lvl8pPr>
      <a:lvl9pPr marL="1828800" algn="ctr" rtl="0" eaLnBrk="1" fontAlgn="base" hangingPunct="1">
        <a:spcBef>
          <a:spcPct val="0"/>
        </a:spcBef>
        <a:spcAft>
          <a:spcPct val="0"/>
        </a:spcAft>
        <a:defRPr sz="4400">
          <a:solidFill>
            <a:schemeClr val="tx1"/>
          </a:solidFill>
          <a:latin typeface="Franklin Gothic Medium" panose="020B0603020102020204" pitchFamily="34" charset="0"/>
          <a:ea typeface="微软雅黑" panose="020B050302020402020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3.png"/><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0.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tags" Target="../tags/tag3.xml"/><Relationship Id="rId4" Type="http://schemas.openxmlformats.org/officeDocument/2006/relationships/image" Target="../media/image9.jpeg"/><Relationship Id="rId3" Type="http://schemas.openxmlformats.org/officeDocument/2006/relationships/tags" Target="../tags/tag2.xml"/><Relationship Id="rId2" Type="http://schemas.openxmlformats.org/officeDocument/2006/relationships/image" Target="../media/image8.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4.jpeg"/><Relationship Id="rId7" Type="http://schemas.openxmlformats.org/officeDocument/2006/relationships/tags" Target="../tags/tag12.xml"/><Relationship Id="rId6" Type="http://schemas.openxmlformats.org/officeDocument/2006/relationships/image" Target="../media/image43.jpeg"/><Relationship Id="rId5" Type="http://schemas.openxmlformats.org/officeDocument/2006/relationships/tags" Target="../tags/tag11.xml"/><Relationship Id="rId4" Type="http://schemas.openxmlformats.org/officeDocument/2006/relationships/image" Target="../media/image42.jpeg"/><Relationship Id="rId3" Type="http://schemas.openxmlformats.org/officeDocument/2006/relationships/tags" Target="../tags/tag10.xml"/><Relationship Id="rId2" Type="http://schemas.openxmlformats.org/officeDocument/2006/relationships/image" Target="../media/image41.jpeg"/><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tags" Target="../tags/tag15.xml"/><Relationship Id="rId4" Type="http://schemas.openxmlformats.org/officeDocument/2006/relationships/image" Target="../media/image46.jpeg"/><Relationship Id="rId3" Type="http://schemas.openxmlformats.org/officeDocument/2006/relationships/tags" Target="../tags/tag14.xml"/><Relationship Id="rId2" Type="http://schemas.openxmlformats.org/officeDocument/2006/relationships/image" Target="../media/image45.jpeg"/><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49.png"/><Relationship Id="rId1"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1.png"/><Relationship Id="rId1"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tags" Target="../tags/tag19.xml"/><Relationship Id="rId7" Type="http://schemas.openxmlformats.org/officeDocument/2006/relationships/image" Target="../media/image52.png"/><Relationship Id="rId6"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tags" Target="../tags/tag17.xml"/><Relationship Id="rId3" Type="http://schemas.openxmlformats.org/officeDocument/2006/relationships/image" Target="../media/image11.png"/><Relationship Id="rId2" Type="http://schemas.openxmlformats.org/officeDocument/2006/relationships/tags" Target="../tags/tag16.xml"/><Relationship Id="rId11" Type="http://schemas.openxmlformats.org/officeDocument/2006/relationships/slideLayout" Target="../slideLayouts/slideLayout12.xml"/><Relationship Id="rId10" Type="http://schemas.openxmlformats.org/officeDocument/2006/relationships/themeOverride" Target="../theme/themeOverride2.xml"/><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5.png"/><Relationship Id="rId3" Type="http://schemas.openxmlformats.org/officeDocument/2006/relationships/tags" Target="../tags/tag21.xml"/><Relationship Id="rId2" Type="http://schemas.openxmlformats.org/officeDocument/2006/relationships/image" Target="../media/image54.png"/><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56.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png"/><Relationship Id="rId1"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1.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4.png"/><Relationship Id="rId1" Type="http://schemas.openxmlformats.org/officeDocument/2006/relationships/image" Target="../media/image63.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48.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7.png"/><Relationship Id="rId3" Type="http://schemas.openxmlformats.org/officeDocument/2006/relationships/image" Target="../media/image67.png"/><Relationship Id="rId2" Type="http://schemas.openxmlformats.org/officeDocument/2006/relationships/image" Target="../media/image56.png"/><Relationship Id="rId1"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image" Target="../media/image5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1.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4.png"/><Relationship Id="rId1" Type="http://schemas.openxmlformats.org/officeDocument/2006/relationships/image" Target="../media/image63.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49.png"/><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4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hemeOverride" Target="../theme/themeOverride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tags" Target="../tags/tag23.xml"/><Relationship Id="rId1"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6.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8.png"/><Relationship Id="rId1"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9.png"/><Relationship Id="rId1"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0.png"/></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2.png"/><Relationship Id="rId1" Type="http://schemas.openxmlformats.org/officeDocument/2006/relationships/image" Target="../media/image71.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3.png"/><Relationship Id="rId2" Type="http://schemas.openxmlformats.org/officeDocument/2006/relationships/image" Target="../media/image49.png"/><Relationship Id="rId1" Type="http://schemas.openxmlformats.org/officeDocument/2006/relationships/image" Target="../media/image4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4.png"/></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hemeOverride" Target="../theme/themeOverride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tags" Target="../tags/tag24.xml"/><Relationship Id="rId1" Type="http://schemas.openxmlformats.org/officeDocument/2006/relationships/image" Target="../media/image6.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5.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image" Target="../media/image76.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81.png"/><Relationship Id="rId1"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3.png"/><Relationship Id="rId1" Type="http://schemas.openxmlformats.org/officeDocument/2006/relationships/image" Target="../media/image8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84.emf"/><Relationship Id="rId1"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85.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8.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E:\平面设计\品牌形象\ppt\20130715稿3\封面2.jpg"/>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23554" name="TextBox 7"/>
          <p:cNvSpPr txBox="1">
            <a:spLocks noChangeArrowheads="1"/>
          </p:cNvSpPr>
          <p:nvPr/>
        </p:nvSpPr>
        <p:spPr bwMode="auto">
          <a:xfrm>
            <a:off x="1403350" y="4149725"/>
            <a:ext cx="6048375" cy="337185"/>
          </a:xfrm>
          <a:prstGeom prst="rect">
            <a:avLst/>
          </a:prstGeom>
          <a:noFill/>
          <a:ln w="9525">
            <a:noFill/>
            <a:miter lim="800000"/>
          </a:ln>
        </p:spPr>
        <p:txBody>
          <a:bodyPr>
            <a:spAutoFit/>
          </a:bodyPr>
          <a:lstStyle/>
          <a:p>
            <a:pPr algn="ctr"/>
            <a:r>
              <a:rPr lang="en-US" altLang="zh-CN" sz="1500" b="1" dirty="0">
                <a:latin typeface="方正黑体简体" panose="02010600030101010101" charset="-122"/>
                <a:ea typeface="方正黑体简体" panose="02010600030101010101" charset="-122"/>
                <a:cs typeface="方正黑体简体" panose="02010600030101010101" charset="-122"/>
              </a:rPr>
              <a:t>  </a:t>
            </a:r>
            <a:r>
              <a:rPr lang="en-US" sz="1600" b="1" dirty="0">
                <a:solidFill>
                  <a:srgbClr val="0060A8"/>
                </a:solidFill>
                <a:latin typeface="微软雅黑" panose="020B0503020204020204" charset="-122"/>
                <a:ea typeface="微软雅黑" panose="020B0503020204020204" charset="-122"/>
                <a:cs typeface="方正黑体简体" panose="02010600030101010101" charset="-122"/>
              </a:rPr>
              <a:t>2023</a:t>
            </a:r>
            <a:r>
              <a:rPr lang="zh-CN" altLang="en-US" sz="1600" b="1" dirty="0">
                <a:solidFill>
                  <a:srgbClr val="0060A8"/>
                </a:solidFill>
                <a:latin typeface="微软雅黑" panose="020B0503020204020204" charset="-122"/>
                <a:ea typeface="微软雅黑" panose="020B0503020204020204" charset="-122"/>
                <a:cs typeface="方正黑体简体" panose="02010600030101010101" charset="-122"/>
              </a:rPr>
              <a:t>年</a:t>
            </a:r>
            <a:r>
              <a:rPr lang="en-US" altLang="zh-CN" sz="1600" b="1" dirty="0">
                <a:solidFill>
                  <a:srgbClr val="0060A8"/>
                </a:solidFill>
                <a:latin typeface="微软雅黑" panose="020B0503020204020204" charset="-122"/>
                <a:ea typeface="微软雅黑" panose="020B0503020204020204" charset="-122"/>
                <a:cs typeface="方正黑体简体" panose="02010600030101010101" charset="-122"/>
              </a:rPr>
              <a:t>1</a:t>
            </a:r>
            <a:r>
              <a:rPr lang="zh-CN" altLang="en-US" sz="1600" b="1" dirty="0">
                <a:solidFill>
                  <a:srgbClr val="0060A8"/>
                </a:solidFill>
                <a:latin typeface="微软雅黑" panose="020B0503020204020204" charset="-122"/>
                <a:ea typeface="微软雅黑" panose="020B0503020204020204" charset="-122"/>
                <a:cs typeface="方正黑体简体" panose="02010600030101010101" charset="-122"/>
              </a:rPr>
              <a:t>月</a:t>
            </a:r>
            <a:endParaRPr lang="zh-CN" altLang="en-US" sz="1600" b="1" dirty="0">
              <a:solidFill>
                <a:srgbClr val="0060A8"/>
              </a:solidFill>
              <a:latin typeface="微软雅黑" panose="020B0503020204020204" charset="-122"/>
              <a:ea typeface="微软雅黑" panose="020B0503020204020204" charset="-122"/>
              <a:cs typeface="方正黑体简体" panose="02010600030101010101" charset="-122"/>
            </a:endParaRPr>
          </a:p>
        </p:txBody>
      </p:sp>
      <p:sp>
        <p:nvSpPr>
          <p:cNvPr id="23555" name="TextBox 8"/>
          <p:cNvSpPr txBox="1">
            <a:spLocks noChangeArrowheads="1"/>
          </p:cNvSpPr>
          <p:nvPr/>
        </p:nvSpPr>
        <p:spPr bwMode="auto">
          <a:xfrm>
            <a:off x="1331913" y="3141663"/>
            <a:ext cx="6048375" cy="508000"/>
          </a:xfrm>
          <a:prstGeom prst="rect">
            <a:avLst/>
          </a:prstGeom>
          <a:noFill/>
          <a:ln w="9525">
            <a:noFill/>
            <a:miter lim="800000"/>
          </a:ln>
        </p:spPr>
        <p:txBody>
          <a:bodyPr>
            <a:spAutoFit/>
          </a:bodyPr>
          <a:lstStyle/>
          <a:p>
            <a:pPr algn="ctr"/>
            <a:r>
              <a:rPr lang="zh-CN" altLang="en-US" sz="2700" dirty="0">
                <a:solidFill>
                  <a:srgbClr val="0060A8"/>
                </a:solidFill>
                <a:latin typeface="方正黑体简体" panose="02010600030101010101" charset="-122"/>
                <a:ea typeface="方正黑体简体" panose="02010600030101010101" charset="-122"/>
                <a:cs typeface="方正黑体简体" panose="02010600030101010101" charset="-122"/>
              </a:rPr>
              <a:t>  </a:t>
            </a:r>
            <a:r>
              <a:rPr lang="zh-CN" altLang="en-US" sz="2700" dirty="0">
                <a:solidFill>
                  <a:srgbClr val="0060A8"/>
                </a:solidFill>
                <a:latin typeface="+mn-ea"/>
                <a:ea typeface="+mn-ea"/>
                <a:cs typeface="方正黑体简体" panose="02010600030101010101" charset="-122"/>
              </a:rPr>
              <a:t>客户服务部</a:t>
            </a:r>
            <a:endParaRPr lang="zh-CN" altLang="en-US" sz="2700" dirty="0">
              <a:solidFill>
                <a:srgbClr val="0060A8"/>
              </a:solidFill>
              <a:latin typeface="+mn-ea"/>
              <a:ea typeface="+mn-ea"/>
              <a:cs typeface="方正黑体简体" panose="02010600030101010101" charset="-122"/>
            </a:endParaRPr>
          </a:p>
        </p:txBody>
      </p:sp>
      <p:sp>
        <p:nvSpPr>
          <p:cNvPr id="23556" name="TextBox 9"/>
          <p:cNvSpPr txBox="1">
            <a:spLocks noChangeArrowheads="1"/>
          </p:cNvSpPr>
          <p:nvPr/>
        </p:nvSpPr>
        <p:spPr bwMode="auto">
          <a:xfrm>
            <a:off x="1403350" y="6103938"/>
            <a:ext cx="2520950" cy="276225"/>
          </a:xfrm>
          <a:prstGeom prst="rect">
            <a:avLst/>
          </a:prstGeom>
          <a:noFill/>
          <a:ln w="9525">
            <a:noFill/>
            <a:miter lim="800000"/>
          </a:ln>
        </p:spPr>
        <p:txBody>
          <a:bodyPr>
            <a:spAutoFit/>
          </a:bodyPr>
          <a:lstStyle/>
          <a:p>
            <a:r>
              <a:rPr lang="en-US" altLang="zh-CN" sz="1200" b="1">
                <a:solidFill>
                  <a:schemeClr val="bg1"/>
                </a:solidFill>
                <a:latin typeface="方正黑体简体" panose="02010600030101010101" charset="-122"/>
                <a:ea typeface="方正黑体简体" panose="02010600030101010101" charset="-122"/>
                <a:cs typeface="方正黑体简体" panose="02010600030101010101" charset="-122"/>
              </a:rPr>
              <a:t>www.cindaqh.com</a:t>
            </a:r>
            <a:endParaRPr lang="zh-CN" altLang="en-US" sz="1200" b="1">
              <a:solidFill>
                <a:schemeClr val="bg1"/>
              </a:solidFill>
              <a:latin typeface="方正黑体简体" panose="02010600030101010101" charset="-122"/>
              <a:ea typeface="方正黑体简体" panose="02010600030101010101" charset="-122"/>
              <a:cs typeface="方正黑体简体" panose="02010600030101010101" charset="-122"/>
            </a:endParaRPr>
          </a:p>
        </p:txBody>
      </p:sp>
      <p:sp>
        <p:nvSpPr>
          <p:cNvPr id="12" name="灯片编号占位符 11"/>
          <p:cNvSpPr>
            <a:spLocks noGrp="1"/>
          </p:cNvSpPr>
          <p:nvPr>
            <p:ph type="sldNum" sz="quarter" idx="12"/>
          </p:nvPr>
        </p:nvSpPr>
        <p:spPr/>
        <p:txBody>
          <a:bodyPr/>
          <a:lstStyle/>
          <a:p>
            <a:pPr>
              <a:defRPr/>
            </a:pPr>
            <a:fld id="{D873312C-0EC0-41F2-AC1B-981518381711}" type="slidenum">
              <a:rPr lang="zh-CN" altLang="en-US"/>
            </a:fld>
            <a:endParaRPr lang="zh-CN" altLang="en-US" dirty="0"/>
          </a:p>
        </p:txBody>
      </p:sp>
      <p:sp>
        <p:nvSpPr>
          <p:cNvPr id="23558" name="TextBox 10"/>
          <p:cNvSpPr txBox="1">
            <a:spLocks noChangeArrowheads="1"/>
          </p:cNvSpPr>
          <p:nvPr/>
        </p:nvSpPr>
        <p:spPr bwMode="auto">
          <a:xfrm>
            <a:off x="7358063" y="549275"/>
            <a:ext cx="1535112" cy="384175"/>
          </a:xfrm>
          <a:prstGeom prst="rect">
            <a:avLst/>
          </a:prstGeom>
          <a:noFill/>
          <a:ln w="9525">
            <a:noFill/>
            <a:miter lim="800000"/>
          </a:ln>
        </p:spPr>
        <p:txBody>
          <a:bodyPr>
            <a:spAutoFit/>
          </a:bodyPr>
          <a:lstStyle/>
          <a:p>
            <a:r>
              <a:rPr lang="zh-CN" altLang="en-US" sz="1900" b="1">
                <a:solidFill>
                  <a:srgbClr val="1C225E"/>
                </a:solidFill>
                <a:latin typeface="方正黑体简体" panose="02010600030101010101" charset="-122"/>
                <a:ea typeface="方正黑体简体" panose="02010600030101010101" charset="-122"/>
                <a:cs typeface="方正黑体简体" panose="02010600030101010101" charset="-122"/>
              </a:rPr>
              <a:t>客户服务部</a:t>
            </a:r>
            <a:endParaRPr lang="zh-CN" altLang="en-US" sz="1900" b="1">
              <a:solidFill>
                <a:srgbClr val="1C225E"/>
              </a:solidFill>
              <a:latin typeface="方正黑体简体" panose="02010600030101010101" charset="-122"/>
              <a:ea typeface="方正黑体简体" panose="02010600030101010101" charset="-122"/>
              <a:cs typeface="方正黑体简体" panose="02010600030101010101" charset="-122"/>
            </a:endParaRPr>
          </a:p>
        </p:txBody>
      </p:sp>
      <p:sp>
        <p:nvSpPr>
          <p:cNvPr id="9" name="TextBox 8"/>
          <p:cNvSpPr txBox="1"/>
          <p:nvPr/>
        </p:nvSpPr>
        <p:spPr>
          <a:xfrm>
            <a:off x="928688" y="1928813"/>
            <a:ext cx="7643812" cy="768350"/>
          </a:xfrm>
          <a:prstGeom prst="rect">
            <a:avLst/>
          </a:prstGeom>
          <a:noFill/>
        </p:spPr>
        <p:txBody>
          <a:bodyPr>
            <a:spAutoFit/>
          </a:bodyPr>
          <a:lstStyle/>
          <a:p>
            <a:pPr algn="ctr">
              <a:defRPr/>
            </a:pPr>
            <a:r>
              <a:rPr lang="zh-CN" altLang="en-US" sz="4400" b="1" dirty="0">
                <a:solidFill>
                  <a:srgbClr val="0070C0"/>
                </a:solidFill>
                <a:latin typeface="+mj-ea"/>
                <a:ea typeface="+mj-ea"/>
              </a:rPr>
              <a:t>云开户五期操作手册（</a:t>
            </a:r>
            <a:r>
              <a:rPr lang="en-US" altLang="zh-CN" sz="4400" b="1" dirty="0">
                <a:solidFill>
                  <a:srgbClr val="0070C0"/>
                </a:solidFill>
                <a:latin typeface="+mj-ea"/>
                <a:ea typeface="+mj-ea"/>
              </a:rPr>
              <a:t>APP</a:t>
            </a:r>
            <a:r>
              <a:rPr lang="zh-CN" altLang="en-US" sz="4400" b="1" dirty="0">
                <a:solidFill>
                  <a:srgbClr val="0070C0"/>
                </a:solidFill>
                <a:latin typeface="+mj-ea"/>
                <a:ea typeface="+mj-ea"/>
              </a:rPr>
              <a:t>版）</a:t>
            </a:r>
            <a:endParaRPr lang="zh-CN" altLang="en-US" sz="4400" b="1" dirty="0">
              <a:solidFill>
                <a:srgbClr val="0070C0"/>
              </a:solidFill>
              <a:latin typeface="+mj-ea"/>
              <a:ea typeface="+mj-ea"/>
            </a:endParaRPr>
          </a:p>
        </p:txBody>
      </p:sp>
    </p:spTree>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1.5</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投资者适当性类型选择</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893763"/>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投资者适当性分类是客户根据自己实际情况选择普通投资者还是专业投资者。</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如果选择普通投资者，点击“下一步”进入到风险承受能力问卷页面，选择专业投资者，点击“下一步”进入到专业投资者信息采集问卷页面。</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15" name="图片 15" descr="C:\Users\HSPCAD~1\AppData\Local\Temp\WeChat Files\fb67ad5efb46a0830ad7fff86a4cc9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215640" y="2086610"/>
            <a:ext cx="2380615" cy="4215130"/>
          </a:xfrm>
          <a:prstGeom prst="rect">
            <a:avLst/>
          </a:prstGeom>
          <a:noFill/>
          <a:ln>
            <a:noFill/>
          </a:ln>
        </p:spPr>
      </p:pic>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1.5</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普通投资者</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879475"/>
            <a:ext cx="9081770" cy="127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此步骤是了解客户的基本情况和投资意向等重要的信息，客户只需根据自身实际情况选择即可。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点击“下一步”，进入普通投资者答题结果页面，提示当前评测结果，风险承受能力评测结果。</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若投资者风险评测等级与选择开立的期货账户种类不匹配且坚持开户的，需要签署《普通投资者购买高于自身风险承受能力产品或者服务的特别风险警示书》。</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17" name="图片 17" descr="C:\Users\HSPCAD~1\AppData\Local\Temp\WeChat Files\aa076aa9de7a40ff3985ef673b2ab7c.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198495" y="2194560"/>
            <a:ext cx="2337435" cy="4106545"/>
          </a:xfrm>
          <a:prstGeom prst="rect">
            <a:avLst/>
          </a:prstGeom>
          <a:noFill/>
          <a:ln>
            <a:noFill/>
          </a:ln>
        </p:spPr>
      </p:pic>
      <p:pic>
        <p:nvPicPr>
          <p:cNvPr id="21" name="图片 21" descr="C:\Users\HSPCAD~1\AppData\Local\Temp\WeChat Files\1d4dc9bad93a7b3356766a40bbd9f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1555" y="2194560"/>
            <a:ext cx="2400935" cy="4251960"/>
          </a:xfrm>
          <a:prstGeom prst="rect">
            <a:avLst/>
          </a:prstGeom>
          <a:noFill/>
          <a:ln>
            <a:noFill/>
          </a:ln>
        </p:spPr>
      </p:pic>
      <p:pic>
        <p:nvPicPr>
          <p:cNvPr id="3" name="图片 2"/>
          <p:cNvPicPr>
            <a:picLocks noChangeAspect="1"/>
          </p:cNvPicPr>
          <p:nvPr/>
        </p:nvPicPr>
        <p:blipFill>
          <a:blip r:embed="rId3"/>
          <a:stretch>
            <a:fillRect/>
          </a:stretch>
        </p:blipFill>
        <p:spPr>
          <a:xfrm>
            <a:off x="383540" y="2194560"/>
            <a:ext cx="2263775" cy="4106545"/>
          </a:xfrm>
          <a:prstGeom prst="rect">
            <a:avLst/>
          </a:prstGeom>
        </p:spPr>
      </p:pic>
    </p:spTree>
  </p:cSld>
  <p:clrMapOvr>
    <a:masterClrMapping/>
  </p:clrMapOvr>
  <p:transition>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K@%72Q7VV3E2(`4S25QOK3"/>
          <p:cNvPicPr>
            <a:picLocks noChangeAspect="1"/>
          </p:cNvPicPr>
          <p:nvPr/>
        </p:nvPicPr>
        <p:blipFill>
          <a:blip r:embed="rId1"/>
          <a:stretch>
            <a:fillRect/>
          </a:stretch>
        </p:blipFill>
        <p:spPr>
          <a:xfrm>
            <a:off x="2570480" y="1453515"/>
            <a:ext cx="3014980" cy="4950460"/>
          </a:xfrm>
          <a:prstGeom prst="rect">
            <a:avLst/>
          </a:prstGeom>
        </p:spPr>
      </p:pic>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1.5</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普通投资者</a:t>
            </a:r>
            <a:endParaRPr lang="zh-CN" altLang="en-US" sz="2000" b="1" dirty="0">
              <a:solidFill>
                <a:schemeClr val="bg1"/>
              </a:solidFill>
              <a:latin typeface="微软雅黑" panose="020B0503020204020204" charset="-122"/>
              <a:ea typeface="微软雅黑" panose="020B0503020204020204" charset="-122"/>
            </a:endParaRPr>
          </a:p>
        </p:txBody>
      </p:sp>
      <p:sp>
        <p:nvSpPr>
          <p:cNvPr id="4" name="Rectangle 2"/>
          <p:cNvSpPr>
            <a:spLocks noChangeArrowheads="1"/>
          </p:cNvSpPr>
          <p:nvPr/>
        </p:nvSpPr>
        <p:spPr bwMode="auto">
          <a:xfrm>
            <a:off x="0" y="1056005"/>
            <a:ext cx="9081770" cy="38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销户重开</a:t>
            </a:r>
            <a:r>
              <a:rPr lang="zh-CN" sz="1600" dirty="0">
                <a:latin typeface="微软雅黑" panose="020B0503020204020204" charset="-122"/>
                <a:ea typeface="微软雅黑" panose="020B0503020204020204" charset="-122"/>
                <a:cs typeface="Times New Roman" panose="02020603050405020304" pitchFamily="18" charset="0"/>
              </a:rPr>
              <a:t>的客户，适当性测评界面需点击：</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重新测评</a:t>
            </a:r>
            <a:r>
              <a:rPr lang="zh-CN" sz="1600" dirty="0">
                <a:latin typeface="微软雅黑" panose="020B0503020204020204" charset="-122"/>
                <a:ea typeface="微软雅黑" panose="020B0503020204020204" charset="-122"/>
                <a:cs typeface="Times New Roman" panose="02020603050405020304" pitchFamily="18" charset="0"/>
              </a:rPr>
              <a:t>；</a:t>
            </a:r>
            <a:endParaRPr lang="zh-CN" sz="16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1.5</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普通投资者</a:t>
            </a:r>
            <a:endParaRPr lang="zh-CN" altLang="en-US" sz="2000" b="1" dirty="0">
              <a:solidFill>
                <a:schemeClr val="bg1"/>
              </a:solidFill>
              <a:latin typeface="微软雅黑" panose="020B0503020204020204" charset="-122"/>
              <a:ea typeface="微软雅黑" panose="020B0503020204020204" charset="-122"/>
            </a:endParaRPr>
          </a:p>
        </p:txBody>
      </p:sp>
      <p:graphicFrame>
        <p:nvGraphicFramePr>
          <p:cNvPr id="3" name="表格 2"/>
          <p:cNvGraphicFramePr/>
          <p:nvPr>
            <p:custDataLst>
              <p:tags r:id="rId1"/>
            </p:custDataLst>
          </p:nvPr>
        </p:nvGraphicFramePr>
        <p:xfrm>
          <a:off x="279400" y="1485265"/>
          <a:ext cx="8585200" cy="4333875"/>
        </p:xfrm>
        <a:graphic>
          <a:graphicData uri="http://schemas.openxmlformats.org/drawingml/2006/table">
            <a:tbl>
              <a:tblPr firstRow="1" bandRow="1">
                <a:tableStyleId>{00A15C55-8517-42AA-B614-E9B94910E393}</a:tableStyleId>
              </a:tblPr>
              <a:tblGrid>
                <a:gridCol w="4504055"/>
                <a:gridCol w="4081145"/>
              </a:tblGrid>
              <a:tr h="346710">
                <a:tc>
                  <a:txBody>
                    <a:bodyPr/>
                    <a:lstStyle/>
                    <a:p>
                      <a:pPr indent="0" algn="ctr">
                        <a:buNone/>
                      </a:pPr>
                      <a:r>
                        <a:rPr lang="zh-CN" sz="1800" dirty="0"/>
                        <a:t>题目</a:t>
                      </a:r>
                      <a:endParaRPr lang="zh-CN" altLang="en-US" sz="1800" dirty="0"/>
                    </a:p>
                  </a:txBody>
                  <a:tcPr marL="12700" marR="12700" marT="12700" anchor="ctr"/>
                </a:tc>
                <a:tc>
                  <a:txBody>
                    <a:bodyPr/>
                    <a:lstStyle/>
                    <a:p>
                      <a:pPr indent="0" algn="ctr">
                        <a:buNone/>
                      </a:pPr>
                      <a:r>
                        <a:rPr lang="zh-CN" sz="1800"/>
                        <a:t>注意事项</a:t>
                      </a:r>
                      <a:endParaRPr lang="zh-CN" altLang="en-US" sz="1800"/>
                    </a:p>
                  </a:txBody>
                  <a:tcPr marL="12700" marR="12700" marT="12700" anchor="ctr"/>
                </a:tc>
              </a:tr>
              <a:tr h="424815">
                <a:tc>
                  <a:txBody>
                    <a:bodyPr/>
                    <a:lstStyle/>
                    <a:p>
                      <a:pPr indent="0">
                        <a:buNone/>
                      </a:pPr>
                      <a:r>
                        <a:rPr lang="zh-CN" sz="1400" dirty="0"/>
                        <a:t>1、您的年龄是：</a:t>
                      </a:r>
                      <a:endParaRPr lang="zh-CN" altLang="en-US" sz="1400" dirty="0"/>
                    </a:p>
                  </a:txBody>
                  <a:tcPr marL="12700" marR="12700" marT="12700" anchor="ctr"/>
                </a:tc>
                <a:tc>
                  <a:txBody>
                    <a:bodyPr/>
                    <a:lstStyle/>
                    <a:p>
                      <a:pPr indent="0">
                        <a:buNone/>
                      </a:pPr>
                      <a:r>
                        <a:rPr lang="zh-CN" sz="1400" dirty="0"/>
                        <a:t>此处应选择周岁。</a:t>
                      </a:r>
                      <a:endParaRPr lang="zh-CN" altLang="en-US" sz="1400" dirty="0"/>
                    </a:p>
                  </a:txBody>
                  <a:tcPr marL="12700" marR="12700" marT="12700" anchor="ctr"/>
                </a:tc>
              </a:tr>
              <a:tr h="698500">
                <a:tc>
                  <a:txBody>
                    <a:bodyPr/>
                    <a:p>
                      <a:pPr indent="0">
                        <a:buNone/>
                      </a:pPr>
                      <a:r>
                        <a:rPr lang="zh-CN" altLang="en-US" sz="1400" dirty="0"/>
                        <a:t>2 、您目前的主要收入来源是：</a:t>
                      </a:r>
                      <a:endParaRPr lang="zh-CN" altLang="en-US" sz="1400" dirty="0"/>
                    </a:p>
                  </a:txBody>
                  <a:tcPr marL="12700" marR="12700" marT="12700" anchor="ctr"/>
                </a:tc>
                <a:tc>
                  <a:txBody>
                    <a:bodyPr/>
                    <a:p>
                      <a:pPr indent="0">
                        <a:buNone/>
                      </a:pPr>
                      <a:r>
                        <a:rPr lang="zh-CN" altLang="en-US" sz="1400" dirty="0"/>
                        <a:t>如果客户职业选择个体工商户，此题选</a:t>
                      </a:r>
                      <a:r>
                        <a:rPr lang="en-US" altLang="zh-CN" sz="1400" dirty="0"/>
                        <a:t>C-</a:t>
                      </a:r>
                      <a:r>
                        <a:rPr lang="zh-CN" altLang="en-US" sz="1400" dirty="0"/>
                        <a:t>生产经营所得；如果客户职业选择个体工商户外的其他</a:t>
                      </a:r>
                      <a:r>
                        <a:rPr lang="zh-CN" altLang="en-US" sz="1400" dirty="0">
                          <a:sym typeface="+mn-ea"/>
                        </a:rPr>
                        <a:t>选项</a:t>
                      </a:r>
                      <a:r>
                        <a:rPr lang="zh-CN" altLang="en-US" sz="1400" dirty="0"/>
                        <a:t>（非专业投资者），此题选</a:t>
                      </a:r>
                      <a:r>
                        <a:rPr lang="en-US" altLang="zh-CN" sz="1400" dirty="0"/>
                        <a:t>B-</a:t>
                      </a:r>
                      <a:r>
                        <a:rPr lang="zh-CN" altLang="en-US" sz="1400" dirty="0"/>
                        <a:t>工资劳务报酬</a:t>
                      </a:r>
                      <a:r>
                        <a:rPr lang="zh-CN" altLang="en-US" sz="1400" dirty="0"/>
                        <a:t>。</a:t>
                      </a:r>
                      <a:endParaRPr lang="zh-CN" altLang="en-US" sz="1400" dirty="0"/>
                    </a:p>
                  </a:txBody>
                  <a:tcPr marL="12700" marR="12700" marT="12700" anchor="ctr"/>
                </a:tc>
              </a:tr>
              <a:tr h="733425">
                <a:tc>
                  <a:txBody>
                    <a:bodyPr/>
                    <a:lstStyle/>
                    <a:p>
                      <a:pPr indent="0">
                        <a:buNone/>
                      </a:pPr>
                      <a:r>
                        <a:rPr lang="zh-CN" sz="1400" dirty="0"/>
                        <a:t>5、以下描述中何种符合您的实际情况：</a:t>
                      </a:r>
                      <a:endParaRPr lang="zh-CN" sz="1400" dirty="0"/>
                    </a:p>
                    <a:p>
                      <a:pPr indent="0">
                        <a:buNone/>
                      </a:pPr>
                      <a:endParaRPr lang="zh-CN" altLang="en-US" sz="1400" dirty="0"/>
                    </a:p>
                  </a:txBody>
                  <a:tcPr marL="12700" marR="12700" marT="12700" anchor="ctr"/>
                </a:tc>
                <a:tc>
                  <a:txBody>
                    <a:bodyPr/>
                    <a:lstStyle/>
                    <a:p>
                      <a:pPr indent="0">
                        <a:buNone/>
                      </a:pPr>
                      <a:r>
                        <a:rPr lang="zh-CN" sz="1400" dirty="0"/>
                        <a:t>如果客户选择B．已取得金融、经济或财会等与金融产品投资相关专业学士以上学位</a:t>
                      </a:r>
                      <a:r>
                        <a:rPr lang="en-US" altLang="zh-CN" sz="1400" dirty="0"/>
                        <a:t>……</a:t>
                      </a:r>
                      <a:endParaRPr lang="en-US" altLang="zh-CN" sz="1400" dirty="0"/>
                    </a:p>
                    <a:p>
                      <a:pPr indent="0">
                        <a:buNone/>
                      </a:pPr>
                      <a:r>
                        <a:rPr lang="zh-CN" sz="1400" dirty="0"/>
                        <a:t>那么应注意基本信息界面的学历不得低于本科</a:t>
                      </a:r>
                      <a:endParaRPr lang="zh-CN" altLang="en-US" sz="1400" dirty="0"/>
                    </a:p>
                  </a:txBody>
                  <a:tcPr marL="12700" marR="12700" marT="12700" anchor="ctr"/>
                </a:tc>
              </a:tr>
              <a:tr h="485140">
                <a:tc>
                  <a:txBody>
                    <a:bodyPr/>
                    <a:lstStyle/>
                    <a:p>
                      <a:pPr indent="0">
                        <a:buNone/>
                      </a:pPr>
                      <a:r>
                        <a:rPr lang="zh-CN" sz="1400"/>
                        <a:t>13、您是否为以下特定自然人或特定业务关系人：</a:t>
                      </a:r>
                      <a:endParaRPr lang="zh-CN" altLang="en-US" sz="1400"/>
                    </a:p>
                  </a:txBody>
                  <a:tcPr marL="12700" marR="12700" marT="12700" anchor="ctr"/>
                </a:tc>
                <a:tc>
                  <a:txBody>
                    <a:bodyPr/>
                    <a:lstStyle/>
                    <a:p>
                      <a:pPr indent="0">
                        <a:buNone/>
                      </a:pPr>
                      <a:r>
                        <a:rPr lang="zh-CN" sz="1400"/>
                        <a:t>让客户根据实际情况选择，如果选择E:否以外的其他选项，需提供非居材料。</a:t>
                      </a:r>
                      <a:endParaRPr lang="zh-CN" altLang="en-US" sz="1400"/>
                    </a:p>
                  </a:txBody>
                  <a:tcPr marL="12700" marR="12700" marT="12700" anchor="ctr"/>
                </a:tc>
              </a:tr>
              <a:tr h="911860">
                <a:tc>
                  <a:txBody>
                    <a:bodyPr/>
                    <a:lstStyle/>
                    <a:p>
                      <a:pPr indent="0">
                        <a:buNone/>
                      </a:pPr>
                      <a:r>
                        <a:rPr lang="en-US" altLang="zh-CN" sz="1400" dirty="0">
                          <a:sym typeface="+mn-ea"/>
                        </a:rPr>
                        <a:t>16</a:t>
                      </a:r>
                      <a:r>
                        <a:rPr lang="zh-CN" sz="1400" dirty="0">
                          <a:sym typeface="+mn-ea"/>
                        </a:rPr>
                        <a:t>、您是否愿意接受证券期货行业协会培训及投资者风险教育，是否愿意以统一的方式获得公司的风险揭示，是否愿意接受专业服务？</a:t>
                      </a:r>
                      <a:endParaRPr lang="zh-CN" altLang="en-US" sz="1400" dirty="0"/>
                    </a:p>
                    <a:p>
                      <a:pPr indent="0">
                        <a:buNone/>
                      </a:pPr>
                      <a:endParaRPr lang="zh-CN" altLang="en-US" sz="1400" dirty="0"/>
                    </a:p>
                  </a:txBody>
                  <a:tcPr marL="12700" marR="12700" marT="12700" anchor="ctr"/>
                </a:tc>
                <a:tc>
                  <a:txBody>
                    <a:bodyPr/>
                    <a:lstStyle/>
                    <a:p>
                      <a:pPr indent="0">
                        <a:buNone/>
                      </a:pPr>
                      <a:endParaRPr lang="zh-CN" altLang="en-US" sz="1400" dirty="0"/>
                    </a:p>
                  </a:txBody>
                  <a:tcPr marL="12700" marR="12700" marT="12700" anchor="ctr"/>
                </a:tc>
              </a:tr>
            </a:tbl>
          </a:graphicData>
        </a:graphic>
      </p:graphicFrame>
      <p:sp>
        <p:nvSpPr>
          <p:cNvPr id="5" name="流程图: 可选过程 4"/>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 name="文本框 1"/>
          <p:cNvSpPr txBox="1"/>
          <p:nvPr/>
        </p:nvSpPr>
        <p:spPr>
          <a:xfrm>
            <a:off x="320040" y="907415"/>
            <a:ext cx="1739265" cy="368300"/>
          </a:xfrm>
          <a:prstGeom prst="rect">
            <a:avLst/>
          </a:prstGeom>
          <a:noFill/>
        </p:spPr>
        <p:txBody>
          <a:bodyPr wrap="square" rtlCol="0">
            <a:spAutoFit/>
          </a:bodyPr>
          <a:p>
            <a:r>
              <a:rPr lang="zh-CN" altLang="en-US">
                <a:solidFill>
                  <a:srgbClr val="FF0000"/>
                </a:solidFill>
              </a:rPr>
              <a:t>风险测评问卷</a:t>
            </a:r>
            <a:endParaRPr lang="zh-CN" altLang="en-US">
              <a:solidFill>
                <a:srgbClr val="FF0000"/>
              </a:solidFill>
            </a:endParaRPr>
          </a:p>
        </p:txBody>
      </p:sp>
      <p:sp>
        <p:nvSpPr>
          <p:cNvPr id="4" name="文本框 3"/>
          <p:cNvSpPr txBox="1"/>
          <p:nvPr/>
        </p:nvSpPr>
        <p:spPr>
          <a:xfrm>
            <a:off x="262890" y="5789930"/>
            <a:ext cx="4594860" cy="368300"/>
          </a:xfrm>
          <a:prstGeom prst="rect">
            <a:avLst/>
          </a:prstGeom>
          <a:noFill/>
        </p:spPr>
        <p:txBody>
          <a:bodyPr wrap="square" rtlCol="0">
            <a:spAutoFit/>
          </a:bodyPr>
          <a:p>
            <a:r>
              <a:rPr lang="zh-CN" altLang="en-US"/>
              <a:t>需注意问卷的</a:t>
            </a:r>
            <a:r>
              <a:rPr lang="en-US" altLang="zh-CN"/>
              <a:t>5</a:t>
            </a:r>
            <a:r>
              <a:rPr lang="zh-CN" altLang="en-US"/>
              <a:t>、</a:t>
            </a:r>
            <a:r>
              <a:rPr lang="en-US" altLang="zh-CN"/>
              <a:t>6</a:t>
            </a:r>
            <a:r>
              <a:rPr lang="zh-CN" altLang="en-US"/>
              <a:t>题选项需符合逻辑</a:t>
            </a:r>
            <a:endParaRPr lang="zh-CN" alt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1.5</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普通投资者</a:t>
            </a:r>
            <a:endParaRPr lang="zh-CN" altLang="en-US" sz="2000" b="1" dirty="0">
              <a:solidFill>
                <a:schemeClr val="bg1"/>
              </a:solidFill>
              <a:latin typeface="微软雅黑" panose="020B0503020204020204" charset="-122"/>
              <a:ea typeface="微软雅黑" panose="020B0503020204020204" charset="-122"/>
            </a:endParaRPr>
          </a:p>
        </p:txBody>
      </p:sp>
      <p:graphicFrame>
        <p:nvGraphicFramePr>
          <p:cNvPr id="3" name="表格 2"/>
          <p:cNvGraphicFramePr/>
          <p:nvPr>
            <p:custDataLst>
              <p:tags r:id="rId1"/>
            </p:custDataLst>
          </p:nvPr>
        </p:nvGraphicFramePr>
        <p:xfrm>
          <a:off x="145415" y="1334135"/>
          <a:ext cx="8697595" cy="4333875"/>
        </p:xfrm>
        <a:graphic>
          <a:graphicData uri="http://schemas.openxmlformats.org/drawingml/2006/table">
            <a:tbl>
              <a:tblPr firstRow="1" bandRow="1">
                <a:tableStyleId>{00A15C55-8517-42AA-B614-E9B94910E393}</a:tableStyleId>
              </a:tblPr>
              <a:tblGrid>
                <a:gridCol w="4593590"/>
                <a:gridCol w="4104005"/>
              </a:tblGrid>
              <a:tr h="346710">
                <a:tc>
                  <a:txBody>
                    <a:bodyPr/>
                    <a:lstStyle/>
                    <a:p>
                      <a:pPr indent="0" algn="ctr">
                        <a:buNone/>
                      </a:pPr>
                      <a:r>
                        <a:rPr lang="zh-CN" sz="1800" dirty="0"/>
                        <a:t>题目</a:t>
                      </a:r>
                      <a:endParaRPr lang="zh-CN" altLang="en-US" sz="1800" dirty="0"/>
                    </a:p>
                  </a:txBody>
                  <a:tcPr marL="12700" marR="12700" marT="12700" anchor="ctr"/>
                </a:tc>
                <a:tc>
                  <a:txBody>
                    <a:bodyPr/>
                    <a:lstStyle/>
                    <a:p>
                      <a:pPr indent="0" algn="ctr">
                        <a:buNone/>
                      </a:pPr>
                      <a:r>
                        <a:rPr lang="zh-CN" sz="1800"/>
                        <a:t>注意事项</a:t>
                      </a:r>
                      <a:endParaRPr lang="zh-CN" altLang="en-US" sz="1800"/>
                    </a:p>
                  </a:txBody>
                  <a:tcPr marL="12700" marR="12700" marT="12700" anchor="ctr"/>
                </a:tc>
              </a:tr>
              <a:tr h="424815">
                <a:tc>
                  <a:txBody>
                    <a:bodyPr/>
                    <a:lstStyle/>
                    <a:p>
                      <a:pPr indent="0">
                        <a:buNone/>
                      </a:pPr>
                      <a:r>
                        <a:rPr lang="en-US" altLang="zh-CN" sz="1400" dirty="0"/>
                        <a:t>1</a:t>
                      </a:r>
                      <a:r>
                        <a:rPr lang="zh-CN" altLang="en-US" sz="1400" dirty="0"/>
                        <a:t>、</a:t>
                      </a:r>
                      <a:r>
                        <a:rPr lang="zh-CN" sz="1400" dirty="0"/>
                        <a:t>职业</a:t>
                      </a:r>
                      <a:endParaRPr lang="zh-CN" altLang="en-US" sz="1400" dirty="0"/>
                    </a:p>
                  </a:txBody>
                  <a:tcPr marL="12700" marR="12700" marT="12700" anchor="ctr"/>
                </a:tc>
                <a:tc>
                  <a:txBody>
                    <a:bodyPr/>
                    <a:lstStyle/>
                    <a:p>
                      <a:pPr indent="0">
                        <a:buNone/>
                      </a:pPr>
                      <a:r>
                        <a:rPr lang="zh-CN" sz="1400" dirty="0"/>
                        <a:t>职业应与问卷第二题主要收入来源相对应</a:t>
                      </a:r>
                      <a:endParaRPr lang="zh-CN" altLang="en-US" sz="1400" dirty="0"/>
                    </a:p>
                  </a:txBody>
                  <a:tcPr marL="12700" marR="12700" marT="12700" anchor="ctr"/>
                </a:tc>
              </a:tr>
              <a:tr h="698500">
                <a:tc>
                  <a:txBody>
                    <a:bodyPr/>
                    <a:p>
                      <a:pPr indent="0">
                        <a:buNone/>
                      </a:pPr>
                      <a:r>
                        <a:rPr lang="en-US" altLang="zh-CN" sz="1400" dirty="0"/>
                        <a:t>2</a:t>
                      </a:r>
                      <a:r>
                        <a:rPr lang="zh-CN" altLang="en-US" sz="1400" dirty="0"/>
                        <a:t>、学历</a:t>
                      </a:r>
                      <a:endParaRPr lang="zh-CN" altLang="en-US" sz="1400" dirty="0"/>
                    </a:p>
                  </a:txBody>
                  <a:tcPr marL="12700" marR="12700" marT="12700" anchor="ctr"/>
                </a:tc>
                <a:tc>
                  <a:txBody>
                    <a:bodyPr/>
                    <a:p>
                      <a:pPr indent="0">
                        <a:buNone/>
                      </a:pPr>
                      <a:r>
                        <a:rPr lang="zh-CN" sz="1400" dirty="0"/>
                        <a:t>如果选择本科以下学历，看问卷第二题是否误选</a:t>
                      </a:r>
                      <a:r>
                        <a:rPr lang="en-US" altLang="zh-CN" sz="1400" dirty="0"/>
                        <a:t>B-</a:t>
                      </a:r>
                      <a:r>
                        <a:rPr sz="1400" dirty="0"/>
                        <a:t>已取得金融、经济或财会等与金融产品投资相关专业学士以上学位 </a:t>
                      </a:r>
                      <a:endParaRPr sz="1400" dirty="0"/>
                    </a:p>
                  </a:txBody>
                  <a:tcPr marL="12700" marR="12700" marT="12700" anchor="ctr"/>
                </a:tc>
              </a:tr>
              <a:tr h="733425">
                <a:tc>
                  <a:txBody>
                    <a:bodyPr/>
                    <a:lstStyle/>
                    <a:p>
                      <a:pPr indent="0">
                        <a:buNone/>
                      </a:pPr>
                      <a:r>
                        <a:rPr lang="en-US" altLang="zh-CN" sz="1400" dirty="0"/>
                        <a:t>3</a:t>
                      </a:r>
                      <a:r>
                        <a:rPr lang="zh-CN" altLang="en-US" sz="1400" dirty="0"/>
                        <a:t>、</a:t>
                      </a:r>
                      <a:r>
                        <a:rPr lang="zh-CN" sz="1400" dirty="0"/>
                        <a:t>投资品种</a:t>
                      </a:r>
                      <a:endParaRPr lang="en-US" altLang="zh-CN" sz="1400" dirty="0"/>
                    </a:p>
                  </a:txBody>
                  <a:tcPr marL="12700" marR="12700" marT="12700" anchor="ctr"/>
                </a:tc>
                <a:tc>
                  <a:txBody>
                    <a:bodyPr/>
                    <a:lstStyle/>
                    <a:p>
                      <a:pPr indent="0">
                        <a:buNone/>
                      </a:pPr>
                      <a:r>
                        <a:rPr lang="zh-CN" altLang="en-US" sz="1400" dirty="0"/>
                        <a:t>必选期货、期权</a:t>
                      </a:r>
                      <a:endParaRPr lang="zh-CN" altLang="en-US" sz="1400" dirty="0"/>
                    </a:p>
                  </a:txBody>
                  <a:tcPr marL="12700" marR="12700" marT="12700" anchor="ctr"/>
                </a:tc>
              </a:tr>
              <a:tr h="733425">
                <a:tc>
                  <a:txBody>
                    <a:bodyPr/>
                    <a:p>
                      <a:pPr indent="0">
                        <a:buNone/>
                      </a:pPr>
                      <a:r>
                        <a:rPr lang="en-US" altLang="zh-CN" sz="1400" dirty="0"/>
                        <a:t>4</a:t>
                      </a:r>
                      <a:r>
                        <a:rPr lang="zh-CN" altLang="en-US" sz="1400" dirty="0"/>
                        <a:t>、交易类型</a:t>
                      </a:r>
                      <a:endParaRPr lang="zh-CN" altLang="en-US" sz="1400" dirty="0"/>
                    </a:p>
                  </a:txBody>
                  <a:tcPr marL="12700" marR="12700" marT="12700" anchor="ctr"/>
                </a:tc>
                <a:tc>
                  <a:txBody>
                    <a:bodyPr/>
                    <a:p>
                      <a:pPr indent="0">
                        <a:buNone/>
                      </a:pPr>
                      <a:r>
                        <a:rPr lang="zh-CN" sz="1400" dirty="0"/>
                        <a:t>个人客户不能选择套保交易</a:t>
                      </a:r>
                      <a:endParaRPr lang="zh-CN" sz="1400" dirty="0"/>
                    </a:p>
                  </a:txBody>
                  <a:tcPr marL="12700" marR="12700" marT="12700" anchor="ctr"/>
                </a:tc>
              </a:tr>
              <a:tr h="485140">
                <a:tc>
                  <a:txBody>
                    <a:bodyPr/>
                    <a:lstStyle/>
                    <a:p>
                      <a:pPr indent="0">
                        <a:buNone/>
                      </a:pPr>
                      <a:r>
                        <a:rPr lang="en-US" altLang="zh-CN" sz="1400"/>
                        <a:t>5</a:t>
                      </a:r>
                      <a:r>
                        <a:rPr lang="zh-CN" altLang="en-US" sz="1400"/>
                        <a:t>、联系地址</a:t>
                      </a:r>
                      <a:endParaRPr lang="zh-CN" altLang="en-US" sz="1400"/>
                    </a:p>
                  </a:txBody>
                  <a:tcPr marL="12700" marR="12700" marT="12700" anchor="ctr"/>
                </a:tc>
                <a:tc>
                  <a:txBody>
                    <a:bodyPr/>
                    <a:lstStyle/>
                    <a:p>
                      <a:pPr indent="0">
                        <a:buNone/>
                      </a:pPr>
                      <a:r>
                        <a:rPr lang="zh-CN" sz="1400"/>
                        <a:t>精确到门牌号</a:t>
                      </a:r>
                      <a:endParaRPr lang="zh-CN" altLang="en-US" sz="1400"/>
                    </a:p>
                  </a:txBody>
                  <a:tcPr marL="12700" marR="12700" marT="12700" anchor="ctr"/>
                </a:tc>
              </a:tr>
            </a:tbl>
          </a:graphicData>
        </a:graphic>
      </p:graphicFrame>
      <p:sp>
        <p:nvSpPr>
          <p:cNvPr id="5" name="流程图: 可选过程 4"/>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 name="文本框 1"/>
          <p:cNvSpPr txBox="1"/>
          <p:nvPr/>
        </p:nvSpPr>
        <p:spPr>
          <a:xfrm>
            <a:off x="323215" y="908685"/>
            <a:ext cx="1739265" cy="368300"/>
          </a:xfrm>
          <a:prstGeom prst="rect">
            <a:avLst/>
          </a:prstGeom>
          <a:noFill/>
        </p:spPr>
        <p:txBody>
          <a:bodyPr wrap="square" rtlCol="0">
            <a:spAutoFit/>
          </a:bodyPr>
          <a:p>
            <a:r>
              <a:rPr lang="zh-CN" altLang="en-US">
                <a:solidFill>
                  <a:srgbClr val="FF0000"/>
                </a:solidFill>
              </a:rPr>
              <a:t>基本信息</a:t>
            </a:r>
            <a:endParaRPr lang="zh-CN" altLang="en-US">
              <a:solidFill>
                <a:srgbClr val="FF000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1.6</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交易所选择</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1068070"/>
            <a:ext cx="9081770" cy="127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若是首次开户的客户，可选择的期货市场包括：上海期货交易所、大连商品交易所、郑州商品交易所、广州商品</a:t>
            </a:r>
            <a:r>
              <a:rPr lang="zh-CN" sz="1600" dirty="0">
                <a:latin typeface="微软雅黑" panose="020B0503020204020204" charset="-122"/>
                <a:ea typeface="微软雅黑" panose="020B0503020204020204" charset="-122"/>
                <a:cs typeface="Times New Roman" panose="02020603050405020304" pitchFamily="18" charset="0"/>
              </a:rPr>
              <a:t>交易所；</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如果客户已经拥有有效的中金所、能源中心编码，可同时勾选：中国金融交易所</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交易或者能源中心；</a:t>
            </a:r>
            <a:endParaRPr lang="zh-CN" altLang="en-US" sz="1600" dirty="0">
              <a:latin typeface="微软雅黑" panose="020B0503020204020204" charset="-122"/>
              <a:ea typeface="微软雅黑" panose="020B0503020204020204"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401695" y="2291715"/>
            <a:ext cx="2341245" cy="4061460"/>
          </a:xfrm>
          <a:prstGeom prst="rect">
            <a:avLst/>
          </a:prstGeom>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1.7</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阅读相关协议</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750" y="1196658"/>
            <a:ext cx="9081770"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本页涉及到的相关协议是必读的，需在阅读完成所有的信息后才可以点击下一步，否则会提示“请完整阅读该协议内容”。</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127125" y="2133600"/>
            <a:ext cx="2268855" cy="4276090"/>
          </a:xfrm>
          <a:prstGeom prst="rect">
            <a:avLst/>
          </a:prstGeom>
        </p:spPr>
      </p:pic>
      <p:pic>
        <p:nvPicPr>
          <p:cNvPr id="5" name="图片 4"/>
          <p:cNvPicPr>
            <a:picLocks noChangeAspect="1"/>
          </p:cNvPicPr>
          <p:nvPr/>
        </p:nvPicPr>
        <p:blipFill>
          <a:blip r:embed="rId2"/>
          <a:stretch>
            <a:fillRect/>
          </a:stretch>
        </p:blipFill>
        <p:spPr>
          <a:xfrm>
            <a:off x="5234305" y="2211070"/>
            <a:ext cx="2124710" cy="3901440"/>
          </a:xfrm>
          <a:prstGeom prst="rect">
            <a:avLst/>
          </a:prstGeom>
        </p:spPr>
      </p:pic>
    </p:spTree>
  </p:cSld>
  <p:clrMapOvr>
    <a:masterClrMapping/>
  </p:clrMapOvr>
  <p:transition>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1.8</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视频见证</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923290"/>
            <a:ext cx="9081770" cy="127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客户点击“开始视频通话”，会出现一个排队页面，此页面显示的人数是当前营业部所有用户的数量，包括本人。如长时间没人接听，可联系营业部。</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在视频过程中，如果发现填写的信息有误或不一致的情况，认证人员会根据不通过原因打回到信息填写有误的界面，客户刷新前端重新完善信息后再发视频认证。</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28600" y="2371725"/>
            <a:ext cx="2054860" cy="3970020"/>
          </a:xfrm>
          <a:prstGeom prst="rect">
            <a:avLst/>
          </a:prstGeom>
        </p:spPr>
      </p:pic>
      <p:pic>
        <p:nvPicPr>
          <p:cNvPr id="6" name="图片 5"/>
          <p:cNvPicPr>
            <a:picLocks noChangeAspect="1"/>
          </p:cNvPicPr>
          <p:nvPr/>
        </p:nvPicPr>
        <p:blipFill>
          <a:blip r:embed="rId2"/>
          <a:stretch>
            <a:fillRect/>
          </a:stretch>
        </p:blipFill>
        <p:spPr>
          <a:xfrm>
            <a:off x="2418715" y="2353310"/>
            <a:ext cx="2117090" cy="3988435"/>
          </a:xfrm>
          <a:prstGeom prst="rect">
            <a:avLst/>
          </a:prstGeom>
        </p:spPr>
      </p:pic>
      <p:pic>
        <p:nvPicPr>
          <p:cNvPr id="7" name="图片 6"/>
          <p:cNvPicPr>
            <a:picLocks noChangeAspect="1"/>
          </p:cNvPicPr>
          <p:nvPr/>
        </p:nvPicPr>
        <p:blipFill>
          <a:blip r:embed="rId3"/>
          <a:stretch>
            <a:fillRect/>
          </a:stretch>
        </p:blipFill>
        <p:spPr>
          <a:xfrm>
            <a:off x="6950710" y="2283460"/>
            <a:ext cx="2040890" cy="4046855"/>
          </a:xfrm>
          <a:prstGeom prst="rect">
            <a:avLst/>
          </a:prstGeom>
        </p:spPr>
      </p:pic>
      <p:pic>
        <p:nvPicPr>
          <p:cNvPr id="4" name="图片 3"/>
          <p:cNvPicPr>
            <a:picLocks noChangeAspect="1"/>
          </p:cNvPicPr>
          <p:nvPr/>
        </p:nvPicPr>
        <p:blipFill>
          <a:blip r:embed="rId4"/>
          <a:stretch>
            <a:fillRect/>
          </a:stretch>
        </p:blipFill>
        <p:spPr>
          <a:xfrm>
            <a:off x="4653280" y="2321560"/>
            <a:ext cx="2179320" cy="3970655"/>
          </a:xfrm>
          <a:prstGeom prst="rect">
            <a:avLst/>
          </a:prstGeom>
        </p:spPr>
      </p:pic>
    </p:spTree>
  </p:cSld>
  <p:clrMapOvr>
    <a:masterClrMapping/>
  </p:clrMapOvr>
  <p:transition>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1.9</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安装数字证书</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956945"/>
            <a:ext cx="9081770" cy="127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数字证书是唯一识别客户的凭证，安装的证书需要输入密码，安装成功后，自动保存到本地。</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建议客户在开户云进行业务操作时使用同一设备操作，更换设备需要重新安装数字证书。</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此处设置的密码一定要记住，在之后的流程中会用到验证证书的密码。否则，只能删除本地证书文件，重新视频验证、安装证书才可通过。</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509645" y="2228215"/>
            <a:ext cx="2179320" cy="4180205"/>
          </a:xfrm>
          <a:prstGeom prst="rect">
            <a:avLst/>
          </a:prstGeom>
        </p:spPr>
      </p:pic>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51460" y="260668"/>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1.10</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签署协议</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无居间</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1111568"/>
            <a:ext cx="9081770"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客户必须仔细阅读并同意后方可进行下一步。</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若协议全部签署后，勾选我已阅读以上所有协议规则内容，再次输入数字证书密码。</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1791335" y="1975485"/>
            <a:ext cx="2143760" cy="4252595"/>
          </a:xfrm>
          <a:prstGeom prst="rect">
            <a:avLst/>
          </a:prstGeom>
        </p:spPr>
      </p:pic>
      <p:pic>
        <p:nvPicPr>
          <p:cNvPr id="6" name="图片 5"/>
          <p:cNvPicPr>
            <a:picLocks noChangeAspect="1"/>
          </p:cNvPicPr>
          <p:nvPr/>
        </p:nvPicPr>
        <p:blipFill>
          <a:blip r:embed="rId2"/>
          <a:stretch>
            <a:fillRect/>
          </a:stretch>
        </p:blipFill>
        <p:spPr>
          <a:xfrm>
            <a:off x="4920615" y="1975485"/>
            <a:ext cx="2132330" cy="4241800"/>
          </a:xfrm>
          <a:prstGeom prst="rect">
            <a:avLst/>
          </a:prstGeom>
        </p:spPr>
      </p:pic>
    </p:spTree>
  </p:cSld>
  <p:clrMapOvr>
    <a:masterClrMapping/>
  </p:clrMapOvr>
  <p:transition>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zh-CN" altLang="en-US" sz="2000" b="1" dirty="0">
                <a:solidFill>
                  <a:schemeClr val="bg1"/>
                </a:solidFill>
                <a:latin typeface="微软雅黑" panose="020B0503020204020204" charset="-122"/>
                <a:ea typeface="微软雅黑" panose="020B0503020204020204" charset="-122"/>
              </a:rPr>
              <a:t>准备工作</a:t>
            </a:r>
            <a:endParaRPr lang="zh-CN" altLang="en-US" sz="2000" b="1"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743075" y="3573145"/>
            <a:ext cx="6389370" cy="28613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rPr>
              <a:t>手机（Android4.0以上系统或IOS7.1以上系统）</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Wingdings" panose="05000000000000000000" charset="0"/>
              <a:buChar char="Ø"/>
            </a:pPr>
            <a:r>
              <a:rPr lang="zh-CN" altLang="en-US" sz="2000" dirty="0">
                <a:sym typeface="+mn-ea"/>
              </a:rPr>
              <a:t>避免使用苹果系统及华为</a:t>
            </a:r>
            <a:r>
              <a:rPr lang="en-US" altLang="zh-CN" sz="2000" dirty="0">
                <a:sym typeface="+mn-ea"/>
              </a:rPr>
              <a:t>P40</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Arial" panose="020B0604020202020204" pitchFamily="34" charset="0"/>
              <a:buChar char="•"/>
            </a:pP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rPr>
              <a:t>二代身份证原件</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rPr>
              <a:t>银行卡照片</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rPr>
              <a:t>WI-FI</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rPr>
              <a:t>或</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rPr>
              <a:t>3/4/5G</a:t>
            </a:r>
            <a:endParaRPr lang="en-US" altLang="zh-CN" sz="2000" b="1"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rPr>
              <a:t>耳机线（建议）</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00" name="图片 99" descr="C:\Users\admin\Desktop\安卓.jpg安卓"/>
          <p:cNvPicPr/>
          <p:nvPr>
            <p:custDataLst>
              <p:tags r:id="rId1"/>
            </p:custDataLst>
          </p:nvPr>
        </p:nvPicPr>
        <p:blipFill>
          <a:blip r:embed="rId2"/>
          <a:srcRect/>
          <a:stretch>
            <a:fillRect/>
          </a:stretch>
        </p:blipFill>
        <p:spPr>
          <a:xfrm>
            <a:off x="467995" y="923925"/>
            <a:ext cx="1965960" cy="1965960"/>
          </a:xfrm>
          <a:prstGeom prst="rect">
            <a:avLst/>
          </a:prstGeom>
          <a:noFill/>
          <a:ln w="9525">
            <a:noFill/>
          </a:ln>
        </p:spPr>
      </p:pic>
      <p:sp>
        <p:nvSpPr>
          <p:cNvPr id="4" name="圆角矩形 3"/>
          <p:cNvSpPr/>
          <p:nvPr/>
        </p:nvSpPr>
        <p:spPr>
          <a:xfrm>
            <a:off x="1564640" y="3501390"/>
            <a:ext cx="6513195" cy="307467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C:\Users\admin\Desktop\苹果.jpg苹果"/>
          <p:cNvPicPr/>
          <p:nvPr>
            <p:custDataLst>
              <p:tags r:id="rId3"/>
            </p:custDataLst>
          </p:nvPr>
        </p:nvPicPr>
        <p:blipFill>
          <a:blip r:embed="rId4"/>
          <a:srcRect/>
          <a:stretch>
            <a:fillRect/>
          </a:stretch>
        </p:blipFill>
        <p:spPr>
          <a:xfrm>
            <a:off x="2915920" y="957898"/>
            <a:ext cx="1965960" cy="1898015"/>
          </a:xfrm>
          <a:prstGeom prst="rect">
            <a:avLst/>
          </a:prstGeom>
          <a:noFill/>
          <a:ln w="9525">
            <a:noFill/>
          </a:ln>
        </p:spPr>
      </p:pic>
      <p:pic>
        <p:nvPicPr>
          <p:cNvPr id="6" name="图片 5"/>
          <p:cNvPicPr/>
          <p:nvPr>
            <p:custDataLst>
              <p:tags r:id="rId5"/>
            </p:custDataLst>
          </p:nvPr>
        </p:nvPicPr>
        <p:blipFill>
          <a:blip r:embed="rId6"/>
          <a:stretch>
            <a:fillRect/>
          </a:stretch>
        </p:blipFill>
        <p:spPr>
          <a:xfrm>
            <a:off x="5363845" y="909320"/>
            <a:ext cx="1965960" cy="1995170"/>
          </a:xfrm>
          <a:prstGeom prst="rect">
            <a:avLst/>
          </a:prstGeom>
          <a:noFill/>
          <a:ln w="9525">
            <a:noFill/>
          </a:ln>
        </p:spPr>
      </p:pic>
      <p:sp>
        <p:nvSpPr>
          <p:cNvPr id="7" name="圆角矩形 6"/>
          <p:cNvSpPr/>
          <p:nvPr>
            <p:custDataLst>
              <p:tags r:id="rId7"/>
            </p:custDataLst>
          </p:nvPr>
        </p:nvSpPr>
        <p:spPr>
          <a:xfrm>
            <a:off x="345440" y="2890520"/>
            <a:ext cx="769302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r>
              <a:rPr lang="zh-CN" sz="2000" b="1" dirty="0">
                <a:latin typeface="微软雅黑" panose="020B0503020204020204" charset="-122"/>
                <a:ea typeface="微软雅黑" panose="020B0503020204020204" charset="-122"/>
                <a:cs typeface="微软雅黑" panose="020B0503020204020204" charset="-122"/>
                <a:sym typeface="+mn-ea"/>
              </a:rPr>
              <a:t>扫描上图二维码，或搜索</a:t>
            </a:r>
            <a:r>
              <a:rPr lang="en-US" altLang="zh-CN" sz="2000" b="1" dirty="0">
                <a:latin typeface="微软雅黑" panose="020B0503020204020204" charset="-122"/>
                <a:ea typeface="微软雅黑" panose="020B0503020204020204" charset="-122"/>
                <a:cs typeface="微软雅黑" panose="020B0503020204020204" charset="-122"/>
                <a:sym typeface="+mn-ea"/>
              </a:rPr>
              <a:t>“</a:t>
            </a:r>
            <a:r>
              <a:rPr lang="zh-CN" altLang="en-US" sz="2000" b="1" dirty="0">
                <a:latin typeface="微软雅黑" panose="020B0503020204020204" charset="-122"/>
                <a:ea typeface="微软雅黑" panose="020B0503020204020204" charset="-122"/>
                <a:cs typeface="微软雅黑" panose="020B0503020204020204" charset="-122"/>
                <a:sym typeface="+mn-ea"/>
              </a:rPr>
              <a:t>信达期货赢</a:t>
            </a:r>
            <a:r>
              <a:rPr lang="en-US" altLang="zh-CN" sz="2000" b="1" dirty="0">
                <a:latin typeface="微软雅黑" panose="020B0503020204020204" charset="-122"/>
                <a:ea typeface="微软雅黑" panose="020B0503020204020204" charset="-122"/>
                <a:cs typeface="微软雅黑" panose="020B0503020204020204" charset="-122"/>
                <a:sym typeface="+mn-ea"/>
              </a:rPr>
              <a:t>+”</a:t>
            </a:r>
            <a:r>
              <a:rPr lang="zh-CN" altLang="en-US" sz="2000" b="1" dirty="0">
                <a:latin typeface="微软雅黑" panose="020B0503020204020204" charset="-122"/>
                <a:ea typeface="微软雅黑" panose="020B0503020204020204" charset="-122"/>
                <a:cs typeface="微软雅黑" panose="020B0503020204020204" charset="-122"/>
                <a:sym typeface="+mn-ea"/>
              </a:rPr>
              <a:t>、</a:t>
            </a:r>
            <a:r>
              <a:rPr lang="zh-CN" sz="2000" b="1" dirty="0">
                <a:latin typeface="微软雅黑" panose="020B0503020204020204" charset="-122"/>
                <a:ea typeface="微软雅黑" panose="020B0503020204020204" charset="-122"/>
                <a:cs typeface="微软雅黑" panose="020B0503020204020204" charset="-122"/>
                <a:sym typeface="+mn-ea"/>
              </a:rPr>
              <a:t>“期货开户云2019版”</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971550" y="1743710"/>
            <a:ext cx="732155" cy="295910"/>
          </a:xfrm>
          <a:prstGeom prst="rect">
            <a:avLst/>
          </a:prstGeom>
          <a:noFill/>
        </p:spPr>
        <p:txBody>
          <a:bodyPr wrap="square" rtlCol="0">
            <a:noAutofit/>
          </a:bodyPr>
          <a:p>
            <a:r>
              <a:rPr lang="zh-CN" altLang="en-US">
                <a:ln>
                  <a:solidFill>
                    <a:srgbClr val="FF0000"/>
                  </a:solidFill>
                </a:ln>
                <a:solidFill>
                  <a:srgbClr val="FF0000"/>
                </a:solidFill>
              </a:rPr>
              <a:t>安卓</a:t>
            </a:r>
            <a:endParaRPr lang="zh-CN" altLang="en-US">
              <a:ln>
                <a:solidFill>
                  <a:srgbClr val="FF0000"/>
                </a:solidFill>
              </a:ln>
              <a:solidFill>
                <a:srgbClr val="FF0000"/>
              </a:solidFill>
            </a:endParaRPr>
          </a:p>
        </p:txBody>
      </p:sp>
      <p:sp>
        <p:nvSpPr>
          <p:cNvPr id="9" name="文本框 8"/>
          <p:cNvSpPr txBox="1"/>
          <p:nvPr>
            <p:custDataLst>
              <p:tags r:id="rId8"/>
            </p:custDataLst>
          </p:nvPr>
        </p:nvSpPr>
        <p:spPr>
          <a:xfrm>
            <a:off x="3535680" y="1772920"/>
            <a:ext cx="726440" cy="353695"/>
          </a:xfrm>
          <a:prstGeom prst="rect">
            <a:avLst/>
          </a:prstGeom>
          <a:noFill/>
        </p:spPr>
        <p:txBody>
          <a:bodyPr wrap="square" rtlCol="0">
            <a:noAutofit/>
          </a:bodyPr>
          <a:p>
            <a:r>
              <a:rPr lang="zh-CN" altLang="en-US">
                <a:ln>
                  <a:solidFill>
                    <a:srgbClr val="FF0000"/>
                  </a:solidFill>
                </a:ln>
                <a:solidFill>
                  <a:srgbClr val="FF0000"/>
                </a:solidFill>
              </a:rPr>
              <a:t>苹果</a:t>
            </a:r>
            <a:endParaRPr lang="zh-CN" altLang="en-US">
              <a:ln>
                <a:solidFill>
                  <a:srgbClr val="FF0000"/>
                </a:solidFill>
              </a:ln>
              <a:solidFill>
                <a:srgbClr val="FF0000"/>
              </a:solidFill>
            </a:endParaRPr>
          </a:p>
        </p:txBody>
      </p:sp>
    </p:spTree>
  </p:cSld>
  <p:clrMapOvr>
    <a:masterClrMapping/>
  </p:clrMapOvr>
  <p:transition>
    <p:pull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1.10</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签署协议</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有居间</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62230" y="909320"/>
            <a:ext cx="9081770" cy="127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客户必须仔细阅读并同意后方可进行下一步。</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有居间客户相对于无居间客户多了《期货居间投资者风险告知书》，点击签署协议后会出现五条风险告知务必仔细阅读风险告知，并点击确认。</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若协议全部签署后，勾选我已阅读以上所有协议规则内容，再次输入数字证书密码。</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5" name="图片 4" descr="C:\Users\admin\Desktop\有居间2.jpg有居间2"/>
          <p:cNvPicPr>
            <a:picLocks noChangeAspect="1"/>
          </p:cNvPicPr>
          <p:nvPr>
            <p:custDataLst>
              <p:tags r:id="rId1"/>
            </p:custDataLst>
          </p:nvPr>
        </p:nvPicPr>
        <p:blipFill>
          <a:blip r:embed="rId2"/>
          <a:srcRect/>
          <a:stretch>
            <a:fillRect/>
          </a:stretch>
        </p:blipFill>
        <p:spPr>
          <a:xfrm>
            <a:off x="278130" y="2385695"/>
            <a:ext cx="2045335" cy="3747770"/>
          </a:xfrm>
          <a:prstGeom prst="rect">
            <a:avLst/>
          </a:prstGeom>
        </p:spPr>
      </p:pic>
      <p:pic>
        <p:nvPicPr>
          <p:cNvPr id="6" name="图片 5" descr="C:\Users\admin\Desktop\有居间4.jpg有居间4"/>
          <p:cNvPicPr>
            <a:picLocks noChangeAspect="1"/>
          </p:cNvPicPr>
          <p:nvPr>
            <p:custDataLst>
              <p:tags r:id="rId3"/>
            </p:custDataLst>
          </p:nvPr>
        </p:nvPicPr>
        <p:blipFill>
          <a:blip r:embed="rId4"/>
          <a:srcRect/>
          <a:stretch>
            <a:fillRect/>
          </a:stretch>
        </p:blipFill>
        <p:spPr>
          <a:xfrm>
            <a:off x="4815205" y="2383790"/>
            <a:ext cx="2044700" cy="3740150"/>
          </a:xfrm>
          <a:prstGeom prst="rect">
            <a:avLst/>
          </a:prstGeom>
        </p:spPr>
      </p:pic>
      <p:pic>
        <p:nvPicPr>
          <p:cNvPr id="3" name="图片 2" descr="C:\Users\admin\Desktop\有居间3.jpg有居间3"/>
          <p:cNvPicPr>
            <a:picLocks noChangeAspect="1"/>
          </p:cNvPicPr>
          <p:nvPr>
            <p:custDataLst>
              <p:tags r:id="rId5"/>
            </p:custDataLst>
          </p:nvPr>
        </p:nvPicPr>
        <p:blipFill>
          <a:blip r:embed="rId6"/>
          <a:srcRect/>
          <a:stretch>
            <a:fillRect/>
          </a:stretch>
        </p:blipFill>
        <p:spPr>
          <a:xfrm>
            <a:off x="2595880" y="2385695"/>
            <a:ext cx="2064385" cy="3747770"/>
          </a:xfrm>
          <a:prstGeom prst="rect">
            <a:avLst/>
          </a:prstGeom>
        </p:spPr>
      </p:pic>
      <p:pic>
        <p:nvPicPr>
          <p:cNvPr id="4" name="图片 3" descr="C:\Users\admin\Desktop\有居间5.jpg有居间5"/>
          <p:cNvPicPr>
            <a:picLocks noChangeAspect="1"/>
          </p:cNvPicPr>
          <p:nvPr>
            <p:custDataLst>
              <p:tags r:id="rId7"/>
            </p:custDataLst>
          </p:nvPr>
        </p:nvPicPr>
        <p:blipFill>
          <a:blip r:embed="rId8"/>
          <a:srcRect/>
          <a:stretch>
            <a:fillRect/>
          </a:stretch>
        </p:blipFill>
        <p:spPr>
          <a:xfrm>
            <a:off x="7059295" y="2413000"/>
            <a:ext cx="2045335" cy="3644900"/>
          </a:xfrm>
          <a:prstGeom prst="rect">
            <a:avLst/>
          </a:prstGeom>
        </p:spPr>
      </p:pic>
    </p:spTree>
  </p:cSld>
  <p:clrMapOvr>
    <a:masterClrMapping/>
  </p:clrMapOvr>
  <p:transition>
    <p:pull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1.10</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签署协议</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有居间</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816610"/>
            <a:ext cx="9081770" cy="127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客户必须仔细阅读并同意后方可进行下一步。</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有居间客户相对于无居间客户多了《期货居间投资者风险告知书》，点击签署协议后会出现五条风险告知务必仔细阅读风险告知，并点击确认。</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若协议全部签署后，勾选我已阅读以上所有协议规则内容，再次输入数字证书密码。</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5" name="图片 4" descr="C:\Users\admin\Desktop\有居间6.jpg有居间6"/>
          <p:cNvPicPr>
            <a:picLocks noChangeAspect="1"/>
          </p:cNvPicPr>
          <p:nvPr>
            <p:custDataLst>
              <p:tags r:id="rId1"/>
            </p:custDataLst>
          </p:nvPr>
        </p:nvPicPr>
        <p:blipFill>
          <a:blip r:embed="rId2"/>
          <a:srcRect/>
          <a:stretch>
            <a:fillRect/>
          </a:stretch>
        </p:blipFill>
        <p:spPr>
          <a:xfrm>
            <a:off x="281940" y="2353945"/>
            <a:ext cx="2037080" cy="3811270"/>
          </a:xfrm>
          <a:prstGeom prst="rect">
            <a:avLst/>
          </a:prstGeom>
        </p:spPr>
      </p:pic>
      <p:pic>
        <p:nvPicPr>
          <p:cNvPr id="6" name="图片 5" descr="C:\Users\admin\Desktop\有居间8.jpg有居间8"/>
          <p:cNvPicPr>
            <a:picLocks noChangeAspect="1"/>
          </p:cNvPicPr>
          <p:nvPr>
            <p:custDataLst>
              <p:tags r:id="rId3"/>
            </p:custDataLst>
          </p:nvPr>
        </p:nvPicPr>
        <p:blipFill>
          <a:blip r:embed="rId4"/>
          <a:srcRect/>
          <a:stretch>
            <a:fillRect/>
          </a:stretch>
        </p:blipFill>
        <p:spPr>
          <a:xfrm>
            <a:off x="5003800" y="2339340"/>
            <a:ext cx="2038350" cy="3825240"/>
          </a:xfrm>
          <a:prstGeom prst="rect">
            <a:avLst/>
          </a:prstGeom>
        </p:spPr>
      </p:pic>
      <p:pic>
        <p:nvPicPr>
          <p:cNvPr id="3" name="图片 2" descr="C:\Users\admin\Desktop\有居间7.jpg有居间7"/>
          <p:cNvPicPr>
            <a:picLocks noChangeAspect="1"/>
          </p:cNvPicPr>
          <p:nvPr>
            <p:custDataLst>
              <p:tags r:id="rId5"/>
            </p:custDataLst>
          </p:nvPr>
        </p:nvPicPr>
        <p:blipFill>
          <a:blip r:embed="rId6"/>
          <a:srcRect/>
          <a:stretch>
            <a:fillRect/>
          </a:stretch>
        </p:blipFill>
        <p:spPr>
          <a:xfrm>
            <a:off x="2614930" y="2341880"/>
            <a:ext cx="2026285" cy="3835400"/>
          </a:xfrm>
          <a:prstGeom prst="rect">
            <a:avLst/>
          </a:prstGeom>
        </p:spPr>
      </p:pic>
    </p:spTree>
  </p:cSld>
  <p:clrMapOvr>
    <a:masterClrMapping/>
  </p:clrMapOvr>
  <p:transition>
    <p:pull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1.11</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在线回访</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1013143"/>
            <a:ext cx="9081770"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客户根据实际情况选择即可。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重点注意</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问卷第一题</a:t>
            </a:r>
            <a:r>
              <a:rPr lang="zh-CN" sz="1600" dirty="0">
                <a:latin typeface="微软雅黑" panose="020B0503020204020204" charset="-122"/>
                <a:ea typeface="微软雅黑" panose="020B0503020204020204" charset="-122"/>
                <a:cs typeface="Times New Roman" panose="02020603050405020304" pitchFamily="18" charset="0"/>
              </a:rPr>
              <a:t>：</a:t>
            </a:r>
            <a:r>
              <a:rPr lang="zh-CN" sz="1600" dirty="0">
                <a:latin typeface="微软雅黑" panose="020B0503020204020204" charset="-122"/>
                <a:ea typeface="微软雅黑" panose="020B0503020204020204" charset="-122"/>
                <a:cs typeface="Times New Roman" panose="02020603050405020304" pitchFamily="18" charset="0"/>
                <a:sym typeface="+mn-ea"/>
              </a:rPr>
              <a:t>请问我公司工作人员是否存在全权帮您操作账户？</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3" name="图片 2" descr="C:\Users\admin\Desktop\回访问卷.jpg回访问卷"/>
          <p:cNvPicPr>
            <a:picLocks noChangeAspect="1"/>
          </p:cNvPicPr>
          <p:nvPr/>
        </p:nvPicPr>
        <p:blipFill>
          <a:blip r:embed="rId1"/>
          <a:srcRect/>
          <a:stretch>
            <a:fillRect/>
          </a:stretch>
        </p:blipFill>
        <p:spPr>
          <a:xfrm>
            <a:off x="1678305" y="1936750"/>
            <a:ext cx="2106930" cy="4359275"/>
          </a:xfrm>
          <a:prstGeom prst="rect">
            <a:avLst/>
          </a:prstGeom>
        </p:spPr>
      </p:pic>
      <p:pic>
        <p:nvPicPr>
          <p:cNvPr id="4" name="图片 3"/>
          <p:cNvPicPr>
            <a:picLocks noChangeAspect="1"/>
          </p:cNvPicPr>
          <p:nvPr/>
        </p:nvPicPr>
        <p:blipFill>
          <a:blip r:embed="rId2"/>
          <a:stretch>
            <a:fillRect/>
          </a:stretch>
        </p:blipFill>
        <p:spPr>
          <a:xfrm>
            <a:off x="4798695" y="2025650"/>
            <a:ext cx="2268855" cy="4358640"/>
          </a:xfrm>
          <a:prstGeom prst="rect">
            <a:avLst/>
          </a:prstGeom>
        </p:spPr>
      </p:pic>
    </p:spTree>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1.12</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提交申请</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17145" y="800100"/>
            <a:ext cx="9095740" cy="15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用户点击“确定”进入到开户结果申请提交页面，请及时关注短信通知：</a:t>
            </a:r>
            <a:endParaRPr lang="zh-CN" sz="1600" dirty="0">
              <a:latin typeface="微软雅黑" panose="020B0503020204020204" charset="-122"/>
              <a:ea typeface="微软雅黑" panose="020B0503020204020204" charset="-122"/>
              <a:cs typeface="Times New Roman" panose="02020603050405020304" pitchFamily="18" charset="0"/>
            </a:endParaRPr>
          </a:p>
          <a:p>
            <a:pPr marL="742950" marR="0" lvl="1" indent="-285750" algn="l" defTabSz="914400" rtl="0" eaLnBrk="0" fontAlgn="base" latinLnBrk="0" hangingPunct="0">
              <a:lnSpc>
                <a:spcPct val="120000"/>
              </a:lnSpc>
              <a:spcBef>
                <a:spcPts val="0"/>
              </a:spcBef>
              <a:spcAft>
                <a:spcPts val="0"/>
              </a:spcAft>
              <a:buClrTx/>
              <a:buSzTx/>
              <a:buFont typeface="Wingdings" panose="05000000000000000000" charset="0"/>
              <a:buChar char="Ø"/>
            </a:pPr>
            <a:r>
              <a:rPr lang="zh-CN" sz="1600" dirty="0">
                <a:latin typeface="微软雅黑" panose="020B0503020204020204" charset="-122"/>
                <a:ea typeface="微软雅黑" panose="020B0503020204020204" charset="-122"/>
                <a:cs typeface="Times New Roman" panose="02020603050405020304" pitchFamily="18" charset="0"/>
              </a:rPr>
              <a:t>如果开立期货成功，会短信通知客户的资金账号；</a:t>
            </a:r>
            <a:endParaRPr lang="zh-CN" sz="1600" dirty="0">
              <a:latin typeface="微软雅黑" panose="020B0503020204020204" charset="-122"/>
              <a:ea typeface="微软雅黑" panose="020B0503020204020204" charset="-122"/>
              <a:cs typeface="Times New Roman" panose="02020603050405020304" pitchFamily="18" charset="0"/>
            </a:endParaRPr>
          </a:p>
          <a:p>
            <a:pPr marL="742950" marR="0" lvl="1" indent="-285750" algn="l" defTabSz="914400" rtl="0" eaLnBrk="0" fontAlgn="base" latinLnBrk="0" hangingPunct="0">
              <a:lnSpc>
                <a:spcPct val="120000"/>
              </a:lnSpc>
              <a:spcBef>
                <a:spcPts val="0"/>
              </a:spcBef>
              <a:spcAft>
                <a:spcPts val="0"/>
              </a:spcAft>
              <a:buClrTx/>
              <a:buSzTx/>
              <a:buFont typeface="Wingdings" panose="05000000000000000000" charset="0"/>
              <a:buChar char="Ø"/>
            </a:pPr>
            <a:r>
              <a:rPr lang="zh-CN" sz="1600" dirty="0">
                <a:latin typeface="微软雅黑" panose="020B0503020204020204" charset="-122"/>
                <a:ea typeface="微软雅黑" panose="020B0503020204020204" charset="-122"/>
                <a:cs typeface="Times New Roman" panose="02020603050405020304" pitchFamily="18" charset="0"/>
              </a:rPr>
              <a:t>如果复核有误，收到短信后需重新登录本系统，修改后再次提交开户申请。</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除非收到通知，请勿点击</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放弃</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按钮。</a:t>
            </a:r>
            <a:endParaRPr lang="zh-CN" altLang="en-US"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altLang="en-US" sz="1600" dirty="0">
                <a:solidFill>
                  <a:srgbClr val="FF0000"/>
                </a:solidFill>
                <a:latin typeface="微软雅黑" panose="020B0503020204020204" charset="-122"/>
                <a:ea typeface="微软雅黑" panose="020B0503020204020204" charset="-122"/>
                <a:cs typeface="Times New Roman" panose="02020603050405020304" pitchFamily="18" charset="0"/>
              </a:rPr>
              <a:t>注意：居间客户在首次提交申请</a:t>
            </a:r>
            <a:r>
              <a:rPr lang="en-US" altLang="zh-CN" sz="1600" dirty="0">
                <a:solidFill>
                  <a:srgbClr val="FF0000"/>
                </a:solidFill>
                <a:latin typeface="微软雅黑" panose="020B0503020204020204" charset="-122"/>
                <a:ea typeface="微软雅黑" panose="020B0503020204020204" charset="-122"/>
                <a:cs typeface="Times New Roman" panose="02020603050405020304" pitchFamily="18" charset="0"/>
              </a:rPr>
              <a:t>24</a:t>
            </a:r>
            <a:r>
              <a:rPr lang="zh-CN" altLang="en-US" sz="1600" dirty="0">
                <a:solidFill>
                  <a:srgbClr val="FF0000"/>
                </a:solidFill>
                <a:latin typeface="微软雅黑" panose="020B0503020204020204" charset="-122"/>
                <a:ea typeface="微软雅黑" panose="020B0503020204020204" charset="-122"/>
                <a:cs typeface="Times New Roman" panose="02020603050405020304" pitchFamily="18" charset="0"/>
              </a:rPr>
              <a:t>小时后会接到回访电话</a:t>
            </a:r>
            <a:endParaRPr lang="zh-CN" altLang="en-US" sz="1600"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475740" y="2308860"/>
            <a:ext cx="2056765" cy="4103370"/>
          </a:xfrm>
          <a:prstGeom prst="rect">
            <a:avLst/>
          </a:prstGeom>
        </p:spPr>
      </p:pic>
      <p:pic>
        <p:nvPicPr>
          <p:cNvPr id="5" name="图片 4"/>
          <p:cNvPicPr>
            <a:picLocks noChangeAspect="1"/>
          </p:cNvPicPr>
          <p:nvPr/>
        </p:nvPicPr>
        <p:blipFill>
          <a:blip r:embed="rId2"/>
          <a:stretch>
            <a:fillRect/>
          </a:stretch>
        </p:blipFill>
        <p:spPr>
          <a:xfrm>
            <a:off x="4771390" y="2308860"/>
            <a:ext cx="2036445" cy="4097020"/>
          </a:xfrm>
          <a:prstGeom prst="rect">
            <a:avLst/>
          </a:prstGeom>
        </p:spPr>
      </p:pic>
    </p:spTree>
  </p:cSld>
  <p:clrMapOvr>
    <a:masterClrMapping/>
  </p:clrMapOvr>
  <p:transition>
    <p:pull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073400" y="1625600"/>
            <a:ext cx="5456555" cy="60642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开立期货账户</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1" name="Rectangle 3"/>
          <p:cNvSpPr>
            <a:spLocks noChangeArrowheads="1"/>
          </p:cNvSpPr>
          <p:nvPr/>
        </p:nvSpPr>
        <p:spPr bwMode="auto">
          <a:xfrm>
            <a:off x="577850" y="1626553"/>
            <a:ext cx="1548765" cy="60452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第一部分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50182" name="Rectangle 3"/>
          <p:cNvSpPr>
            <a:spLocks noChangeArrowheads="1"/>
          </p:cNvSpPr>
          <p:nvPr/>
        </p:nvSpPr>
        <p:spPr bwMode="auto">
          <a:xfrm>
            <a:off x="577850" y="2400300"/>
            <a:ext cx="1548765" cy="600710"/>
          </a:xfrm>
          <a:prstGeom prst="rect">
            <a:avLst/>
          </a:prstGeom>
          <a:solidFill>
            <a:srgbClr val="CC0000"/>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b="1">
                <a:solidFill>
                  <a:srgbClr val="FFFFFF"/>
                </a:solidFill>
                <a:latin typeface="微软雅黑" panose="020B0503020204020204" charset="-122"/>
                <a:ea typeface="微软雅黑" panose="020B0503020204020204" charset="-122"/>
                <a:sym typeface="+mn-ea"/>
              </a:rPr>
              <a:t>第二部分 </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38" name="Rectangle 2"/>
          <p:cNvSpPr>
            <a:spLocks noChangeArrowheads="1"/>
          </p:cNvSpPr>
          <p:nvPr/>
        </p:nvSpPr>
        <p:spPr bwMode="auto">
          <a:xfrm>
            <a:off x="3073400" y="2400300"/>
            <a:ext cx="5456555" cy="600710"/>
          </a:xfrm>
          <a:prstGeom prst="rect">
            <a:avLst/>
          </a:prstGeom>
          <a:solidFill>
            <a:srgbClr val="CC0000"/>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a:lnSpc>
                <a:spcPct val="80000"/>
              </a:lnSpc>
              <a:buClrTx/>
              <a:buSzTx/>
              <a:buFontTx/>
            </a:pPr>
            <a:r>
              <a:rPr lang="zh-CN" altLang="en-US" sz="2000" b="1">
                <a:solidFill>
                  <a:srgbClr val="FFFFFF"/>
                </a:solidFill>
                <a:latin typeface="微软雅黑" panose="020B0503020204020204" charset="-122"/>
                <a:ea typeface="微软雅黑" panose="020B0503020204020204" charset="-122"/>
                <a:sym typeface="+mn-ea"/>
              </a:rPr>
              <a:t>适当性评估</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50184" name="Rectangle 3"/>
          <p:cNvSpPr>
            <a:spLocks noChangeArrowheads="1"/>
          </p:cNvSpPr>
          <p:nvPr/>
        </p:nvSpPr>
        <p:spPr bwMode="auto">
          <a:xfrm>
            <a:off x="577850" y="3724592"/>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rPr>
              <a:t>第三部分</a:t>
            </a:r>
            <a:endParaRPr lang="zh-CN" altLang="en-US" sz="2000">
              <a:solidFill>
                <a:srgbClr val="FFFFFF"/>
              </a:solidFill>
              <a:latin typeface="微软雅黑" panose="020B0503020204020204" charset="-122"/>
              <a:ea typeface="微软雅黑" panose="020B0503020204020204" charset="-122"/>
            </a:endParaRPr>
          </a:p>
        </p:txBody>
      </p:sp>
      <p:sp>
        <p:nvSpPr>
          <p:cNvPr id="11" name="Rectangle 2"/>
          <p:cNvSpPr>
            <a:spLocks noChangeArrowheads="1"/>
          </p:cNvSpPr>
          <p:nvPr/>
        </p:nvSpPr>
        <p:spPr bwMode="auto">
          <a:xfrm>
            <a:off x="3073400" y="372237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rPr>
              <a:t>增开交易编码</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50186" name="Rectangle 3"/>
          <p:cNvSpPr>
            <a:spLocks noChangeArrowheads="1"/>
          </p:cNvSpPr>
          <p:nvPr/>
        </p:nvSpPr>
        <p:spPr bwMode="auto">
          <a:xfrm>
            <a:off x="577850" y="4583748"/>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sym typeface="+mn-ea"/>
              </a:rPr>
              <a:t>第四部分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13" name="Rectangle 2"/>
          <p:cNvSpPr>
            <a:spLocks noChangeArrowheads="1"/>
          </p:cNvSpPr>
          <p:nvPr/>
        </p:nvSpPr>
        <p:spPr bwMode="auto">
          <a:xfrm>
            <a:off x="3073400" y="4582795"/>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我的基本资料</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6" name="Rectangle 3"/>
          <p:cNvSpPr>
            <a:spLocks noChangeArrowheads="1"/>
          </p:cNvSpPr>
          <p:nvPr/>
        </p:nvSpPr>
        <p:spPr bwMode="auto">
          <a:xfrm>
            <a:off x="577850" y="5442903"/>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rPr>
              <a:t>第五部分</a:t>
            </a:r>
            <a:endParaRPr lang="zh-CN" altLang="en-US" sz="2000">
              <a:solidFill>
                <a:srgbClr val="FFFFFF"/>
              </a:solidFill>
              <a:latin typeface="微软雅黑" panose="020B0503020204020204" charset="-122"/>
              <a:ea typeface="微软雅黑" panose="020B0503020204020204" charset="-122"/>
            </a:endParaRPr>
          </a:p>
        </p:txBody>
      </p:sp>
      <p:sp>
        <p:nvSpPr>
          <p:cNvPr id="7" name="Rectangle 2"/>
          <p:cNvSpPr>
            <a:spLocks noChangeArrowheads="1"/>
          </p:cNvSpPr>
          <p:nvPr/>
        </p:nvSpPr>
        <p:spPr bwMode="auto">
          <a:xfrm>
            <a:off x="3073400" y="544195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rPr>
              <a:t>协议下载</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24577" name="标题 1"/>
          <p:cNvSpPr txBox="1"/>
          <p:nvPr/>
        </p:nvSpPr>
        <p:spPr bwMode="auto">
          <a:xfrm>
            <a:off x="0" y="85725"/>
            <a:ext cx="9144000" cy="777875"/>
          </a:xfrm>
          <a:prstGeom prst="rect">
            <a:avLst/>
          </a:prstGeom>
          <a:noFill/>
          <a:ln w="9525">
            <a:noFill/>
            <a:miter lim="800000"/>
          </a:ln>
        </p:spPr>
        <p:txBody>
          <a:bodyPr anchor="ctr"/>
          <a:lstStyle/>
          <a:p>
            <a:pPr algn="ctr"/>
            <a:r>
              <a:rPr lang="zh-CN" altLang="en-US" sz="3200" b="1">
                <a:solidFill>
                  <a:schemeClr val="bg1"/>
                </a:solidFill>
                <a:latin typeface="Times New Roman" panose="02020603050405020304" pitchFamily="18" charset="0"/>
                <a:ea typeface="微软雅黑" panose="020B0503020204020204" charset="-122"/>
              </a:rPr>
              <a:t>目    录</a:t>
            </a:r>
            <a:endParaRPr lang="zh-CN" altLang="en-US" sz="3200" b="1">
              <a:solidFill>
                <a:schemeClr val="bg1"/>
              </a:solidFill>
              <a:latin typeface="Times New Roman" panose="02020603050405020304" pitchFamily="18" charset="0"/>
              <a:ea typeface="微软雅黑" panose="020B0503020204020204" charset="-122"/>
            </a:endParaRPr>
          </a:p>
        </p:txBody>
      </p:sp>
      <p:sp>
        <p:nvSpPr>
          <p:cNvPr id="14" name="矩形 13"/>
          <p:cNvSpPr/>
          <p:nvPr/>
        </p:nvSpPr>
        <p:spPr>
          <a:xfrm>
            <a:off x="3073400" y="3106420"/>
            <a:ext cx="5456555" cy="645160"/>
          </a:xfrm>
          <a:prstGeom prst="rect">
            <a:avLst/>
          </a:prstGeom>
        </p:spPr>
        <p:txBody>
          <a:bodyPr wrap="square">
            <a:spAutoFit/>
          </a:bodyPr>
          <a:lstStyle/>
          <a:p>
            <a:pPr>
              <a:defRPr/>
            </a:pPr>
            <a:r>
              <a:rPr lang="en-US" altLang="zh-CN" b="1" spc="100" dirty="0">
                <a:latin typeface="宋体" panose="02010600030101010101" pitchFamily="2" charset="-122"/>
              </a:rPr>
              <a:t>2.1 </a:t>
            </a:r>
            <a:r>
              <a:rPr lang="zh-CN" altLang="en-US" b="1" spc="100" dirty="0">
                <a:latin typeface="宋体" panose="02010600030101010101" pitchFamily="2" charset="-122"/>
              </a:rPr>
              <a:t>已做过适当性</a:t>
            </a:r>
            <a:endParaRPr lang="en-US" altLang="zh-CN" b="1" spc="100" dirty="0">
              <a:latin typeface="宋体" panose="02010600030101010101" pitchFamily="2" charset="-122"/>
            </a:endParaRPr>
          </a:p>
          <a:p>
            <a:pPr>
              <a:defRPr/>
            </a:pPr>
            <a:r>
              <a:rPr lang="en-US" altLang="zh-CN" b="1" spc="100" dirty="0">
                <a:latin typeface="宋体" panose="02010600030101010101" pitchFamily="2" charset="-122"/>
              </a:rPr>
              <a:t>2.2 </a:t>
            </a:r>
            <a:r>
              <a:rPr lang="zh-CN" altLang="en-US" b="1" spc="100" dirty="0">
                <a:latin typeface="宋体" panose="02010600030101010101" pitchFamily="2" charset="-122"/>
              </a:rPr>
              <a:t>未做过适当性</a:t>
            </a:r>
            <a:endParaRPr lang="zh-CN" altLang="en-US" b="1" spc="100" dirty="0">
              <a:latin typeface="宋体" panose="02010600030101010101" pitchFamily="2" charset="-122"/>
            </a:endParaRPr>
          </a:p>
        </p:txBody>
      </p:sp>
    </p:spTree>
  </p:cSld>
  <p:clrMapOvr>
    <a:masterClrMapping/>
  </p:clrMapOvr>
  <p:transition>
    <p:pull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39445" y="963831"/>
            <a:ext cx="113157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期货公司编号</a:t>
            </a:r>
            <a:endParaRPr lang="zh-CN" altLang="en-US" sz="1000" b="1">
              <a:solidFill>
                <a:schemeClr val="tx1"/>
              </a:solidFill>
            </a:endParaRPr>
          </a:p>
        </p:txBody>
      </p:sp>
      <p:sp>
        <p:nvSpPr>
          <p:cNvPr id="5" name="圆角矩形 4"/>
          <p:cNvSpPr/>
          <p:nvPr/>
        </p:nvSpPr>
        <p:spPr>
          <a:xfrm>
            <a:off x="1297940" y="5284311"/>
            <a:ext cx="113284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solidFill>
                  <a:schemeClr val="tx1"/>
                </a:solidFill>
              </a:rPr>
              <a:t>适当</a:t>
            </a:r>
            <a:r>
              <a:rPr lang="zh-CN" altLang="en-US" sz="1000" b="1" dirty="0">
                <a:solidFill>
                  <a:schemeClr val="tx1"/>
                </a:solidFill>
              </a:rPr>
              <a:t>性类型选择</a:t>
            </a:r>
            <a:endParaRPr lang="zh-CN" altLang="en-US" sz="1000" b="1" dirty="0">
              <a:solidFill>
                <a:schemeClr val="tx1"/>
              </a:solidFill>
            </a:endParaRPr>
          </a:p>
        </p:txBody>
      </p:sp>
      <p:sp>
        <p:nvSpPr>
          <p:cNvPr id="6" name="圆角矩形 5"/>
          <p:cNvSpPr/>
          <p:nvPr/>
        </p:nvSpPr>
        <p:spPr>
          <a:xfrm>
            <a:off x="639445" y="1556792"/>
            <a:ext cx="113284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业务选择</a:t>
            </a:r>
            <a:endParaRPr lang="zh-CN" altLang="en-US" sz="1000" b="1">
              <a:solidFill>
                <a:schemeClr val="tx1"/>
              </a:solidFill>
            </a:endParaRPr>
          </a:p>
        </p:txBody>
      </p:sp>
      <p:sp>
        <p:nvSpPr>
          <p:cNvPr id="7" name="圆角矩形 6"/>
          <p:cNvSpPr/>
          <p:nvPr/>
        </p:nvSpPr>
        <p:spPr>
          <a:xfrm>
            <a:off x="639445" y="2115959"/>
            <a:ext cx="1132205" cy="419729"/>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客户登录</a:t>
            </a:r>
            <a:endParaRPr lang="zh-CN" altLang="en-US" sz="1000" b="1">
              <a:solidFill>
                <a:schemeClr val="tx1"/>
              </a:solidFill>
            </a:endParaRPr>
          </a:p>
        </p:txBody>
      </p:sp>
      <p:sp>
        <p:nvSpPr>
          <p:cNvPr id="8" name="圆角矩形 7"/>
          <p:cNvSpPr/>
          <p:nvPr/>
        </p:nvSpPr>
        <p:spPr>
          <a:xfrm>
            <a:off x="142290" y="3501008"/>
            <a:ext cx="1131569"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重新测评</a:t>
            </a:r>
            <a:endParaRPr lang="zh-CN" altLang="en-US" sz="1000" b="1" dirty="0">
              <a:solidFill>
                <a:schemeClr val="tx1"/>
              </a:solidFill>
            </a:endParaRPr>
          </a:p>
        </p:txBody>
      </p:sp>
      <p:sp>
        <p:nvSpPr>
          <p:cNvPr id="9" name="圆角矩形 8"/>
          <p:cNvSpPr/>
          <p:nvPr/>
        </p:nvSpPr>
        <p:spPr>
          <a:xfrm>
            <a:off x="160654" y="4077072"/>
            <a:ext cx="1113206"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solidFill>
                  <a:schemeClr val="tx1"/>
                </a:solidFill>
              </a:rPr>
              <a:t>上传身份证</a:t>
            </a:r>
            <a:endParaRPr lang="zh-CN" altLang="en-US" sz="1000" b="1" dirty="0">
              <a:solidFill>
                <a:schemeClr val="tx1"/>
              </a:solidFill>
            </a:endParaRPr>
          </a:p>
        </p:txBody>
      </p:sp>
      <p:sp>
        <p:nvSpPr>
          <p:cNvPr id="11" name="流程图: 决策 10"/>
          <p:cNvSpPr/>
          <p:nvPr/>
        </p:nvSpPr>
        <p:spPr>
          <a:xfrm>
            <a:off x="907058" y="5882471"/>
            <a:ext cx="1936750" cy="570865"/>
          </a:xfrm>
          <a:prstGeom prst="flowChartDecision">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普通投资者</a:t>
            </a:r>
            <a:endParaRPr lang="zh-CN" altLang="en-US" sz="1000" b="1" dirty="0">
              <a:solidFill>
                <a:schemeClr val="tx1"/>
              </a:solidFill>
            </a:endParaRPr>
          </a:p>
        </p:txBody>
      </p:sp>
      <p:sp>
        <p:nvSpPr>
          <p:cNvPr id="13" name="流程图: 决策 12"/>
          <p:cNvSpPr/>
          <p:nvPr/>
        </p:nvSpPr>
        <p:spPr>
          <a:xfrm>
            <a:off x="2561590" y="5234399"/>
            <a:ext cx="1900555" cy="570865"/>
          </a:xfrm>
          <a:prstGeom prst="flowChartDecision">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专业投资者</a:t>
            </a:r>
            <a:endParaRPr lang="zh-CN" altLang="en-US" sz="1000" b="1" dirty="0">
              <a:solidFill>
                <a:schemeClr val="tx1"/>
              </a:solidFill>
            </a:endParaRPr>
          </a:p>
        </p:txBody>
      </p:sp>
      <p:sp>
        <p:nvSpPr>
          <p:cNvPr id="14" name="圆角矩形 13"/>
          <p:cNvSpPr/>
          <p:nvPr/>
        </p:nvSpPr>
        <p:spPr>
          <a:xfrm>
            <a:off x="3526155" y="5932383"/>
            <a:ext cx="159067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风险承受能力问卷</a:t>
            </a:r>
            <a:endParaRPr lang="zh-CN" altLang="en-US" sz="1000" b="1">
              <a:solidFill>
                <a:schemeClr val="tx1"/>
              </a:solidFill>
            </a:endParaRPr>
          </a:p>
        </p:txBody>
      </p:sp>
      <p:sp>
        <p:nvSpPr>
          <p:cNvPr id="15" name="圆角矩形 14"/>
          <p:cNvSpPr/>
          <p:nvPr/>
        </p:nvSpPr>
        <p:spPr>
          <a:xfrm>
            <a:off x="5506085" y="5932383"/>
            <a:ext cx="159067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风险测评结果</a:t>
            </a:r>
            <a:endParaRPr lang="zh-CN" altLang="en-US" sz="1000" b="1" dirty="0">
              <a:solidFill>
                <a:schemeClr val="tx1"/>
              </a:solidFill>
            </a:endParaRPr>
          </a:p>
        </p:txBody>
      </p:sp>
      <p:sp>
        <p:nvSpPr>
          <p:cNvPr id="16" name="圆角矩形 15"/>
          <p:cNvSpPr/>
          <p:nvPr/>
        </p:nvSpPr>
        <p:spPr>
          <a:xfrm>
            <a:off x="6180455" y="5284311"/>
            <a:ext cx="123571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专业资料上传</a:t>
            </a:r>
            <a:endParaRPr lang="zh-CN" altLang="en-US" sz="1000" b="1">
              <a:solidFill>
                <a:schemeClr val="tx1"/>
              </a:solidFill>
            </a:endParaRPr>
          </a:p>
        </p:txBody>
      </p:sp>
      <p:sp>
        <p:nvSpPr>
          <p:cNvPr id="19" name="圆角矩形 18"/>
          <p:cNvSpPr/>
          <p:nvPr/>
        </p:nvSpPr>
        <p:spPr>
          <a:xfrm>
            <a:off x="7652385" y="5284311"/>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账户选择</a:t>
            </a:r>
            <a:endParaRPr lang="zh-CN" altLang="en-US" sz="1000" b="1" dirty="0">
              <a:solidFill>
                <a:schemeClr val="tx1"/>
              </a:solidFill>
            </a:endParaRPr>
          </a:p>
        </p:txBody>
      </p:sp>
      <p:sp>
        <p:nvSpPr>
          <p:cNvPr id="20" name="圆角矩形 19"/>
          <p:cNvSpPr/>
          <p:nvPr/>
        </p:nvSpPr>
        <p:spPr>
          <a:xfrm>
            <a:off x="7668344" y="4564231"/>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阅读协议</a:t>
            </a:r>
            <a:endParaRPr lang="zh-CN" altLang="en-US" sz="1000" b="1">
              <a:solidFill>
                <a:schemeClr val="tx1"/>
              </a:solidFill>
            </a:endParaRPr>
          </a:p>
        </p:txBody>
      </p:sp>
      <p:sp>
        <p:nvSpPr>
          <p:cNvPr id="21" name="圆角矩形 20"/>
          <p:cNvSpPr/>
          <p:nvPr/>
        </p:nvSpPr>
        <p:spPr>
          <a:xfrm>
            <a:off x="7668344" y="3772143"/>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视频认证</a:t>
            </a:r>
            <a:endParaRPr lang="zh-CN" altLang="en-US" sz="1000" b="1">
              <a:solidFill>
                <a:schemeClr val="tx1"/>
              </a:solidFill>
            </a:endParaRPr>
          </a:p>
        </p:txBody>
      </p:sp>
      <p:sp>
        <p:nvSpPr>
          <p:cNvPr id="23" name="圆角矩形 22"/>
          <p:cNvSpPr/>
          <p:nvPr/>
        </p:nvSpPr>
        <p:spPr>
          <a:xfrm>
            <a:off x="7652385" y="3052063"/>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安装数字证书</a:t>
            </a:r>
            <a:endParaRPr lang="zh-CN" altLang="en-US" sz="1000" b="1">
              <a:solidFill>
                <a:schemeClr val="tx1"/>
              </a:solidFill>
            </a:endParaRPr>
          </a:p>
        </p:txBody>
      </p:sp>
      <p:sp>
        <p:nvSpPr>
          <p:cNvPr id="24" name="圆角矩形 23"/>
          <p:cNvSpPr/>
          <p:nvPr/>
        </p:nvSpPr>
        <p:spPr>
          <a:xfrm>
            <a:off x="7652385" y="2331983"/>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签署协议</a:t>
            </a:r>
            <a:endParaRPr lang="zh-CN" altLang="en-US" sz="1000" b="1">
              <a:solidFill>
                <a:schemeClr val="tx1"/>
              </a:solidFill>
            </a:endParaRPr>
          </a:p>
        </p:txBody>
      </p:sp>
      <p:cxnSp>
        <p:nvCxnSpPr>
          <p:cNvPr id="27" name="肘形连接符 26"/>
          <p:cNvCxnSpPr>
            <a:stCxn id="4" idx="2"/>
            <a:endCxn id="6" idx="0"/>
          </p:cNvCxnSpPr>
          <p:nvPr/>
        </p:nvCxnSpPr>
        <p:spPr>
          <a:xfrm rot="16200000" flipH="1">
            <a:off x="1133539" y="1484466"/>
            <a:ext cx="144016" cy="635"/>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1907540" y="3379286"/>
            <a:ext cx="0" cy="1379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5" idx="2"/>
            <a:endCxn id="11" idx="0"/>
          </p:cNvCxnSpPr>
          <p:nvPr/>
        </p:nvCxnSpPr>
        <p:spPr>
          <a:xfrm>
            <a:off x="1864360" y="5733256"/>
            <a:ext cx="11073" cy="1492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6" idx="2"/>
            <a:endCxn id="7" idx="0"/>
          </p:cNvCxnSpPr>
          <p:nvPr/>
        </p:nvCxnSpPr>
        <p:spPr>
          <a:xfrm flipH="1">
            <a:off x="1205548" y="2005737"/>
            <a:ext cx="317" cy="11022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5" idx="3"/>
            <a:endCxn id="13" idx="1"/>
          </p:cNvCxnSpPr>
          <p:nvPr/>
        </p:nvCxnSpPr>
        <p:spPr>
          <a:xfrm>
            <a:off x="2430780" y="5508784"/>
            <a:ext cx="130810" cy="1104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6" idx="3"/>
            <a:endCxn id="19" idx="1"/>
          </p:cNvCxnSpPr>
          <p:nvPr/>
        </p:nvCxnSpPr>
        <p:spPr>
          <a:xfrm>
            <a:off x="7416165" y="5508784"/>
            <a:ext cx="23622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9" idx="0"/>
            <a:endCxn id="20" idx="2"/>
          </p:cNvCxnSpPr>
          <p:nvPr/>
        </p:nvCxnSpPr>
        <p:spPr>
          <a:xfrm flipV="1">
            <a:off x="8214995" y="5013176"/>
            <a:ext cx="15959" cy="27113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0" idx="0"/>
            <a:endCxn id="21" idx="2"/>
          </p:cNvCxnSpPr>
          <p:nvPr/>
        </p:nvCxnSpPr>
        <p:spPr>
          <a:xfrm flipV="1">
            <a:off x="8230954" y="4221088"/>
            <a:ext cx="0" cy="34314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21" idx="0"/>
            <a:endCxn id="23" idx="2"/>
          </p:cNvCxnSpPr>
          <p:nvPr/>
        </p:nvCxnSpPr>
        <p:spPr>
          <a:xfrm flipH="1" flipV="1">
            <a:off x="8214995" y="3501008"/>
            <a:ext cx="15959" cy="27113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3" idx="0"/>
            <a:endCxn id="24" idx="2"/>
          </p:cNvCxnSpPr>
          <p:nvPr/>
        </p:nvCxnSpPr>
        <p:spPr>
          <a:xfrm flipV="1">
            <a:off x="8214995" y="2780928"/>
            <a:ext cx="0" cy="27113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1" idx="3"/>
            <a:endCxn id="14" idx="1"/>
          </p:cNvCxnSpPr>
          <p:nvPr/>
        </p:nvCxnSpPr>
        <p:spPr>
          <a:xfrm flipV="1">
            <a:off x="2843808" y="6156856"/>
            <a:ext cx="682347" cy="1104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4" idx="3"/>
            <a:endCxn id="15" idx="1"/>
          </p:cNvCxnSpPr>
          <p:nvPr/>
        </p:nvCxnSpPr>
        <p:spPr>
          <a:xfrm>
            <a:off x="5116830" y="6156856"/>
            <a:ext cx="389255"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15" idx="3"/>
            <a:endCxn id="19" idx="2"/>
          </p:cNvCxnSpPr>
          <p:nvPr/>
        </p:nvCxnSpPr>
        <p:spPr>
          <a:xfrm flipV="1">
            <a:off x="7096760" y="5733256"/>
            <a:ext cx="1118235" cy="423600"/>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592320" y="5284311"/>
            <a:ext cx="143891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专业者信息采集问卷</a:t>
            </a:r>
            <a:endParaRPr lang="zh-CN" altLang="en-US" sz="1000" b="1" dirty="0">
              <a:solidFill>
                <a:schemeClr val="tx1"/>
              </a:solidFill>
            </a:endParaRPr>
          </a:p>
        </p:txBody>
      </p:sp>
      <p:cxnSp>
        <p:nvCxnSpPr>
          <p:cNvPr id="49" name="直接箭头连接符 48"/>
          <p:cNvCxnSpPr>
            <a:stCxn id="13" idx="3"/>
            <a:endCxn id="48" idx="1"/>
          </p:cNvCxnSpPr>
          <p:nvPr/>
        </p:nvCxnSpPr>
        <p:spPr>
          <a:xfrm flipV="1">
            <a:off x="4462145" y="5508784"/>
            <a:ext cx="130175" cy="1104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48" idx="3"/>
            <a:endCxn id="16" idx="1"/>
          </p:cNvCxnSpPr>
          <p:nvPr/>
        </p:nvCxnSpPr>
        <p:spPr>
          <a:xfrm>
            <a:off x="6031230" y="5508784"/>
            <a:ext cx="149225"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60654" y="4653136"/>
            <a:ext cx="111320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个人基本资料</a:t>
            </a:r>
            <a:endParaRPr lang="zh-CN" altLang="en-US" sz="1000" b="1" dirty="0">
              <a:solidFill>
                <a:schemeClr val="tx1"/>
              </a:solidFill>
            </a:endParaRPr>
          </a:p>
        </p:txBody>
      </p:sp>
      <p:cxnSp>
        <p:nvCxnSpPr>
          <p:cNvPr id="12" name="肘形连接符 11"/>
          <p:cNvCxnSpPr>
            <a:stCxn id="2" idx="2"/>
            <a:endCxn id="14" idx="2"/>
          </p:cNvCxnSpPr>
          <p:nvPr/>
        </p:nvCxnSpPr>
        <p:spPr>
          <a:xfrm rot="16200000" flipH="1">
            <a:off x="1879752" y="3939586"/>
            <a:ext cx="1279247" cy="3604236"/>
          </a:xfrm>
          <a:prstGeom prst="bentConnector3">
            <a:avLst>
              <a:gd name="adj1" fmla="val 11787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rot="5400000">
            <a:off x="727393" y="2447106"/>
            <a:ext cx="389255" cy="566420"/>
          </a:xfrm>
          <a:prstGeom prst="bentConnector3">
            <a:avLst>
              <a:gd name="adj1" fmla="val 2553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a:endCxn id="56" idx="0"/>
          </p:cNvCxnSpPr>
          <p:nvPr/>
        </p:nvCxnSpPr>
        <p:spPr>
          <a:xfrm>
            <a:off x="1205865" y="2636912"/>
            <a:ext cx="701675" cy="293429"/>
          </a:xfrm>
          <a:prstGeom prst="bentConnector2">
            <a:avLst/>
          </a:prstGeom>
          <a:ln>
            <a:solidFill>
              <a:schemeClr val="bg1">
                <a:lumMod val="50000"/>
              </a:schemeClr>
            </a:solidFill>
            <a:tailEnd type="arrow" w="med" len="med"/>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7652385" y="1602105"/>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在线回访</a:t>
            </a:r>
            <a:endParaRPr lang="zh-CN" altLang="en-US" sz="1000" b="1">
              <a:solidFill>
                <a:schemeClr val="tx1"/>
              </a:solidFill>
            </a:endParaRPr>
          </a:p>
        </p:txBody>
      </p:sp>
      <p:sp>
        <p:nvSpPr>
          <p:cNvPr id="36" name="圆角矩形 35"/>
          <p:cNvSpPr/>
          <p:nvPr/>
        </p:nvSpPr>
        <p:spPr>
          <a:xfrm>
            <a:off x="7652385" y="970280"/>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提交申请</a:t>
            </a:r>
            <a:endParaRPr lang="zh-CN" altLang="en-US" sz="1000" b="1">
              <a:solidFill>
                <a:schemeClr val="tx1"/>
              </a:solidFill>
            </a:endParaRPr>
          </a:p>
        </p:txBody>
      </p:sp>
      <p:cxnSp>
        <p:nvCxnSpPr>
          <p:cNvPr id="39" name="直接箭头连接符 38"/>
          <p:cNvCxnSpPr>
            <a:stCxn id="29" idx="0"/>
            <a:endCxn id="36" idx="2"/>
          </p:cNvCxnSpPr>
          <p:nvPr/>
        </p:nvCxnSpPr>
        <p:spPr>
          <a:xfrm flipV="1">
            <a:off x="8214995" y="1419225"/>
            <a:ext cx="0" cy="18288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24" idx="0"/>
            <a:endCxn id="29" idx="2"/>
          </p:cNvCxnSpPr>
          <p:nvPr/>
        </p:nvCxnSpPr>
        <p:spPr>
          <a:xfrm flipV="1">
            <a:off x="8214995" y="2051050"/>
            <a:ext cx="0" cy="28093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106" name="Text Box 8"/>
          <p:cNvSpPr txBox="1"/>
          <p:nvPr/>
        </p:nvSpPr>
        <p:spPr>
          <a:xfrm>
            <a:off x="228600" y="277813"/>
            <a:ext cx="5005388" cy="398780"/>
          </a:xfrm>
          <a:prstGeom prst="rect">
            <a:avLst/>
          </a:prstGeom>
          <a:noFill/>
          <a:ln w="9525">
            <a:noFill/>
          </a:ln>
        </p:spPr>
        <p:txBody>
          <a:bodyPr>
            <a:spAutoFit/>
          </a:bodyPr>
          <a:lstStyle/>
          <a:p>
            <a:r>
              <a:rPr lang="zh-CN" altLang="en-US" sz="2000" b="1" dirty="0">
                <a:solidFill>
                  <a:schemeClr val="bg1"/>
                </a:solidFill>
                <a:latin typeface="微软雅黑" panose="020B0503020204020204" charset="-122"/>
                <a:ea typeface="微软雅黑" panose="020B0503020204020204" charset="-122"/>
              </a:rPr>
              <a:t>二、适当性评估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流程图</a:t>
            </a:r>
            <a:endParaRPr lang="zh-CN" altLang="en-US" sz="2000" b="1" dirty="0">
              <a:solidFill>
                <a:schemeClr val="bg1"/>
              </a:solidFill>
              <a:latin typeface="微软雅黑" panose="020B0503020204020204" charset="-122"/>
              <a:ea typeface="微软雅黑" panose="020B0503020204020204" charset="-122"/>
            </a:endParaRPr>
          </a:p>
        </p:txBody>
      </p:sp>
      <p:sp>
        <p:nvSpPr>
          <p:cNvPr id="10" name="圆角矩形 9"/>
          <p:cNvSpPr/>
          <p:nvPr/>
        </p:nvSpPr>
        <p:spPr>
          <a:xfrm>
            <a:off x="7337425" y="3683496"/>
            <a:ext cx="1700530" cy="60960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142290" y="2930341"/>
            <a:ext cx="113157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solidFill>
                  <a:schemeClr val="tx1"/>
                </a:solidFill>
              </a:rPr>
              <a:t>做过适当性</a:t>
            </a:r>
            <a:endParaRPr lang="zh-CN" altLang="en-US" sz="1000" b="1" dirty="0">
              <a:solidFill>
                <a:schemeClr val="tx1"/>
              </a:solidFill>
            </a:endParaRPr>
          </a:p>
        </p:txBody>
      </p:sp>
      <p:sp>
        <p:nvSpPr>
          <p:cNvPr id="56" name="圆角矩形 55"/>
          <p:cNvSpPr/>
          <p:nvPr/>
        </p:nvSpPr>
        <p:spPr>
          <a:xfrm>
            <a:off x="1341755" y="2930341"/>
            <a:ext cx="113157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solidFill>
                  <a:schemeClr val="tx1"/>
                </a:solidFill>
              </a:rPr>
              <a:t>没做过适当性</a:t>
            </a:r>
            <a:endParaRPr lang="zh-CN" altLang="en-US" sz="1000" b="1" dirty="0">
              <a:solidFill>
                <a:schemeClr val="tx1"/>
              </a:solidFill>
            </a:endParaRPr>
          </a:p>
        </p:txBody>
      </p:sp>
      <p:sp>
        <p:nvSpPr>
          <p:cNvPr id="57" name="圆角矩形 56"/>
          <p:cNvSpPr/>
          <p:nvPr/>
        </p:nvSpPr>
        <p:spPr>
          <a:xfrm>
            <a:off x="1364616" y="3501008"/>
            <a:ext cx="1131569"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开始</a:t>
            </a:r>
            <a:r>
              <a:rPr lang="zh-CN" altLang="en-US" sz="1000" b="1" dirty="0" smtClean="0">
                <a:solidFill>
                  <a:schemeClr val="tx1"/>
                </a:solidFill>
              </a:rPr>
              <a:t>测评</a:t>
            </a:r>
            <a:endParaRPr lang="zh-CN" altLang="en-US" sz="1000" b="1" dirty="0">
              <a:solidFill>
                <a:schemeClr val="tx1"/>
              </a:solidFill>
            </a:endParaRPr>
          </a:p>
        </p:txBody>
      </p:sp>
      <p:sp>
        <p:nvSpPr>
          <p:cNvPr id="61" name="圆角矩形 60"/>
          <p:cNvSpPr/>
          <p:nvPr/>
        </p:nvSpPr>
        <p:spPr>
          <a:xfrm>
            <a:off x="1394460" y="4060175"/>
            <a:ext cx="1113206"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solidFill>
                  <a:schemeClr val="tx1"/>
                </a:solidFill>
              </a:rPr>
              <a:t>上传身份证</a:t>
            </a:r>
            <a:endParaRPr lang="zh-CN" altLang="en-US" sz="1000" b="1" dirty="0">
              <a:solidFill>
                <a:schemeClr val="tx1"/>
              </a:solidFill>
            </a:endParaRPr>
          </a:p>
        </p:txBody>
      </p:sp>
      <p:sp>
        <p:nvSpPr>
          <p:cNvPr id="63" name="圆角矩形 62"/>
          <p:cNvSpPr/>
          <p:nvPr/>
        </p:nvSpPr>
        <p:spPr>
          <a:xfrm>
            <a:off x="1388311" y="4653136"/>
            <a:ext cx="111320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rPr>
              <a:t>个人基本资料</a:t>
            </a:r>
            <a:endParaRPr lang="zh-CN" altLang="en-US" sz="1000" b="1" dirty="0">
              <a:solidFill>
                <a:schemeClr val="tx1"/>
              </a:solidFill>
            </a:endParaRPr>
          </a:p>
        </p:txBody>
      </p:sp>
      <p:cxnSp>
        <p:nvCxnSpPr>
          <p:cNvPr id="72" name="直接箭头连接符 71"/>
          <p:cNvCxnSpPr/>
          <p:nvPr/>
        </p:nvCxnSpPr>
        <p:spPr>
          <a:xfrm>
            <a:off x="638810" y="3384666"/>
            <a:ext cx="0" cy="1379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1891030" y="3922263"/>
            <a:ext cx="0" cy="1379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1891030" y="4492223"/>
            <a:ext cx="0" cy="1379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1907704" y="5112739"/>
            <a:ext cx="0" cy="1379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717257" y="4509120"/>
            <a:ext cx="0" cy="1379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a:off x="651852" y="3924607"/>
            <a:ext cx="0" cy="1379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2.1</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登录</a:t>
            </a:r>
            <a:endParaRPr lang="zh-CN" altLang="en-US" sz="2000" b="1" dirty="0">
              <a:solidFill>
                <a:schemeClr val="bg1"/>
              </a:solidFill>
              <a:latin typeface="微软雅黑" panose="020B0503020204020204" charset="-122"/>
              <a:ea typeface="微软雅黑" panose="020B0503020204020204" charset="-122"/>
            </a:endParaRPr>
          </a:p>
        </p:txBody>
      </p:sp>
      <p:sp>
        <p:nvSpPr>
          <p:cNvPr id="3" name="Rectangle 2"/>
          <p:cNvSpPr>
            <a:spLocks noChangeArrowheads="1"/>
          </p:cNvSpPr>
          <p:nvPr/>
        </p:nvSpPr>
        <p:spPr bwMode="auto">
          <a:xfrm>
            <a:off x="-41275" y="801370"/>
            <a:ext cx="9185275" cy="251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打开</a:t>
            </a:r>
            <a:r>
              <a:rPr kumimoji="0" lang="en-US" altLang="zh-CN" sz="1500" b="0" i="0" u="none" strike="noStrike" cap="none" normalizeH="0" baseline="0" dirty="0">
                <a:ln>
                  <a:noFill/>
                </a:ln>
                <a:solidFill>
                  <a:schemeClr val="tx1"/>
                </a:solidFill>
                <a:effectLst/>
                <a:latin typeface="+mn-ea"/>
                <a:ea typeface="+mn-ea"/>
                <a:cs typeface="Times New Roman" panose="02020603050405020304" pitchFamily="18" charset="0"/>
              </a:rPr>
              <a:t>APP</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会出现选择期货公司，可以输入期货公司编号</a:t>
            </a:r>
            <a:r>
              <a:rPr kumimoji="0" lang="en-US" altLang="zh-CN" sz="1500" b="1" i="0" u="sng" strike="noStrike" cap="none" normalizeH="0" baseline="0" dirty="0">
                <a:ln>
                  <a:noFill/>
                </a:ln>
                <a:solidFill>
                  <a:schemeClr val="tx1"/>
                </a:solidFill>
                <a:effectLst/>
                <a:latin typeface="+mn-ea"/>
                <a:ea typeface="+mn-ea"/>
                <a:cs typeface="Times New Roman" panose="02020603050405020304" pitchFamily="18" charset="0"/>
              </a:rPr>
              <a:t>0206</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或</a:t>
            </a:r>
            <a:r>
              <a:rPr kumimoji="0" lang="en-US" altLang="zh-CN" sz="1500" b="1" i="0" u="sng" strike="noStrike" cap="none" normalizeH="0" baseline="0" dirty="0">
                <a:ln>
                  <a:noFill/>
                </a:ln>
                <a:effectLst/>
                <a:latin typeface="+mn-ea"/>
                <a:ea typeface="+mn-ea"/>
                <a:cs typeface="Times New Roman" panose="02020603050405020304" pitchFamily="18" charset="0"/>
              </a:rPr>
              <a:t>信达期货</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sz="1500" dirty="0">
                <a:ln>
                  <a:noFill/>
                </a:ln>
                <a:effectLst/>
                <a:latin typeface="微软雅黑" panose="020B0503020204020204" charset="-122"/>
                <a:ea typeface="微软雅黑" panose="020B0503020204020204" charset="-122"/>
                <a:sym typeface="+mn-ea"/>
              </a:rPr>
              <a:t>接着会到业务选择页面，点击</a:t>
            </a:r>
            <a:r>
              <a:rPr lang="en-US" sz="1500" dirty="0">
                <a:ln>
                  <a:noFill/>
                </a:ln>
                <a:effectLst/>
                <a:latin typeface="微软雅黑" panose="020B0503020204020204" charset="-122"/>
                <a:ea typeface="微软雅黑" panose="020B0503020204020204" charset="-122"/>
                <a:sym typeface="+mn-ea"/>
              </a:rPr>
              <a:t>“</a:t>
            </a:r>
            <a:r>
              <a:rPr lang="zh-CN" altLang="en-US" sz="1500" dirty="0">
                <a:ln>
                  <a:noFill/>
                </a:ln>
                <a:effectLst/>
                <a:latin typeface="微软雅黑" panose="020B0503020204020204" charset="-122"/>
                <a:ea typeface="微软雅黑" panose="020B0503020204020204" charset="-122"/>
                <a:sym typeface="+mn-ea"/>
              </a:rPr>
              <a:t>适当性评估</a:t>
            </a:r>
            <a:r>
              <a:rPr lang="en-US" altLang="zh-CN" sz="1500" dirty="0">
                <a:ln>
                  <a:noFill/>
                </a:ln>
                <a:effectLst/>
                <a:latin typeface="微软雅黑" panose="020B0503020204020204" charset="-122"/>
                <a:ea typeface="微软雅黑" panose="020B0503020204020204" charset="-122"/>
                <a:sym typeface="+mn-ea"/>
              </a:rPr>
              <a:t>”</a:t>
            </a:r>
            <a:r>
              <a:rPr sz="1500" dirty="0">
                <a:ln>
                  <a:noFill/>
                </a:ln>
                <a:effectLst/>
                <a:latin typeface="微软雅黑" panose="020B0503020204020204" charset="-122"/>
                <a:ea typeface="微软雅黑" panose="020B0503020204020204" charset="-122"/>
                <a:sym typeface="+mn-ea"/>
              </a:rPr>
              <a:t>会进入到登录页面</a:t>
            </a:r>
            <a:r>
              <a:rPr lang="zh-CN" sz="1500" dirty="0">
                <a:ln>
                  <a:noFill/>
                </a:ln>
                <a:effectLst/>
                <a:latin typeface="微软雅黑" panose="020B0503020204020204" charset="-122"/>
                <a:ea typeface="微软雅黑" panose="020B0503020204020204" charset="-122"/>
                <a:sym typeface="+mn-ea"/>
              </a:rPr>
              <a:t>，系统会自动给客户开户时预留的手机号码发送短信验证码</a:t>
            </a:r>
            <a:r>
              <a:rPr lang="zh-CN" altLang="en-US" sz="1500" dirty="0">
                <a:ln>
                  <a:noFill/>
                </a:ln>
                <a:effectLst/>
                <a:latin typeface="微软雅黑" panose="020B0503020204020204" charset="-122"/>
                <a:ea typeface="微软雅黑" panose="020B0503020204020204" charset="-122"/>
                <a:sym typeface="+mn-ea"/>
              </a:rPr>
              <a:t>。</a:t>
            </a:r>
            <a:endParaRPr lang="zh-CN" altLang="en-US" sz="1500" dirty="0">
              <a:ln>
                <a:noFill/>
              </a:ln>
              <a:effectLst/>
              <a:latin typeface="微软雅黑" panose="020B0503020204020204" charset="-122"/>
              <a:ea typeface="微软雅黑" panose="020B0503020204020204" charset="-122"/>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500" i="0" u="none" strike="noStrike" cap="none" normalizeH="0" baseline="0" dirty="0">
                <a:ln>
                  <a:noFill/>
                </a:ln>
                <a:effectLst/>
                <a:latin typeface="微软雅黑" panose="020B0503020204020204" charset="-122"/>
                <a:ea typeface="微软雅黑" panose="020B0503020204020204" charset="-122"/>
              </a:rPr>
              <a:t>请仔细核对界面《隐私政策》下方滚动提示的手机号，若目前使用的手机号与提示的手机号不一致，请联系期货公司进行线下纸质变更。</a:t>
            </a:r>
            <a:endParaRPr kumimoji="0" lang="zh-CN" sz="1500" i="0" u="none" strike="noStrike" cap="none" normalizeH="0" baseline="0" dirty="0">
              <a:ln>
                <a:noFill/>
              </a:ln>
              <a:effectLst/>
              <a:latin typeface="微软雅黑" panose="020B0503020204020204" charset="-122"/>
              <a:ea typeface="微软雅黑" panose="020B0503020204020204" charset="-122"/>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altLang="en-US"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rPr>
              <a:t>如系统跳转至其他页面（如</a:t>
            </a:r>
            <a:r>
              <a:rPr kumimoji="0" lang="en-US" altLang="zh-CN"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rPr>
              <a:t>CA</a:t>
            </a:r>
            <a:r>
              <a:rPr kumimoji="0" lang="zh-CN" altLang="en-US"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rPr>
              <a:t>证书缺失、其他信息变更、补签协议等），请按照系统提示操作，复核通过以后再次点击</a:t>
            </a:r>
            <a:r>
              <a:rPr kumimoji="0" lang="en-US" altLang="zh-CN"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rPr>
              <a:t>“</a:t>
            </a:r>
            <a:r>
              <a:rPr kumimoji="0" lang="zh-CN" altLang="en-US"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rPr>
              <a:t>适当性评估</a:t>
            </a:r>
            <a:r>
              <a:rPr kumimoji="0" lang="en-US" altLang="zh-CN"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rPr>
              <a:t>”</a:t>
            </a:r>
            <a:r>
              <a:rPr kumimoji="0" lang="zh-CN" altLang="en-US"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rPr>
              <a:t>，直至进入评估界面。</a:t>
            </a:r>
            <a:endParaRPr kumimoji="0" lang="zh-CN" altLang="en-US" sz="1500" b="1"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endParaRPr>
          </a:p>
        </p:txBody>
      </p:sp>
      <p:pic>
        <p:nvPicPr>
          <p:cNvPr id="4" name="图片 4" descr="C:\Users\HSPCAD~1\AppData\Local\Temp\WeChat Files\c00b8b5971cabaadafd5f3b01ce406d.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a:xfrm>
            <a:off x="387350" y="3294380"/>
            <a:ext cx="2035175" cy="3563620"/>
          </a:xfrm>
          <a:prstGeom prst="rect">
            <a:avLst/>
          </a:prstGeom>
          <a:noFill/>
          <a:ln>
            <a:noFill/>
          </a:ln>
        </p:spPr>
      </p:pic>
      <p:pic>
        <p:nvPicPr>
          <p:cNvPr id="5" name="图片 4"/>
          <p:cNvPicPr>
            <a:picLocks noChangeAspect="1"/>
          </p:cNvPicPr>
          <p:nvPr>
            <p:custDataLst>
              <p:tags r:id="rId4"/>
            </p:custDataLst>
          </p:nvPr>
        </p:nvPicPr>
        <p:blipFill>
          <a:blip r:embed="rId5"/>
          <a:stretch>
            <a:fillRect/>
          </a:stretch>
        </p:blipFill>
        <p:spPr>
          <a:xfrm>
            <a:off x="2606675" y="3268980"/>
            <a:ext cx="1922780" cy="3613785"/>
          </a:xfrm>
          <a:prstGeom prst="rect">
            <a:avLst/>
          </a:prstGeom>
        </p:spPr>
      </p:pic>
      <p:pic>
        <p:nvPicPr>
          <p:cNvPr id="6" name="图片 5"/>
          <p:cNvPicPr>
            <a:picLocks noChangeAspect="1"/>
          </p:cNvPicPr>
          <p:nvPr>
            <p:custDataLst>
              <p:tags r:id="rId6"/>
            </p:custDataLst>
          </p:nvPr>
        </p:nvPicPr>
        <p:blipFill>
          <a:blip r:embed="rId7"/>
          <a:stretch>
            <a:fillRect/>
          </a:stretch>
        </p:blipFill>
        <p:spPr>
          <a:xfrm>
            <a:off x="4829810" y="3268980"/>
            <a:ext cx="1860550" cy="3589020"/>
          </a:xfrm>
          <a:prstGeom prst="rect">
            <a:avLst/>
          </a:prstGeom>
        </p:spPr>
      </p:pic>
      <p:pic>
        <p:nvPicPr>
          <p:cNvPr id="7" name="图片 6"/>
          <p:cNvPicPr>
            <a:picLocks noChangeAspect="1"/>
          </p:cNvPicPr>
          <p:nvPr>
            <p:custDataLst>
              <p:tags r:id="rId8"/>
            </p:custDataLst>
          </p:nvPr>
        </p:nvPicPr>
        <p:blipFill>
          <a:blip r:embed="rId9"/>
          <a:stretch>
            <a:fillRect/>
          </a:stretch>
        </p:blipFill>
        <p:spPr>
          <a:xfrm>
            <a:off x="6868160" y="3268980"/>
            <a:ext cx="1900555" cy="3559175"/>
          </a:xfrm>
          <a:prstGeom prst="rect">
            <a:avLst/>
          </a:prstGeom>
        </p:spPr>
      </p:pic>
      <p:sp>
        <p:nvSpPr>
          <p:cNvPr id="8" name="椭圆 7"/>
          <p:cNvSpPr/>
          <p:nvPr/>
        </p:nvSpPr>
        <p:spPr>
          <a:xfrm>
            <a:off x="3172460" y="3441700"/>
            <a:ext cx="791845" cy="65849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6868160" y="4445635"/>
            <a:ext cx="1966595" cy="36576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595755" y="2357755"/>
            <a:ext cx="2272030" cy="401383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5019040" y="2329815"/>
            <a:ext cx="2173605" cy="4041775"/>
          </a:xfrm>
          <a:prstGeom prst="rect">
            <a:avLst/>
          </a:prstGeom>
        </p:spPr>
      </p:pic>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2.1</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分类</a:t>
            </a:r>
            <a:endParaRPr lang="zh-CN" altLang="en-US" sz="2000" b="1" dirty="0">
              <a:solidFill>
                <a:schemeClr val="bg1"/>
              </a:solidFill>
              <a:latin typeface="微软雅黑" panose="020B0503020204020204" charset="-122"/>
              <a:ea typeface="微软雅黑" panose="020B0503020204020204" charset="-122"/>
            </a:endParaRPr>
          </a:p>
        </p:txBody>
      </p:sp>
      <p:sp>
        <p:nvSpPr>
          <p:cNvPr id="3" name="圆角矩形 2"/>
          <p:cNvSpPr/>
          <p:nvPr/>
        </p:nvSpPr>
        <p:spPr>
          <a:xfrm>
            <a:off x="1706880" y="1429385"/>
            <a:ext cx="216027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已做过适当性</a:t>
            </a:r>
            <a:endParaRPr lang="zh-CN" altLang="en-US"/>
          </a:p>
        </p:txBody>
      </p:sp>
      <p:sp>
        <p:nvSpPr>
          <p:cNvPr id="4" name="圆角矩形 3"/>
          <p:cNvSpPr/>
          <p:nvPr/>
        </p:nvSpPr>
        <p:spPr>
          <a:xfrm>
            <a:off x="5019040" y="1429385"/>
            <a:ext cx="216027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未做过适当性</a:t>
            </a:r>
            <a:endParaRPr lang="zh-CN" altLang="en-US"/>
          </a:p>
        </p:txBody>
      </p:sp>
    </p:spTree>
  </p:cSld>
  <p:clrMapOvr>
    <a:masterClrMapping/>
  </p:clrMapOvr>
  <p:transition>
    <p:pull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46910" y="2710815"/>
            <a:ext cx="2063750" cy="3679190"/>
          </a:xfrm>
          <a:prstGeom prst="rect">
            <a:avLst/>
          </a:prstGeom>
        </p:spPr>
      </p:pic>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2.2.1</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上传身份证</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107315" y="810895"/>
            <a:ext cx="892873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根据拍摄规范要求上传身份证正反面及签字照，建议先拍好保存到手机上，且图片大小控制在</a:t>
            </a:r>
            <a:r>
              <a:rPr lang="en-US" altLang="zh-CN" sz="16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200-300KB</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左右。</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身份证上传要求：</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留白少、边角齐全、无反光点、不变形、字迹清晰可辨</a:t>
            </a:r>
            <a:r>
              <a:rPr lang="zh-CN" sz="1600" dirty="0">
                <a:latin typeface="微软雅黑" panose="020B0503020204020204" charset="-122"/>
                <a:ea typeface="微软雅黑" panose="020B0503020204020204" charset="-122"/>
                <a:cs typeface="Times New Roman" panose="02020603050405020304" pitchFamily="18" charset="0"/>
                <a:sym typeface="+mn-ea"/>
              </a:rPr>
              <a:t>。</a:t>
            </a:r>
            <a:endParaRPr lang="zh-CN" sz="1600" dirty="0">
              <a:latin typeface="微软雅黑" panose="020B0503020204020204" charset="-122"/>
              <a:ea typeface="微软雅黑" panose="020B0503020204020204" charset="-122"/>
              <a:cs typeface="Times New Roman" panose="02020603050405020304" pitchFamily="18" charset="0"/>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微软雅黑" panose="020B0503020204020204" charset="-122"/>
                <a:sym typeface="+mn-ea"/>
              </a:rPr>
              <a:t>签名照要求：</a:t>
            </a:r>
            <a:r>
              <a:rPr 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字迹清晰可辨。</a:t>
            </a:r>
            <a:endParaRPr lang="zh-CN" sz="1600" dirty="0">
              <a:latin typeface="微软雅黑" panose="020B0503020204020204" charset="-122"/>
              <a:ea typeface="微软雅黑" panose="020B0503020204020204" charset="-122"/>
              <a:cs typeface="Times New Roman" panose="02020603050405020304" pitchFamily="18" charset="0"/>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n>
                  <a:noFill/>
                </a:ln>
                <a:effectLst/>
                <a:latin typeface="+mn-ea"/>
                <a:ea typeface="+mn-ea"/>
                <a:cs typeface="Times New Roman" panose="02020603050405020304" pitchFamily="18" charset="0"/>
                <a:sym typeface="+mn-ea"/>
              </a:rPr>
              <a:t>如果身份证照片为系统预留回写，且客户</a:t>
            </a:r>
            <a:r>
              <a:rPr lang="zh-CN" sz="1600" b="1" dirty="0">
                <a:ln>
                  <a:noFill/>
                </a:ln>
                <a:effectLst/>
                <a:latin typeface="+mn-ea"/>
                <a:ea typeface="+mn-ea"/>
                <a:cs typeface="Times New Roman" panose="02020603050405020304" pitchFamily="18" charset="0"/>
                <a:sym typeface="+mn-ea"/>
              </a:rPr>
              <a:t>身份证有更新，请作废该业务</a:t>
            </a:r>
            <a:r>
              <a:rPr lang="zh-CN" sz="1600" dirty="0">
                <a:ln>
                  <a:noFill/>
                </a:ln>
                <a:effectLst/>
                <a:latin typeface="+mn-ea"/>
                <a:ea typeface="+mn-ea"/>
                <a:cs typeface="Times New Roman" panose="02020603050405020304" pitchFamily="18" charset="0"/>
                <a:sym typeface="+mn-ea"/>
              </a:rPr>
              <a:t>，先修改身份证。</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6" name="流程图: 可选过程 5"/>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7" name="图片 6"/>
          <p:cNvPicPr>
            <a:picLocks noChangeAspect="1"/>
          </p:cNvPicPr>
          <p:nvPr/>
        </p:nvPicPr>
        <p:blipFill>
          <a:blip r:embed="rId2"/>
          <a:stretch>
            <a:fillRect/>
          </a:stretch>
        </p:blipFill>
        <p:spPr>
          <a:xfrm>
            <a:off x="5003165" y="3510280"/>
            <a:ext cx="3101975" cy="208026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5537835"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2.2.2</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个人基本资料</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1" y="780292"/>
            <a:ext cx="9036496" cy="182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500" b="0" i="0" u="none" strike="noStrike" cap="none" normalizeH="0" baseline="0" dirty="0">
                <a:ln>
                  <a:noFill/>
                </a:ln>
                <a:solidFill>
                  <a:schemeClr val="tx1"/>
                </a:solidFill>
                <a:effectLst/>
                <a:latin typeface="+mn-ea"/>
                <a:ea typeface="+mn-ea"/>
                <a:cs typeface="Times New Roman" panose="02020603050405020304" pitchFamily="18" charset="0"/>
              </a:rPr>
              <a:t>进入到“个人基本资料”页面，</a:t>
            </a: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需核对</a:t>
            </a:r>
            <a:r>
              <a:rPr kumimoji="0" lang="zh-CN" sz="1500" b="1" i="0" u="none" strike="noStrike" cap="none" normalizeH="0" baseline="0" dirty="0">
                <a:ln>
                  <a:noFill/>
                </a:ln>
                <a:solidFill>
                  <a:srgbClr val="FF0000"/>
                </a:solidFill>
                <a:effectLst/>
                <a:latin typeface="+mn-ea"/>
                <a:ea typeface="+mn-ea"/>
                <a:cs typeface="Times New Roman" panose="02020603050405020304" pitchFamily="18" charset="0"/>
              </a:rPr>
              <a:t>身份信息</a:t>
            </a:r>
            <a:r>
              <a:rPr kumimoji="0" lang="en-US" altLang="zh-CN" sz="1500" b="1" i="0" u="none" strike="noStrike" cap="none" normalizeH="0" baseline="0" dirty="0">
                <a:ln>
                  <a:noFill/>
                </a:ln>
                <a:solidFill>
                  <a:srgbClr val="FF0000"/>
                </a:solidFill>
                <a:effectLst/>
                <a:latin typeface="+mn-ea"/>
                <a:ea typeface="+mn-ea"/>
                <a:cs typeface="Times New Roman" panose="02020603050405020304" pitchFamily="18" charset="0"/>
              </a:rPr>
              <a:t>-</a:t>
            </a:r>
            <a:r>
              <a:rPr kumimoji="0" lang="zh-CN" altLang="en-US" sz="1500" b="1" i="0" u="none" strike="noStrike" cap="none" normalizeH="0" baseline="0" dirty="0">
                <a:ln>
                  <a:noFill/>
                </a:ln>
                <a:solidFill>
                  <a:srgbClr val="FF0000"/>
                </a:solidFill>
                <a:effectLst/>
                <a:latin typeface="+mn-ea"/>
                <a:ea typeface="+mn-ea"/>
                <a:cs typeface="Times New Roman" panose="02020603050405020304" pitchFamily="18" charset="0"/>
              </a:rPr>
              <a:t>有效期限</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的数据与实际客户持有身份证是否一致</a:t>
            </a: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500" b="0" i="0" u="none" strike="noStrike" cap="none" normalizeH="0" baseline="0" dirty="0">
              <a:ln>
                <a:noFill/>
              </a:ln>
              <a:solidFill>
                <a:schemeClr val="tx1"/>
              </a:solidFill>
              <a:effectLst/>
              <a:latin typeface="+mn-ea"/>
              <a:ea typeface="+mn-ea"/>
              <a:cs typeface="Times New Roman" panose="02020603050405020304" pitchFamily="18"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kumimoji="0" sz="1500" i="0" u="none" strike="noStrike" cap="none" normalizeH="0" baseline="0" dirty="0">
                <a:ln>
                  <a:noFill/>
                </a:ln>
                <a:effectLst/>
                <a:latin typeface="+mn-ea"/>
                <a:ea typeface="+mn-ea"/>
                <a:cs typeface="Times New Roman" panose="02020603050405020304" pitchFamily="18" charset="0"/>
              </a:rPr>
              <a:t>如果</a:t>
            </a:r>
            <a:r>
              <a:rPr kumimoji="0" lang="zh-CN" sz="1500" b="1" i="0" u="none" strike="noStrike" cap="none" normalizeH="0" baseline="0" dirty="0">
                <a:ln>
                  <a:noFill/>
                </a:ln>
                <a:solidFill>
                  <a:srgbClr val="FF0000"/>
                </a:solidFill>
                <a:effectLst/>
                <a:latin typeface="+mn-ea"/>
                <a:ea typeface="+mn-ea"/>
                <a:cs typeface="Times New Roman" panose="02020603050405020304" pitchFamily="18" charset="0"/>
              </a:rPr>
              <a:t>不一致，</a:t>
            </a:r>
            <a:r>
              <a:rPr kumimoji="0" sz="1500" b="1" i="0" u="none" strike="noStrike" cap="none" normalizeH="0" baseline="0" dirty="0">
                <a:ln>
                  <a:noFill/>
                </a:ln>
                <a:solidFill>
                  <a:srgbClr val="FF0000"/>
                </a:solidFill>
                <a:effectLst/>
                <a:latin typeface="+mn-ea"/>
                <a:ea typeface="+mn-ea"/>
                <a:cs typeface="Times New Roman" panose="02020603050405020304" pitchFamily="18" charset="0"/>
              </a:rPr>
              <a:t>应选择</a:t>
            </a:r>
            <a:r>
              <a:rPr kumimoji="0" lang="zh-CN" sz="1500" b="1" i="0" u="none" strike="noStrike" cap="none" normalizeH="0" baseline="0" dirty="0">
                <a:ln>
                  <a:noFill/>
                </a:ln>
                <a:solidFill>
                  <a:srgbClr val="FF0000"/>
                </a:solidFill>
                <a:effectLst/>
                <a:latin typeface="+mn-ea"/>
                <a:ea typeface="+mn-ea"/>
                <a:cs typeface="Times New Roman" panose="02020603050405020304" pitchFamily="18" charset="0"/>
              </a:rPr>
              <a:t>作废现有业务流程</a:t>
            </a:r>
            <a:r>
              <a:rPr kumimoji="0" sz="1500" b="1" i="0" u="none" strike="noStrike" cap="none" normalizeH="0" baseline="0" dirty="0">
                <a:ln>
                  <a:noFill/>
                </a:ln>
                <a:solidFill>
                  <a:srgbClr val="FF0000"/>
                </a:solidFill>
                <a:effectLst/>
                <a:latin typeface="+mn-ea"/>
                <a:ea typeface="+mn-ea"/>
                <a:cs typeface="Times New Roman" panose="02020603050405020304" pitchFamily="18" charset="0"/>
              </a:rPr>
              <a:t>，先办理资料变更手续-身份证更新</a:t>
            </a:r>
            <a:r>
              <a:rPr kumimoji="0" lang="zh-CN" sz="1500" b="1" i="0" u="none" strike="noStrike" cap="none" normalizeH="0" baseline="0" dirty="0">
                <a:ln>
                  <a:noFill/>
                </a:ln>
                <a:solidFill>
                  <a:srgbClr val="FF0000"/>
                </a:solidFill>
                <a:effectLst/>
                <a:latin typeface="+mn-ea"/>
                <a:ea typeface="+mn-ea"/>
                <a:cs typeface="Times New Roman" panose="02020603050405020304" pitchFamily="18" charset="0"/>
              </a:rPr>
              <a:t>（可云开户系统更新或发给客服人员提交账户系统更新）</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如果</a:t>
            </a:r>
            <a:r>
              <a:rPr lang="zh-CN" sz="1500" b="1" dirty="0">
                <a:ln>
                  <a:noFill/>
                </a:ln>
                <a:solidFill>
                  <a:srgbClr val="FF0000"/>
                </a:solidFill>
                <a:effectLst/>
                <a:latin typeface="+mn-ea"/>
                <a:ea typeface="+mn-ea"/>
                <a:cs typeface="Times New Roman" panose="02020603050405020304" pitchFamily="18" charset="0"/>
                <a:sym typeface="+mn-ea"/>
              </a:rPr>
              <a:t>一致，需检查身份证地址信息，证件地址如不一致可直接点击修改</a:t>
            </a:r>
            <a:r>
              <a:rPr lang="zh-CN" sz="1500" b="1" dirty="0" smtClean="0">
                <a:ln>
                  <a:noFill/>
                </a:ln>
                <a:solidFill>
                  <a:srgbClr val="FF0000"/>
                </a:solidFill>
                <a:effectLst/>
                <a:latin typeface="+mn-ea"/>
                <a:ea typeface="+mn-ea"/>
                <a:cs typeface="Times New Roman" panose="02020603050405020304" pitchFamily="18" charset="0"/>
                <a:sym typeface="+mn-ea"/>
              </a:rPr>
              <a:t>；</a:t>
            </a:r>
            <a:endParaRPr lang="en-US" altLang="zh-CN" sz="1500" b="1" dirty="0" smtClean="0">
              <a:ln>
                <a:noFill/>
              </a:ln>
              <a:solidFill>
                <a:srgbClr val="FF0000"/>
              </a:solidFill>
              <a:effectLst/>
              <a:latin typeface="+mn-ea"/>
              <a:ea typeface="+mn-ea"/>
              <a:cs typeface="Times New Roman" panose="02020603050405020304" pitchFamily="18" charset="0"/>
              <a:sym typeface="+mn-ea"/>
            </a:endParaRPr>
          </a:p>
          <a:p>
            <a:pPr marR="0" lvl="1" algn="l" defTabSz="914400" rtl="0" eaLnBrk="0" fontAlgn="base" latinLnBrk="0" hangingPunct="0">
              <a:lnSpc>
                <a:spcPct val="150000"/>
              </a:lnSpc>
              <a:spcBef>
                <a:spcPct val="0"/>
              </a:spcBef>
              <a:spcAft>
                <a:spcPct val="0"/>
              </a:spcAft>
              <a:buClrTx/>
              <a:buSzTx/>
            </a:pPr>
            <a:r>
              <a:rPr lang="zh-CN" altLang="en-US" sz="1500" dirty="0" smtClean="0">
                <a:latin typeface="+mn-ea"/>
                <a:ea typeface="+mn-ea"/>
                <a:cs typeface="Times New Roman" panose="02020603050405020304" pitchFamily="18" charset="0"/>
              </a:rPr>
              <a:t>注意：</a:t>
            </a:r>
            <a:r>
              <a:rPr lang="en-US" altLang="zh-CN" sz="1500" dirty="0" smtClean="0">
                <a:latin typeface="+mn-ea"/>
                <a:ea typeface="+mn-ea"/>
                <a:cs typeface="Times New Roman" panose="02020603050405020304" pitchFamily="18" charset="0"/>
              </a:rPr>
              <a:t>7.17</a:t>
            </a:r>
            <a:r>
              <a:rPr lang="zh-CN" altLang="en-US" sz="1500" dirty="0" smtClean="0">
                <a:latin typeface="+mn-ea"/>
                <a:ea typeface="+mn-ea"/>
                <a:cs typeface="Times New Roman" panose="02020603050405020304" pitchFamily="18" charset="0"/>
              </a:rPr>
              <a:t>之前的存量客户办理适当性需修改职业才能办理业务（如下图</a:t>
            </a:r>
            <a:r>
              <a:rPr lang="en-US" altLang="zh-CN" sz="1500" dirty="0" smtClean="0">
                <a:latin typeface="+mn-ea"/>
                <a:ea typeface="+mn-ea"/>
                <a:cs typeface="Times New Roman" panose="02020603050405020304" pitchFamily="18" charset="0"/>
              </a:rPr>
              <a:t>3</a:t>
            </a:r>
            <a:r>
              <a:rPr lang="zh-CN" altLang="en-US" sz="1500" dirty="0" smtClean="0">
                <a:latin typeface="+mn-ea"/>
                <a:ea typeface="+mn-ea"/>
                <a:cs typeface="Times New Roman" panose="02020603050405020304" pitchFamily="18" charset="0"/>
              </a:rPr>
              <a:t>所示）</a:t>
            </a:r>
            <a:endParaRPr kumimoji="0" lang="zh-CN" sz="15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67544" y="2708921"/>
            <a:ext cx="1944216" cy="3672408"/>
          </a:xfrm>
          <a:prstGeom prst="rect">
            <a:avLst/>
          </a:prstGeom>
        </p:spPr>
      </p:pic>
      <p:pic>
        <p:nvPicPr>
          <p:cNvPr id="4" name="图片 3"/>
          <p:cNvPicPr>
            <a:picLocks noChangeAspect="1"/>
          </p:cNvPicPr>
          <p:nvPr/>
        </p:nvPicPr>
        <p:blipFill>
          <a:blip r:embed="rId2"/>
          <a:stretch>
            <a:fillRect/>
          </a:stretch>
        </p:blipFill>
        <p:spPr>
          <a:xfrm>
            <a:off x="2699792" y="2708921"/>
            <a:ext cx="1944216" cy="3672408"/>
          </a:xfrm>
          <a:prstGeom prst="rect">
            <a:avLst/>
          </a:prstGeom>
        </p:spPr>
      </p:pic>
      <p:sp>
        <p:nvSpPr>
          <p:cNvPr id="6" name="流程图: 可选过程 5"/>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391" y="2726149"/>
            <a:ext cx="2016224" cy="367408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106420" y="1584325"/>
            <a:ext cx="5456555" cy="606425"/>
          </a:xfrm>
          <a:prstGeom prst="rect">
            <a:avLst/>
          </a:prstGeom>
          <a:solidFill>
            <a:srgbClr val="CC0000"/>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0000"/>
              </a:lnSpc>
            </a:pPr>
            <a:r>
              <a:rPr lang="zh-CN" altLang="en-US" sz="2000" b="1" dirty="0">
                <a:solidFill>
                  <a:srgbClr val="FFFFFF"/>
                </a:solidFill>
                <a:latin typeface="微软雅黑" panose="020B0503020204020204" charset="-122"/>
                <a:ea typeface="微软雅黑" panose="020B0503020204020204" charset="-122"/>
                <a:sym typeface="+mn-ea"/>
              </a:rPr>
              <a:t>开立期货账户</a:t>
            </a:r>
            <a:endParaRPr lang="zh-CN" altLang="en-US" sz="2000" b="1" dirty="0">
              <a:solidFill>
                <a:srgbClr val="FFFFFF"/>
              </a:solidFill>
              <a:latin typeface="微软雅黑" panose="020B0503020204020204" charset="-122"/>
              <a:ea typeface="微软雅黑" panose="020B0503020204020204" charset="-122"/>
              <a:sym typeface="+mn-ea"/>
            </a:endParaRPr>
          </a:p>
        </p:txBody>
      </p:sp>
      <p:sp>
        <p:nvSpPr>
          <p:cNvPr id="50181" name="Rectangle 3"/>
          <p:cNvSpPr>
            <a:spLocks noChangeArrowheads="1"/>
          </p:cNvSpPr>
          <p:nvPr/>
        </p:nvSpPr>
        <p:spPr bwMode="auto">
          <a:xfrm>
            <a:off x="610870" y="1585278"/>
            <a:ext cx="1548765" cy="604520"/>
          </a:xfrm>
          <a:prstGeom prst="rect">
            <a:avLst/>
          </a:prstGeom>
          <a:solidFill>
            <a:srgbClr val="CC0000"/>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b="1">
                <a:solidFill>
                  <a:srgbClr val="FFFFFF"/>
                </a:solidFill>
                <a:latin typeface="微软雅黑" panose="020B0503020204020204" charset="-122"/>
                <a:ea typeface="微软雅黑" panose="020B0503020204020204" charset="-122"/>
                <a:sym typeface="+mn-ea"/>
              </a:rPr>
              <a:t>第一部分</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50182" name="Rectangle 3"/>
          <p:cNvSpPr>
            <a:spLocks noChangeArrowheads="1"/>
          </p:cNvSpPr>
          <p:nvPr/>
        </p:nvSpPr>
        <p:spPr bwMode="auto">
          <a:xfrm>
            <a:off x="610870" y="2447290"/>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rPr>
              <a:t>第二部分 </a:t>
            </a:r>
            <a:endParaRPr lang="zh-CN" altLang="en-US" sz="2000">
              <a:solidFill>
                <a:srgbClr val="FFFFFF"/>
              </a:solidFill>
              <a:latin typeface="微软雅黑" panose="020B0503020204020204" charset="-122"/>
              <a:ea typeface="微软雅黑" panose="020B0503020204020204" charset="-122"/>
            </a:endParaRPr>
          </a:p>
        </p:txBody>
      </p:sp>
      <p:sp>
        <p:nvSpPr>
          <p:cNvPr id="38" name="Rectangle 2"/>
          <p:cNvSpPr>
            <a:spLocks noChangeArrowheads="1"/>
          </p:cNvSpPr>
          <p:nvPr/>
        </p:nvSpPr>
        <p:spPr bwMode="auto">
          <a:xfrm>
            <a:off x="3106420" y="2447290"/>
            <a:ext cx="5456555" cy="600710"/>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rPr>
              <a:t>适当性评估</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50184" name="Rectangle 3"/>
          <p:cNvSpPr>
            <a:spLocks noChangeArrowheads="1"/>
          </p:cNvSpPr>
          <p:nvPr/>
        </p:nvSpPr>
        <p:spPr bwMode="auto">
          <a:xfrm>
            <a:off x="610870" y="3305492"/>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rPr>
              <a:t>第三部分</a:t>
            </a:r>
            <a:endParaRPr lang="zh-CN" altLang="en-US" sz="2000">
              <a:solidFill>
                <a:srgbClr val="FFFFFF"/>
              </a:solidFill>
              <a:latin typeface="微软雅黑" panose="020B0503020204020204" charset="-122"/>
              <a:ea typeface="微软雅黑" panose="020B0503020204020204" charset="-122"/>
            </a:endParaRPr>
          </a:p>
        </p:txBody>
      </p:sp>
      <p:sp>
        <p:nvSpPr>
          <p:cNvPr id="11" name="Rectangle 2"/>
          <p:cNvSpPr>
            <a:spLocks noChangeArrowheads="1"/>
          </p:cNvSpPr>
          <p:nvPr/>
        </p:nvSpPr>
        <p:spPr bwMode="auto">
          <a:xfrm>
            <a:off x="3106420" y="330454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rPr>
              <a:t>增开交易编码</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50186" name="Rectangle 3"/>
          <p:cNvSpPr>
            <a:spLocks noChangeArrowheads="1"/>
          </p:cNvSpPr>
          <p:nvPr/>
        </p:nvSpPr>
        <p:spPr bwMode="auto">
          <a:xfrm>
            <a:off x="610870" y="4164648"/>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sym typeface="+mn-ea"/>
              </a:rPr>
              <a:t>第四部分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13" name="Rectangle 2"/>
          <p:cNvSpPr>
            <a:spLocks noChangeArrowheads="1"/>
          </p:cNvSpPr>
          <p:nvPr/>
        </p:nvSpPr>
        <p:spPr bwMode="auto">
          <a:xfrm>
            <a:off x="3106420" y="4163695"/>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我的基本资料</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6" name="Rectangle 3"/>
          <p:cNvSpPr>
            <a:spLocks noChangeArrowheads="1"/>
          </p:cNvSpPr>
          <p:nvPr/>
        </p:nvSpPr>
        <p:spPr bwMode="auto">
          <a:xfrm>
            <a:off x="610870" y="5023803"/>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rPr>
              <a:t>第五部分</a:t>
            </a:r>
            <a:endParaRPr lang="zh-CN" altLang="en-US" sz="2000">
              <a:solidFill>
                <a:srgbClr val="FFFFFF"/>
              </a:solidFill>
              <a:latin typeface="微软雅黑" panose="020B0503020204020204" charset="-122"/>
              <a:ea typeface="微软雅黑" panose="020B0503020204020204" charset="-122"/>
            </a:endParaRPr>
          </a:p>
        </p:txBody>
      </p:sp>
      <p:sp>
        <p:nvSpPr>
          <p:cNvPr id="7" name="Rectangle 2"/>
          <p:cNvSpPr>
            <a:spLocks noChangeArrowheads="1"/>
          </p:cNvSpPr>
          <p:nvPr/>
        </p:nvSpPr>
        <p:spPr bwMode="auto">
          <a:xfrm>
            <a:off x="3106420" y="502285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rPr>
              <a:t>协议下载</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24577" name="标题 1"/>
          <p:cNvSpPr txBox="1"/>
          <p:nvPr/>
        </p:nvSpPr>
        <p:spPr bwMode="auto">
          <a:xfrm>
            <a:off x="0" y="85725"/>
            <a:ext cx="9144000" cy="777875"/>
          </a:xfrm>
          <a:prstGeom prst="rect">
            <a:avLst/>
          </a:prstGeom>
          <a:noFill/>
          <a:ln w="9525">
            <a:noFill/>
            <a:miter lim="800000"/>
          </a:ln>
        </p:spPr>
        <p:txBody>
          <a:bodyPr anchor="ctr"/>
          <a:lstStyle/>
          <a:p>
            <a:pPr algn="ctr"/>
            <a:r>
              <a:rPr lang="zh-CN" altLang="en-US" sz="3200" b="1">
                <a:solidFill>
                  <a:schemeClr val="bg1"/>
                </a:solidFill>
                <a:latin typeface="Times New Roman" panose="02020603050405020304" pitchFamily="18" charset="0"/>
                <a:ea typeface="微软雅黑" panose="020B0503020204020204" charset="-122"/>
              </a:rPr>
              <a:t>目    录</a:t>
            </a:r>
            <a:endParaRPr lang="zh-CN" altLang="en-US" sz="3200" b="1">
              <a:solidFill>
                <a:schemeClr val="bg1"/>
              </a:solidFill>
              <a:latin typeface="Times New Roman" panose="02020603050405020304" pitchFamily="18" charset="0"/>
              <a:ea typeface="微软雅黑" panose="020B0503020204020204" charset="-122"/>
            </a:endParaRPr>
          </a:p>
        </p:txBody>
      </p:sp>
    </p:spTree>
  </p:cSld>
  <p:clrMapOvr>
    <a:masterClrMapping/>
  </p:clrMapOvr>
  <p:transition>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2.2.3</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投资者风险测评问卷</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107950" y="889635"/>
            <a:ext cx="892873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客户只需根据自身实际情况选择即可</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系统会自动显示客户上一次风险测评的记录，客户可在此基础上进行修改；</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问卷请关注第</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1</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5</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13</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14</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17</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题；</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1659890" y="2026285"/>
            <a:ext cx="2116455" cy="4246245"/>
          </a:xfrm>
          <a:prstGeom prst="rect">
            <a:avLst/>
          </a:prstGeom>
        </p:spPr>
      </p:pic>
      <p:pic>
        <p:nvPicPr>
          <p:cNvPr id="8" name="图片 8" descr="C:\Users\HSPCAD~1\AppData\Local\Temp\WeChat Files\aa076aa9de7a40ff3985ef673b2ab7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72965" y="2026285"/>
            <a:ext cx="2417445" cy="4246245"/>
          </a:xfrm>
          <a:prstGeom prst="rect">
            <a:avLst/>
          </a:prstGeom>
          <a:noFill/>
          <a:ln>
            <a:noFill/>
          </a:ln>
        </p:spPr>
      </p:pic>
    </p:spTree>
  </p:cSld>
  <p:clrMapOvr>
    <a:masterClrMapping/>
  </p:clrMapOvr>
  <p:transition>
    <p:pull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546100" y="981075"/>
          <a:ext cx="8166100" cy="5541010"/>
        </p:xfrm>
        <a:graphic>
          <a:graphicData uri="http://schemas.openxmlformats.org/drawingml/2006/table">
            <a:tbl>
              <a:tblPr firstRow="1" bandRow="1">
                <a:tableStyleId>{00A15C55-8517-42AA-B614-E9B94910E393}</a:tableStyleId>
              </a:tblPr>
              <a:tblGrid>
                <a:gridCol w="4263390"/>
                <a:gridCol w="3902710"/>
              </a:tblGrid>
              <a:tr h="548640">
                <a:tc>
                  <a:txBody>
                    <a:bodyPr/>
                    <a:lstStyle/>
                    <a:p>
                      <a:pPr indent="0" algn="ctr">
                        <a:buNone/>
                      </a:pPr>
                      <a:r>
                        <a:rPr lang="zh-CN" sz="1800" dirty="0"/>
                        <a:t>题目</a:t>
                      </a:r>
                      <a:endParaRPr lang="zh-CN" altLang="en-US" sz="1800" dirty="0"/>
                    </a:p>
                  </a:txBody>
                  <a:tcPr marL="12700" marR="12700" marT="12700" anchor="ctr"/>
                </a:tc>
                <a:tc>
                  <a:txBody>
                    <a:bodyPr/>
                    <a:lstStyle/>
                    <a:p>
                      <a:pPr indent="0" algn="ctr">
                        <a:buNone/>
                      </a:pPr>
                      <a:r>
                        <a:rPr lang="zh-CN" sz="1800"/>
                        <a:t>注意事项</a:t>
                      </a:r>
                      <a:endParaRPr lang="zh-CN" altLang="en-US" sz="1800"/>
                    </a:p>
                  </a:txBody>
                  <a:tcPr marL="12700" marR="12700" marT="12700" anchor="ctr"/>
                </a:tc>
              </a:tr>
              <a:tr h="548005">
                <a:tc>
                  <a:txBody>
                    <a:bodyPr/>
                    <a:lstStyle/>
                    <a:p>
                      <a:pPr indent="0">
                        <a:buNone/>
                      </a:pPr>
                      <a:r>
                        <a:rPr lang="zh-CN" sz="1400" dirty="0"/>
                        <a:t>1、您的年龄是：</a:t>
                      </a:r>
                      <a:endParaRPr lang="zh-CN" altLang="en-US" sz="1400" dirty="0"/>
                    </a:p>
                  </a:txBody>
                  <a:tcPr marL="12700" marR="12700" marT="12700" anchor="ctr"/>
                </a:tc>
                <a:tc>
                  <a:txBody>
                    <a:bodyPr/>
                    <a:lstStyle/>
                    <a:p>
                      <a:pPr indent="0">
                        <a:buNone/>
                      </a:pPr>
                      <a:r>
                        <a:rPr lang="zh-CN" sz="1400" dirty="0"/>
                        <a:t>此处应选择周岁。</a:t>
                      </a:r>
                      <a:endParaRPr lang="zh-CN" altLang="en-US" sz="1400" dirty="0"/>
                    </a:p>
                  </a:txBody>
                  <a:tcPr marL="12700" marR="12700" marT="12700" anchor="ctr"/>
                </a:tc>
              </a:tr>
              <a:tr h="944245">
                <a:tc>
                  <a:txBody>
                    <a:bodyPr/>
                    <a:lstStyle/>
                    <a:p>
                      <a:pPr indent="0">
                        <a:buNone/>
                      </a:pPr>
                      <a:r>
                        <a:rPr lang="zh-CN" altLang="en-US" sz="1400" dirty="0"/>
                        <a:t>2 、您目前的主要收入来源是：</a:t>
                      </a:r>
                      <a:endParaRPr lang="zh-CN" altLang="en-US" sz="1400" dirty="0"/>
                    </a:p>
                  </a:txBody>
                  <a:tcPr marL="12700" marR="12700" marT="12700" anchor="ctr"/>
                </a:tc>
                <a:tc>
                  <a:txBody>
                    <a:bodyPr/>
                    <a:lstStyle/>
                    <a:p>
                      <a:pPr indent="0">
                        <a:buNone/>
                      </a:pPr>
                      <a:r>
                        <a:rPr lang="zh-CN" altLang="en-US" sz="1400" dirty="0"/>
                        <a:t>如果客户职业选择个体工商户，此题选</a:t>
                      </a:r>
                      <a:r>
                        <a:rPr lang="en-US" altLang="zh-CN" sz="1400" dirty="0"/>
                        <a:t>C-</a:t>
                      </a:r>
                      <a:r>
                        <a:rPr lang="zh-CN" altLang="en-US" sz="1400" dirty="0"/>
                        <a:t>生产经营所得；如果客户职业选择个体工商户外的其他</a:t>
                      </a:r>
                      <a:r>
                        <a:rPr lang="zh-CN" altLang="en-US" sz="1400" dirty="0">
                          <a:sym typeface="+mn-ea"/>
                        </a:rPr>
                        <a:t>选项</a:t>
                      </a:r>
                      <a:r>
                        <a:rPr lang="zh-CN" altLang="en-US" sz="1400" dirty="0"/>
                        <a:t>（非专业投资者），此题选</a:t>
                      </a:r>
                      <a:r>
                        <a:rPr lang="en-US" altLang="zh-CN" sz="1400" dirty="0"/>
                        <a:t>B-</a:t>
                      </a:r>
                      <a:r>
                        <a:rPr lang="zh-CN" altLang="en-US" sz="1400" dirty="0"/>
                        <a:t>工资劳务报酬</a:t>
                      </a:r>
                      <a:r>
                        <a:rPr lang="zh-CN" altLang="en-US" sz="1400" dirty="0"/>
                        <a:t>。</a:t>
                      </a:r>
                      <a:endParaRPr lang="zh-CN" altLang="en-US" sz="1400" dirty="0"/>
                    </a:p>
                  </a:txBody>
                  <a:tcPr marL="12700" marR="12700" marT="12700" anchor="ctr"/>
                </a:tc>
              </a:tr>
              <a:tr h="698500">
                <a:tc>
                  <a:txBody>
                    <a:bodyPr/>
                    <a:lstStyle/>
                    <a:p>
                      <a:pPr indent="0">
                        <a:buNone/>
                      </a:pPr>
                      <a:r>
                        <a:rPr lang="zh-CN" sz="1400" dirty="0"/>
                        <a:t>5、以下描述中何种符合您的实际情况：</a:t>
                      </a:r>
                      <a:endParaRPr lang="zh-CN" sz="1400" dirty="0"/>
                    </a:p>
                    <a:p>
                      <a:pPr indent="0">
                        <a:buNone/>
                      </a:pPr>
                      <a:endParaRPr lang="zh-CN" altLang="en-US" sz="1400" dirty="0"/>
                    </a:p>
                  </a:txBody>
                  <a:tcPr marL="12700" marR="12700" marT="12700" anchor="ctr"/>
                </a:tc>
                <a:tc>
                  <a:txBody>
                    <a:bodyPr/>
                    <a:lstStyle/>
                    <a:p>
                      <a:pPr indent="0">
                        <a:buNone/>
                      </a:pPr>
                      <a:r>
                        <a:rPr lang="zh-CN" sz="1400" dirty="0"/>
                        <a:t>如果客户选择B．已取得金融、经济或财会等与金融产品投资相关专业学士以上学位</a:t>
                      </a:r>
                      <a:r>
                        <a:rPr lang="en-US" altLang="zh-CN" sz="1400" dirty="0"/>
                        <a:t>……</a:t>
                      </a:r>
                      <a:endParaRPr lang="en-US" altLang="zh-CN" sz="1400" dirty="0"/>
                    </a:p>
                    <a:p>
                      <a:pPr indent="0">
                        <a:buNone/>
                      </a:pPr>
                      <a:r>
                        <a:rPr lang="zh-CN" sz="1400" dirty="0"/>
                        <a:t>那么应注意基本信息界面的学历不得低于本科</a:t>
                      </a:r>
                      <a:endParaRPr lang="zh-CN" altLang="en-US" sz="1400" dirty="0"/>
                    </a:p>
                  </a:txBody>
                  <a:tcPr marL="12700" marR="12700" marT="12700" anchor="ctr"/>
                </a:tc>
              </a:tr>
              <a:tr h="1340485">
                <a:tc>
                  <a:txBody>
                    <a:bodyPr/>
                    <a:lstStyle/>
                    <a:p>
                      <a:pPr indent="0">
                        <a:buNone/>
                      </a:pPr>
                      <a:r>
                        <a:rPr lang="zh-CN" sz="1400"/>
                        <a:t>13、您是否为以下特定自然人或特定业务关系人：</a:t>
                      </a:r>
                      <a:endParaRPr lang="zh-CN" altLang="en-US" sz="1400"/>
                    </a:p>
                  </a:txBody>
                  <a:tcPr marL="12700" marR="12700" marT="12700" anchor="ctr"/>
                </a:tc>
                <a:tc>
                  <a:txBody>
                    <a:bodyPr/>
                    <a:lstStyle/>
                    <a:p>
                      <a:pPr indent="0">
                        <a:buNone/>
                      </a:pPr>
                      <a:r>
                        <a:rPr lang="zh-CN" sz="1400"/>
                        <a:t>让客户根据实际情况选择，如果选择E:否以外的其他选项，需提供非居材料。</a:t>
                      </a:r>
                      <a:endParaRPr lang="zh-CN" altLang="en-US" sz="1400"/>
                    </a:p>
                  </a:txBody>
                  <a:tcPr marL="12700" marR="12700" marT="12700" anchor="ctr"/>
                </a:tc>
              </a:tr>
              <a:tr h="911860">
                <a:tc>
                  <a:txBody>
                    <a:bodyPr/>
                    <a:p>
                      <a:pPr indent="0">
                        <a:buNone/>
                      </a:pPr>
                      <a:r>
                        <a:rPr lang="en-US" altLang="zh-CN" sz="1400" dirty="0">
                          <a:sym typeface="+mn-ea"/>
                        </a:rPr>
                        <a:t>16</a:t>
                      </a:r>
                      <a:r>
                        <a:rPr lang="zh-CN" sz="1400" dirty="0">
                          <a:sym typeface="+mn-ea"/>
                        </a:rPr>
                        <a:t>、您是否愿意接受证券期货行业协会培训及投资者风险教育，是否愿意以统一的方式获得公司的风险揭示，是否愿意接受专业服务？</a:t>
                      </a:r>
                      <a:endParaRPr lang="zh-CN" altLang="en-US" sz="1400" dirty="0"/>
                    </a:p>
                    <a:p>
                      <a:pPr indent="0">
                        <a:buNone/>
                      </a:pPr>
                      <a:endParaRPr lang="zh-CN" altLang="en-US" sz="1400" dirty="0"/>
                    </a:p>
                  </a:txBody>
                  <a:tcPr marL="12700" marR="12700" marT="12700" anchor="ctr"/>
                </a:tc>
                <a:tc>
                  <a:txBody>
                    <a:bodyPr/>
                    <a:p>
                      <a:pPr indent="0">
                        <a:buNone/>
                      </a:pPr>
                      <a:endParaRPr lang="zh-CN" altLang="en-US" sz="1400" dirty="0"/>
                    </a:p>
                  </a:txBody>
                  <a:tcPr marL="12700" marR="12700" marT="12700" anchor="ctr"/>
                </a:tc>
              </a:tr>
            </a:tbl>
          </a:graphicData>
        </a:graphic>
      </p:graphicFrame>
      <p:sp>
        <p:nvSpPr>
          <p:cNvPr id="5" name="流程图: 可选过程 4"/>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2.2.3</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投资者风险测评问卷</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2.2.4</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阅读相关协议</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107315" y="1214438"/>
            <a:ext cx="89287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需在阅读完成所有的信息后才可以点击下一步，否则会提示用户“请完整阅读该协议内容”。</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449955" y="2036445"/>
            <a:ext cx="2243455" cy="4333240"/>
          </a:xfrm>
          <a:prstGeom prst="rect">
            <a:avLst/>
          </a:prstGeom>
        </p:spPr>
      </p:pic>
    </p:spTree>
  </p:cSld>
  <p:clrMapOvr>
    <a:masterClrMapping/>
  </p:clrMapOvr>
  <p:transition>
    <p:pull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2.2.5</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视频验证</a:t>
            </a:r>
            <a:endParaRPr lang="zh-CN" altLang="en-US" sz="2000" b="1" dirty="0">
              <a:solidFill>
                <a:schemeClr val="bg1"/>
              </a:solidFill>
              <a:latin typeface="微软雅黑" panose="020B0503020204020204" charset="-122"/>
              <a:ea typeface="微软雅黑" panose="020B0503020204020204" charset="-122"/>
            </a:endParaRPr>
          </a:p>
        </p:txBody>
      </p:sp>
      <p:sp>
        <p:nvSpPr>
          <p:cNvPr id="4" name="Rectangle 2"/>
          <p:cNvSpPr>
            <a:spLocks noChangeArrowheads="1"/>
          </p:cNvSpPr>
          <p:nvPr/>
        </p:nvSpPr>
        <p:spPr bwMode="auto">
          <a:xfrm>
            <a:off x="31115" y="1011238"/>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客户点击“开始视频通话”，会出现一个排队页面，此页面显示的人数是当前营业部所有用户的数量，包括本人。</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如长时间无人接通请联系营业部。</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228600" y="2371725"/>
            <a:ext cx="2054860" cy="3970020"/>
          </a:xfrm>
          <a:prstGeom prst="rect">
            <a:avLst/>
          </a:prstGeom>
        </p:spPr>
      </p:pic>
      <p:pic>
        <p:nvPicPr>
          <p:cNvPr id="9" name="图片 8"/>
          <p:cNvPicPr>
            <a:picLocks noChangeAspect="1"/>
          </p:cNvPicPr>
          <p:nvPr/>
        </p:nvPicPr>
        <p:blipFill>
          <a:blip r:embed="rId2"/>
          <a:stretch>
            <a:fillRect/>
          </a:stretch>
        </p:blipFill>
        <p:spPr>
          <a:xfrm>
            <a:off x="2418715" y="2353310"/>
            <a:ext cx="2117090" cy="3988435"/>
          </a:xfrm>
          <a:prstGeom prst="rect">
            <a:avLst/>
          </a:prstGeom>
        </p:spPr>
      </p:pic>
      <p:pic>
        <p:nvPicPr>
          <p:cNvPr id="10" name="图片 9"/>
          <p:cNvPicPr>
            <a:picLocks noChangeAspect="1"/>
          </p:cNvPicPr>
          <p:nvPr/>
        </p:nvPicPr>
        <p:blipFill>
          <a:blip r:embed="rId3"/>
          <a:stretch>
            <a:fillRect/>
          </a:stretch>
        </p:blipFill>
        <p:spPr>
          <a:xfrm>
            <a:off x="6950710" y="2283460"/>
            <a:ext cx="2040890" cy="4046855"/>
          </a:xfrm>
          <a:prstGeom prst="rect">
            <a:avLst/>
          </a:prstGeom>
        </p:spPr>
      </p:pic>
      <p:pic>
        <p:nvPicPr>
          <p:cNvPr id="11" name="图片 10"/>
          <p:cNvPicPr>
            <a:picLocks noChangeAspect="1"/>
          </p:cNvPicPr>
          <p:nvPr/>
        </p:nvPicPr>
        <p:blipFill>
          <a:blip r:embed="rId4"/>
          <a:stretch>
            <a:fillRect/>
          </a:stretch>
        </p:blipFill>
        <p:spPr>
          <a:xfrm>
            <a:off x="4653280" y="2321560"/>
            <a:ext cx="2179320" cy="3970655"/>
          </a:xfrm>
          <a:prstGeom prst="rect">
            <a:avLst/>
          </a:prstGeom>
        </p:spPr>
      </p:pic>
      <p:sp>
        <p:nvSpPr>
          <p:cNvPr id="2" name="流程图: 可选过程 1"/>
          <p:cNvSpPr/>
          <p:nvPr/>
        </p:nvSpPr>
        <p:spPr>
          <a:xfrm>
            <a:off x="4813300" y="0"/>
            <a:ext cx="4330700"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存量客户风险等级是</a:t>
            </a:r>
            <a:r>
              <a:rPr lang="en-US" altLang="zh-CN" sz="14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C3</a:t>
            </a:r>
            <a:r>
              <a:rPr lang="zh-CN" altLang="en-US" sz="14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及以下</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，客服人员需登录</a:t>
            </a:r>
            <a:r>
              <a:rPr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2.0</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柜台查看客户是否开通金融、原油、期权等</a:t>
            </a:r>
            <a:r>
              <a:rPr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R4</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级别的业务。</a:t>
            </a:r>
            <a:endPar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2.2.6</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安装数字证书</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107315" y="871220"/>
            <a:ext cx="90360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数字证书是唯一识别客户的凭证，安装的证书需要输入密码，安装成功后，自动保存到本地</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sz="1600" dirty="0">
                <a:ln>
                  <a:noFill/>
                </a:ln>
                <a:effectLst/>
                <a:latin typeface="+mn-ea"/>
                <a:ea typeface="+mn-ea"/>
                <a:cs typeface="Times New Roman" panose="02020603050405020304" pitchFamily="18" charset="0"/>
                <a:sym typeface="+mn-ea"/>
              </a:rPr>
              <a:t>此处设置的密码一定要记住，在之后的流程中会用到验证证书的密码。</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建议客户在开户云进行业务操作时使用</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同一设备操作，更换设备需要</a:t>
            </a:r>
            <a:r>
              <a:rPr kumimoji="0" lang="zh-CN" sz="1600" b="1" i="0" u="none" strike="noStrike" cap="none" normalizeH="0" baseline="0" dirty="0">
                <a:ln>
                  <a:noFill/>
                </a:ln>
                <a:solidFill>
                  <a:srgbClr val="FF0000"/>
                </a:solidFill>
                <a:effectLst/>
                <a:latin typeface="+mn-ea"/>
                <a:ea typeface="+mn-ea"/>
                <a:cs typeface="Times New Roman" panose="02020603050405020304" pitchFamily="18" charset="0"/>
              </a:rPr>
              <a:t>视频后</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重新安装数字证书</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1" i="0" u="none" strike="noStrike" cap="none" normalizeH="0" baseline="0" dirty="0">
                <a:ln>
                  <a:noFill/>
                </a:ln>
                <a:solidFill>
                  <a:srgbClr val="FF0000"/>
                </a:solidFill>
                <a:effectLst/>
                <a:latin typeface="+mn-ea"/>
                <a:ea typeface="+mn-ea"/>
                <a:cs typeface="Times New Roman" panose="02020603050405020304" pitchFamily="18" charset="0"/>
              </a:rPr>
              <a:t>如忘记密码只能更换设备，</a:t>
            </a:r>
            <a:r>
              <a:rPr lang="zh-CN" sz="1600" b="1" dirty="0">
                <a:ln>
                  <a:noFill/>
                </a:ln>
                <a:solidFill>
                  <a:srgbClr val="FF0000"/>
                </a:solidFill>
                <a:effectLst/>
                <a:latin typeface="+mn-ea"/>
                <a:ea typeface="+mn-ea"/>
                <a:cs typeface="Times New Roman" panose="02020603050405020304" pitchFamily="18" charset="0"/>
                <a:sym typeface="+mn-ea"/>
              </a:rPr>
              <a:t>视频后</a:t>
            </a:r>
            <a:r>
              <a:rPr sz="1600" b="1" dirty="0">
                <a:ln>
                  <a:noFill/>
                </a:ln>
                <a:solidFill>
                  <a:srgbClr val="FF0000"/>
                </a:solidFill>
                <a:effectLst/>
                <a:latin typeface="+mn-ea"/>
                <a:ea typeface="+mn-ea"/>
                <a:cs typeface="Times New Roman" panose="02020603050405020304" pitchFamily="18" charset="0"/>
                <a:sym typeface="+mn-ea"/>
              </a:rPr>
              <a:t>重新安装数字证书</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12" name="图片 12" descr="C:\Users\HSPCAD~1\AppData\Local\Temp\WeChat Files\ab7ac18277302c2c688dc10797c908f.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458845" y="2439670"/>
            <a:ext cx="2226945" cy="3975100"/>
          </a:xfrm>
          <a:prstGeom prst="rect">
            <a:avLst/>
          </a:prstGeom>
          <a:noFill/>
          <a:ln>
            <a:noFill/>
          </a:ln>
        </p:spPr>
      </p:pic>
    </p:spTree>
  </p:cSld>
  <p:clrMapOvr>
    <a:masterClrMapping/>
  </p:clrMapOvr>
  <p:transition>
    <p:pull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2.2.7</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签署协议</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46990" y="1018540"/>
            <a:ext cx="905065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客户必须仔细阅读并同意后方可进行下一步</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点击输入数字证书密码；</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704340" y="2493645"/>
            <a:ext cx="2162175" cy="3891280"/>
          </a:xfrm>
          <a:prstGeom prst="rect">
            <a:avLst/>
          </a:prstGeom>
        </p:spPr>
      </p:pic>
      <p:pic>
        <p:nvPicPr>
          <p:cNvPr id="3" name="图片 2"/>
          <p:cNvPicPr>
            <a:picLocks noChangeAspect="1"/>
          </p:cNvPicPr>
          <p:nvPr/>
        </p:nvPicPr>
        <p:blipFill>
          <a:blip r:embed="rId2"/>
          <a:stretch>
            <a:fillRect/>
          </a:stretch>
        </p:blipFill>
        <p:spPr>
          <a:xfrm>
            <a:off x="4774565" y="2475230"/>
            <a:ext cx="2089785" cy="3928745"/>
          </a:xfrm>
          <a:prstGeom prst="rect">
            <a:avLst/>
          </a:prstGeom>
        </p:spPr>
      </p:pic>
    </p:spTree>
  </p:cSld>
  <p:clrMapOvr>
    <a:masterClrMapping/>
  </p:clrMapOvr>
  <p:transition>
    <p:pull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Desktop\回访问卷.jpg回访问卷"/>
          <p:cNvPicPr>
            <a:picLocks noChangeAspect="1"/>
          </p:cNvPicPr>
          <p:nvPr/>
        </p:nvPicPr>
        <p:blipFill>
          <a:blip r:embed="rId1"/>
          <a:srcRect/>
          <a:stretch>
            <a:fillRect/>
          </a:stretch>
        </p:blipFill>
        <p:spPr>
          <a:xfrm>
            <a:off x="1011238" y="2207260"/>
            <a:ext cx="1979295" cy="4095750"/>
          </a:xfrm>
          <a:prstGeom prst="rect">
            <a:avLst/>
          </a:prstGeom>
        </p:spPr>
      </p:pic>
      <p:pic>
        <p:nvPicPr>
          <p:cNvPr id="3" name="图片 2"/>
          <p:cNvPicPr>
            <a:picLocks noChangeAspect="1"/>
          </p:cNvPicPr>
          <p:nvPr/>
        </p:nvPicPr>
        <p:blipFill>
          <a:blip r:embed="rId2"/>
          <a:stretch>
            <a:fillRect/>
          </a:stretch>
        </p:blipFill>
        <p:spPr>
          <a:xfrm>
            <a:off x="3535045" y="2207260"/>
            <a:ext cx="2073910" cy="4095750"/>
          </a:xfrm>
          <a:prstGeom prst="rect">
            <a:avLst/>
          </a:prstGeom>
        </p:spPr>
      </p:pic>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2.2.7</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在线回访</a:t>
            </a:r>
            <a:endParaRPr lang="zh-CN" altLang="en-US" sz="2000" b="1" dirty="0">
              <a:solidFill>
                <a:schemeClr val="bg1"/>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3"/>
          <a:stretch>
            <a:fillRect/>
          </a:stretch>
        </p:blipFill>
        <p:spPr>
          <a:xfrm>
            <a:off x="6243320" y="2177415"/>
            <a:ext cx="2083435" cy="4155440"/>
          </a:xfrm>
          <a:prstGeom prst="rect">
            <a:avLst/>
          </a:prstGeom>
        </p:spPr>
      </p:pic>
      <p:sp>
        <p:nvSpPr>
          <p:cNvPr id="4" name="Rectangle 2"/>
          <p:cNvSpPr>
            <a:spLocks noChangeArrowheads="1"/>
          </p:cNvSpPr>
          <p:nvPr/>
        </p:nvSpPr>
        <p:spPr bwMode="auto">
          <a:xfrm>
            <a:off x="31115" y="865823"/>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客户根据实际情况选择即可。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重点注意</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问卷第一题</a:t>
            </a:r>
            <a:r>
              <a:rPr lang="zh-CN" sz="1600" dirty="0">
                <a:latin typeface="微软雅黑" panose="020B0503020204020204" charset="-122"/>
                <a:ea typeface="微软雅黑" panose="020B0503020204020204" charset="-122"/>
                <a:cs typeface="Times New Roman" panose="02020603050405020304" pitchFamily="18" charset="0"/>
              </a:rPr>
              <a:t>：</a:t>
            </a:r>
            <a:r>
              <a:rPr lang="zh-CN" sz="1600" dirty="0">
                <a:latin typeface="微软雅黑" panose="020B0503020204020204" charset="-122"/>
                <a:ea typeface="微软雅黑" panose="020B0503020204020204" charset="-122"/>
                <a:cs typeface="Times New Roman" panose="02020603050405020304" pitchFamily="18" charset="0"/>
                <a:sym typeface="+mn-ea"/>
              </a:rPr>
              <a:t>请问我公司工作人员是否存在全权帮您操作账户？</a:t>
            </a:r>
            <a:endParaRPr lang="zh-CN" sz="1600" dirty="0">
              <a:latin typeface="微软雅黑" panose="020B0503020204020204" charset="-122"/>
              <a:ea typeface="微软雅黑" panose="020B0503020204020204" charset="-122"/>
              <a:cs typeface="Times New Roman" panose="02020603050405020304" pitchFamily="18" charset="0"/>
              <a:sym typeface="+mn-ea"/>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提交后系统跳转至</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我的业务</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界面，非特殊情况请勿点击</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放弃</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按钮。</a:t>
            </a:r>
            <a:endParaRPr lang="zh-CN" altLang="en-US" sz="1600" dirty="0">
              <a:latin typeface="微软雅黑" panose="020B0503020204020204" charset="-122"/>
              <a:ea typeface="微软雅黑" panose="020B0503020204020204" charset="-122"/>
              <a:cs typeface="Times New Roman" panose="02020603050405020304" pitchFamily="18" charset="0"/>
            </a:endParaRPr>
          </a:p>
        </p:txBody>
      </p:sp>
      <p:sp>
        <p:nvSpPr>
          <p:cNvPr id="8" name="流程图: 可选过程 7"/>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2.3.1</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上传照片</a:t>
            </a:r>
            <a:endParaRPr lang="zh-CN" altLang="en-US" sz="200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57150" y="2529205"/>
            <a:ext cx="2054225" cy="3820795"/>
          </a:xfrm>
          <a:prstGeom prst="rect">
            <a:avLst/>
          </a:prstGeom>
        </p:spPr>
      </p:pic>
      <p:pic>
        <p:nvPicPr>
          <p:cNvPr id="7" name="图片 6"/>
          <p:cNvPicPr>
            <a:picLocks noChangeAspect="1"/>
          </p:cNvPicPr>
          <p:nvPr/>
        </p:nvPicPr>
        <p:blipFill>
          <a:blip r:embed="rId2"/>
          <a:stretch>
            <a:fillRect/>
          </a:stretch>
        </p:blipFill>
        <p:spPr>
          <a:xfrm>
            <a:off x="4410710" y="2520315"/>
            <a:ext cx="2152650" cy="3837940"/>
          </a:xfrm>
          <a:prstGeom prst="rect">
            <a:avLst/>
          </a:prstGeom>
        </p:spPr>
      </p:pic>
      <p:pic>
        <p:nvPicPr>
          <p:cNvPr id="9" name="图片 8"/>
          <p:cNvPicPr>
            <a:picLocks noChangeAspect="1"/>
          </p:cNvPicPr>
          <p:nvPr/>
        </p:nvPicPr>
        <p:blipFill>
          <a:blip r:embed="rId3"/>
          <a:stretch>
            <a:fillRect/>
          </a:stretch>
        </p:blipFill>
        <p:spPr>
          <a:xfrm>
            <a:off x="2287270" y="2529205"/>
            <a:ext cx="1997075" cy="3820160"/>
          </a:xfrm>
          <a:prstGeom prst="rect">
            <a:avLst/>
          </a:prstGeom>
        </p:spPr>
      </p:pic>
      <p:sp>
        <p:nvSpPr>
          <p:cNvPr id="5" name="Rectangle 2"/>
          <p:cNvSpPr>
            <a:spLocks noChangeArrowheads="1"/>
          </p:cNvSpPr>
          <p:nvPr/>
        </p:nvSpPr>
        <p:spPr bwMode="auto">
          <a:xfrm>
            <a:off x="107315" y="807085"/>
            <a:ext cx="892873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根据拍摄规范要求上传身份证正反面及签字照，建议先拍好保存到手机上，且图片大小控制在</a:t>
            </a:r>
            <a:r>
              <a:rPr lang="en-US" altLang="zh-CN" sz="16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200-300KB</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左右。</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身份证上传要求：</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留白少、边角齐全、无反光点、不变形、字迹清晰可辨</a:t>
            </a:r>
            <a:r>
              <a:rPr lang="zh-CN" sz="1600" dirty="0">
                <a:latin typeface="微软雅黑" panose="020B0503020204020204" charset="-122"/>
                <a:ea typeface="微软雅黑" panose="020B0503020204020204" charset="-122"/>
                <a:cs typeface="Times New Roman" panose="02020603050405020304" pitchFamily="18" charset="0"/>
                <a:sym typeface="+mn-ea"/>
              </a:rPr>
              <a:t>。</a:t>
            </a:r>
            <a:endParaRPr lang="zh-CN" sz="1600" dirty="0">
              <a:latin typeface="微软雅黑" panose="020B0503020204020204" charset="-122"/>
              <a:ea typeface="微软雅黑" panose="020B0503020204020204" charset="-122"/>
              <a:cs typeface="Times New Roman" panose="02020603050405020304" pitchFamily="18" charset="0"/>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n>
                  <a:noFill/>
                </a:ln>
                <a:effectLst/>
                <a:latin typeface="+mn-ea"/>
                <a:ea typeface="+mn-ea"/>
                <a:cs typeface="Times New Roman" panose="02020603050405020304" pitchFamily="18" charset="0"/>
                <a:sym typeface="+mn-ea"/>
              </a:rPr>
              <a:t>如果身份证照片为系统预留回写，且客户身份证有更新，请作废该业务，先修改身份证。</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2" name="流程图: 可选过程 1"/>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3" name="图片 2"/>
          <p:cNvPicPr>
            <a:picLocks noChangeAspect="1"/>
          </p:cNvPicPr>
          <p:nvPr/>
        </p:nvPicPr>
        <p:blipFill>
          <a:blip r:embed="rId4"/>
          <a:stretch>
            <a:fillRect/>
          </a:stretch>
        </p:blipFill>
        <p:spPr>
          <a:xfrm>
            <a:off x="6604635" y="3587750"/>
            <a:ext cx="2539365" cy="170307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5537835"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2.3.2</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个人基本资料</a:t>
            </a:r>
            <a:endParaRPr lang="zh-CN" altLang="en-US" sz="200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4709160" y="2308860"/>
            <a:ext cx="2023110" cy="4059555"/>
          </a:xfrm>
          <a:prstGeom prst="rect">
            <a:avLst/>
          </a:prstGeom>
        </p:spPr>
      </p:pic>
      <p:pic>
        <p:nvPicPr>
          <p:cNvPr id="3" name="图片 2"/>
          <p:cNvPicPr>
            <a:picLocks noChangeAspect="1"/>
          </p:cNvPicPr>
          <p:nvPr/>
        </p:nvPicPr>
        <p:blipFill>
          <a:blip r:embed="rId2"/>
          <a:stretch>
            <a:fillRect/>
          </a:stretch>
        </p:blipFill>
        <p:spPr>
          <a:xfrm>
            <a:off x="1871345" y="2308860"/>
            <a:ext cx="2039620" cy="4051935"/>
          </a:xfrm>
          <a:prstGeom prst="rect">
            <a:avLst/>
          </a:prstGeom>
        </p:spPr>
      </p:pic>
      <p:sp>
        <p:nvSpPr>
          <p:cNvPr id="2" name="Rectangle 2"/>
          <p:cNvSpPr>
            <a:spLocks noChangeArrowheads="1"/>
          </p:cNvSpPr>
          <p:nvPr/>
        </p:nvSpPr>
        <p:spPr bwMode="auto">
          <a:xfrm>
            <a:off x="0" y="824865"/>
            <a:ext cx="914336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500" b="0" i="0" u="none" strike="noStrike" cap="none" normalizeH="0" baseline="0" dirty="0">
                <a:ln>
                  <a:noFill/>
                </a:ln>
                <a:solidFill>
                  <a:schemeClr val="tx1"/>
                </a:solidFill>
                <a:effectLst/>
                <a:latin typeface="+mn-ea"/>
                <a:ea typeface="+mn-ea"/>
                <a:cs typeface="Times New Roman" panose="02020603050405020304" pitchFamily="18" charset="0"/>
              </a:rPr>
              <a:t>进入到“个人基本资料”页面，</a:t>
            </a: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需核对</a:t>
            </a:r>
            <a:r>
              <a:rPr kumimoji="0" lang="zh-CN" sz="1500" b="1" i="0" u="none" strike="noStrike" cap="none" normalizeH="0" baseline="0" dirty="0">
                <a:ln>
                  <a:noFill/>
                </a:ln>
                <a:solidFill>
                  <a:srgbClr val="FF0000"/>
                </a:solidFill>
                <a:effectLst/>
                <a:latin typeface="+mn-ea"/>
                <a:ea typeface="+mn-ea"/>
                <a:cs typeface="Times New Roman" panose="02020603050405020304" pitchFamily="18" charset="0"/>
              </a:rPr>
              <a:t>身份信息</a:t>
            </a:r>
            <a:r>
              <a:rPr kumimoji="0" lang="en-US" altLang="zh-CN" sz="1500" b="1" i="0" u="none" strike="noStrike" cap="none" normalizeH="0" baseline="0" dirty="0">
                <a:ln>
                  <a:noFill/>
                </a:ln>
                <a:solidFill>
                  <a:srgbClr val="FF0000"/>
                </a:solidFill>
                <a:effectLst/>
                <a:latin typeface="+mn-ea"/>
                <a:ea typeface="+mn-ea"/>
                <a:cs typeface="Times New Roman" panose="02020603050405020304" pitchFamily="18" charset="0"/>
              </a:rPr>
              <a:t>-</a:t>
            </a:r>
            <a:r>
              <a:rPr kumimoji="0" lang="zh-CN" altLang="en-US" sz="1500" b="1" i="0" u="none" strike="noStrike" cap="none" normalizeH="0" baseline="0" dirty="0">
                <a:ln>
                  <a:noFill/>
                </a:ln>
                <a:solidFill>
                  <a:srgbClr val="FF0000"/>
                </a:solidFill>
                <a:effectLst/>
                <a:latin typeface="+mn-ea"/>
                <a:ea typeface="+mn-ea"/>
                <a:cs typeface="Times New Roman" panose="02020603050405020304" pitchFamily="18" charset="0"/>
              </a:rPr>
              <a:t>有效期限</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的数据与实际客户持有身份证是否一致</a:t>
            </a: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500" b="0" i="0" u="none" strike="noStrike" cap="none" normalizeH="0" baseline="0" dirty="0">
              <a:ln>
                <a:noFill/>
              </a:ln>
              <a:solidFill>
                <a:schemeClr val="tx1"/>
              </a:solidFill>
              <a:effectLst/>
              <a:latin typeface="+mn-ea"/>
              <a:ea typeface="+mn-ea"/>
              <a:cs typeface="Times New Roman" panose="02020603050405020304" pitchFamily="18"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kumimoji="0" sz="1500" i="0" u="none" strike="noStrike" cap="none" normalizeH="0" baseline="0" dirty="0">
                <a:ln>
                  <a:noFill/>
                </a:ln>
                <a:effectLst/>
                <a:latin typeface="+mn-ea"/>
                <a:ea typeface="+mn-ea"/>
                <a:cs typeface="Times New Roman" panose="02020603050405020304" pitchFamily="18" charset="0"/>
              </a:rPr>
              <a:t>如果</a:t>
            </a:r>
            <a:r>
              <a:rPr kumimoji="0" lang="zh-CN" sz="1500" b="1" i="0" u="none" strike="noStrike" cap="none" normalizeH="0" baseline="0" dirty="0">
                <a:ln>
                  <a:noFill/>
                </a:ln>
                <a:solidFill>
                  <a:srgbClr val="FF0000"/>
                </a:solidFill>
                <a:effectLst/>
                <a:latin typeface="+mn-ea"/>
                <a:ea typeface="+mn-ea"/>
                <a:cs typeface="Times New Roman" panose="02020603050405020304" pitchFamily="18" charset="0"/>
              </a:rPr>
              <a:t>不一致，</a:t>
            </a:r>
            <a:r>
              <a:rPr kumimoji="0" sz="1500" i="0" u="none" strike="noStrike" cap="none" normalizeH="0" baseline="0" dirty="0">
                <a:ln>
                  <a:noFill/>
                </a:ln>
                <a:solidFill>
                  <a:schemeClr val="tx1"/>
                </a:solidFill>
                <a:effectLst/>
                <a:latin typeface="+mn-ea"/>
                <a:ea typeface="+mn-ea"/>
                <a:cs typeface="Times New Roman" panose="02020603050405020304" pitchFamily="18" charset="0"/>
              </a:rPr>
              <a:t>应选择</a:t>
            </a:r>
            <a:r>
              <a:rPr kumimoji="0" lang="zh-CN" sz="1500" b="1" i="0" u="none" strike="noStrike" cap="none" normalizeH="0" baseline="0" dirty="0">
                <a:ln>
                  <a:noFill/>
                </a:ln>
                <a:solidFill>
                  <a:srgbClr val="FF0000"/>
                </a:solidFill>
                <a:effectLst/>
                <a:latin typeface="+mn-ea"/>
                <a:ea typeface="+mn-ea"/>
                <a:cs typeface="Times New Roman" panose="02020603050405020304" pitchFamily="18" charset="0"/>
              </a:rPr>
              <a:t>作废现有业务流程</a:t>
            </a:r>
            <a:r>
              <a:rPr kumimoji="0" sz="1500" i="0" u="none" strike="noStrike" cap="none" normalizeH="0" baseline="0" dirty="0">
                <a:ln>
                  <a:noFill/>
                </a:ln>
                <a:solidFill>
                  <a:schemeClr val="tx1"/>
                </a:solidFill>
                <a:effectLst/>
                <a:latin typeface="+mn-ea"/>
                <a:ea typeface="+mn-ea"/>
                <a:cs typeface="Times New Roman" panose="02020603050405020304" pitchFamily="18" charset="0"/>
              </a:rPr>
              <a:t>，先办理资料变更手续-身份证更新</a:t>
            </a:r>
            <a:r>
              <a:rPr kumimoji="0" lang="zh-CN" sz="1500" i="0" u="none" strike="noStrike" cap="none" normalizeH="0" baseline="0" dirty="0">
                <a:ln>
                  <a:noFill/>
                </a:ln>
                <a:solidFill>
                  <a:schemeClr val="tx1"/>
                </a:solidFill>
                <a:effectLst/>
                <a:latin typeface="+mn-ea"/>
                <a:ea typeface="+mn-ea"/>
                <a:cs typeface="Times New Roman" panose="02020603050405020304" pitchFamily="18" charset="0"/>
              </a:rPr>
              <a:t>（可云开户系统更新或发给客服人员提交账户系统更新）</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如果</a:t>
            </a:r>
            <a:r>
              <a:rPr lang="zh-CN" sz="1500" b="1" dirty="0">
                <a:ln>
                  <a:noFill/>
                </a:ln>
                <a:solidFill>
                  <a:srgbClr val="FF0000"/>
                </a:solidFill>
                <a:effectLst/>
                <a:latin typeface="+mn-ea"/>
                <a:ea typeface="+mn-ea"/>
                <a:cs typeface="Times New Roman" panose="02020603050405020304" pitchFamily="18" charset="0"/>
                <a:sym typeface="+mn-ea"/>
              </a:rPr>
              <a:t>一致，需检查身份证地址信息，证件地址如不一致可直接点击修改；</a:t>
            </a:r>
            <a:endParaRPr kumimoji="0" lang="zh-CN" sz="15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7" name="流程图: 可选过程 6"/>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0" name="圆角矩形 9"/>
          <p:cNvSpPr/>
          <p:nvPr/>
        </p:nvSpPr>
        <p:spPr>
          <a:xfrm>
            <a:off x="4675505" y="3326130"/>
            <a:ext cx="2056765" cy="7200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657975"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2.3.3</a:t>
            </a:r>
            <a:r>
              <a:rPr lang="zh-CN" altLang="en-US" sz="2000" b="1" dirty="0">
                <a:solidFill>
                  <a:schemeClr val="bg1"/>
                </a:solidFill>
                <a:latin typeface="微软雅黑" panose="020B0503020204020204" charset="-122"/>
                <a:ea typeface="微软雅黑" panose="020B0503020204020204" charset="-122"/>
                <a:sym typeface="+mn-ea"/>
              </a:rPr>
              <a:t>适当性评估</a:t>
            </a:r>
            <a:r>
              <a:rPr lang="en-US" altLang="zh-CN" sz="2000" b="1" dirty="0">
                <a:solidFill>
                  <a:schemeClr val="bg1"/>
                </a:solidFill>
                <a:latin typeface="微软雅黑" panose="020B0503020204020204" charset="-122"/>
                <a:ea typeface="微软雅黑" panose="020B0503020204020204" charset="-122"/>
                <a:sym typeface="+mn-ea"/>
              </a:rPr>
              <a:t>-</a:t>
            </a:r>
            <a:r>
              <a:rPr lang="zh-CN" altLang="en-US" sz="2000" b="1" dirty="0">
                <a:solidFill>
                  <a:schemeClr val="bg1"/>
                </a:solidFill>
                <a:latin typeface="微软雅黑" panose="020B0503020204020204" charset="-122"/>
                <a:ea typeface="微软雅黑" panose="020B0503020204020204" charset="-122"/>
                <a:sym typeface="+mn-ea"/>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投资者适当性类型选择</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893763"/>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投资者适当性分类是客户根据自己实际情况选择普通投资者还是专业投资者。</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如果选择普通投资者，点击“下一步”进入到风险承受能力问卷页面，选择专业投资者，点击“下一步”进入到专业投资者信息采集问卷页面。</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15" name="图片 15" descr="C:\Users\HSPCAD~1\AppData\Local\Temp\WeChat Files\fb67ad5efb46a0830ad7fff86a4cc9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215640" y="2086610"/>
            <a:ext cx="2458085" cy="4352290"/>
          </a:xfrm>
          <a:prstGeom prst="rect">
            <a:avLst/>
          </a:prstGeom>
          <a:noFill/>
          <a:ln>
            <a:noFill/>
          </a:ln>
        </p:spPr>
      </p:pic>
    </p:spTree>
  </p:cSld>
  <p:clrMapOvr>
    <a:masterClrMapping/>
  </p:clrMapOvr>
  <p:transition>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zh-CN" altLang="en-US" sz="2000" b="1" dirty="0">
                <a:solidFill>
                  <a:schemeClr val="bg1"/>
                </a:solidFill>
                <a:latin typeface="微软雅黑" panose="020B0503020204020204" charset="-122"/>
                <a:ea typeface="微软雅黑" panose="020B0503020204020204" charset="-122"/>
              </a:rPr>
              <a:t>一、开立期货账户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流程图</a:t>
            </a:r>
            <a:endParaRPr lang="zh-CN" altLang="en-US" sz="2000" b="1" dirty="0">
              <a:solidFill>
                <a:schemeClr val="bg1"/>
              </a:solidFill>
              <a:latin typeface="微软雅黑" panose="020B0503020204020204" charset="-122"/>
              <a:ea typeface="微软雅黑" panose="020B0503020204020204" charset="-122"/>
            </a:endParaRPr>
          </a:p>
        </p:txBody>
      </p:sp>
      <p:sp>
        <p:nvSpPr>
          <p:cNvPr id="4" name="圆角矩形 3"/>
          <p:cNvSpPr/>
          <p:nvPr/>
        </p:nvSpPr>
        <p:spPr>
          <a:xfrm>
            <a:off x="445770" y="1080135"/>
            <a:ext cx="131318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期货公司编号</a:t>
            </a:r>
            <a:endParaRPr lang="zh-CN" altLang="en-US" sz="1200" b="1">
              <a:solidFill>
                <a:schemeClr val="tx1"/>
              </a:solidFill>
            </a:endParaRPr>
          </a:p>
        </p:txBody>
      </p:sp>
      <p:sp>
        <p:nvSpPr>
          <p:cNvPr id="5" name="圆角矩形 4"/>
          <p:cNvSpPr/>
          <p:nvPr/>
        </p:nvSpPr>
        <p:spPr>
          <a:xfrm>
            <a:off x="446405" y="5180330"/>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适当性类型选择</a:t>
            </a:r>
            <a:endParaRPr lang="zh-CN" altLang="en-US" sz="1200" b="1">
              <a:solidFill>
                <a:schemeClr val="tx1"/>
              </a:solidFill>
            </a:endParaRPr>
          </a:p>
        </p:txBody>
      </p:sp>
      <p:sp>
        <p:nvSpPr>
          <p:cNvPr id="6" name="圆角矩形 5"/>
          <p:cNvSpPr/>
          <p:nvPr/>
        </p:nvSpPr>
        <p:spPr>
          <a:xfrm>
            <a:off x="446405" y="1772920"/>
            <a:ext cx="131318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业务选择</a:t>
            </a:r>
            <a:endParaRPr lang="zh-CN" altLang="en-US" sz="1200" b="1">
              <a:solidFill>
                <a:schemeClr val="tx1"/>
              </a:solidFill>
            </a:endParaRPr>
          </a:p>
        </p:txBody>
      </p:sp>
      <p:sp>
        <p:nvSpPr>
          <p:cNvPr id="7" name="圆角矩形 6"/>
          <p:cNvSpPr/>
          <p:nvPr/>
        </p:nvSpPr>
        <p:spPr>
          <a:xfrm>
            <a:off x="446405" y="2466340"/>
            <a:ext cx="131318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客户登录</a:t>
            </a:r>
            <a:endParaRPr lang="zh-CN" altLang="en-US" sz="1200" b="1">
              <a:solidFill>
                <a:schemeClr val="tx1"/>
              </a:solidFill>
            </a:endParaRPr>
          </a:p>
        </p:txBody>
      </p:sp>
      <p:sp>
        <p:nvSpPr>
          <p:cNvPr id="8" name="圆角矩形 7"/>
          <p:cNvSpPr/>
          <p:nvPr/>
        </p:nvSpPr>
        <p:spPr>
          <a:xfrm>
            <a:off x="445770" y="3159760"/>
            <a:ext cx="131318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上传身份证</a:t>
            </a:r>
            <a:endParaRPr lang="zh-CN" altLang="en-US" sz="1200" b="1">
              <a:solidFill>
                <a:schemeClr val="tx1"/>
              </a:solidFill>
            </a:endParaRPr>
          </a:p>
        </p:txBody>
      </p:sp>
      <p:sp>
        <p:nvSpPr>
          <p:cNvPr id="9" name="圆角矩形 8"/>
          <p:cNvSpPr/>
          <p:nvPr/>
        </p:nvSpPr>
        <p:spPr>
          <a:xfrm>
            <a:off x="446405" y="3814445"/>
            <a:ext cx="131318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个人基本信息</a:t>
            </a:r>
            <a:endParaRPr lang="zh-CN" altLang="en-US" sz="1200" b="1">
              <a:solidFill>
                <a:schemeClr val="tx1"/>
              </a:solidFill>
            </a:endParaRPr>
          </a:p>
        </p:txBody>
      </p:sp>
      <p:sp>
        <p:nvSpPr>
          <p:cNvPr id="10" name="圆角矩形 9"/>
          <p:cNvSpPr/>
          <p:nvPr/>
        </p:nvSpPr>
        <p:spPr>
          <a:xfrm>
            <a:off x="445135" y="4497705"/>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银期绑定</a:t>
            </a:r>
            <a:endParaRPr lang="zh-CN" altLang="en-US" sz="1200" b="1">
              <a:solidFill>
                <a:schemeClr val="tx1"/>
              </a:solidFill>
            </a:endParaRPr>
          </a:p>
        </p:txBody>
      </p:sp>
      <p:sp>
        <p:nvSpPr>
          <p:cNvPr id="11" name="流程图: 决策 10"/>
          <p:cNvSpPr/>
          <p:nvPr/>
        </p:nvSpPr>
        <p:spPr>
          <a:xfrm>
            <a:off x="135255" y="5817235"/>
            <a:ext cx="1936750" cy="570865"/>
          </a:xfrm>
          <a:prstGeom prst="flowChartDecision">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普通投资者</a:t>
            </a:r>
            <a:endParaRPr lang="zh-CN" altLang="en-US" sz="1200" b="1">
              <a:solidFill>
                <a:schemeClr val="tx1"/>
              </a:solidFill>
            </a:endParaRPr>
          </a:p>
        </p:txBody>
      </p:sp>
      <p:sp>
        <p:nvSpPr>
          <p:cNvPr id="13" name="流程图: 决策 12"/>
          <p:cNvSpPr/>
          <p:nvPr/>
        </p:nvSpPr>
        <p:spPr>
          <a:xfrm>
            <a:off x="1948180" y="5120005"/>
            <a:ext cx="1900555" cy="570865"/>
          </a:xfrm>
          <a:prstGeom prst="flowChartDecision">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专业投资者</a:t>
            </a:r>
            <a:endParaRPr lang="zh-CN" altLang="en-US" sz="1200" b="1">
              <a:solidFill>
                <a:schemeClr val="tx1"/>
              </a:solidFill>
            </a:endParaRPr>
          </a:p>
        </p:txBody>
      </p:sp>
      <p:sp>
        <p:nvSpPr>
          <p:cNvPr id="14" name="圆角矩形 13"/>
          <p:cNvSpPr/>
          <p:nvPr/>
        </p:nvSpPr>
        <p:spPr>
          <a:xfrm>
            <a:off x="2649220" y="5878195"/>
            <a:ext cx="159067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风险承受能力问卷</a:t>
            </a:r>
            <a:endParaRPr lang="zh-CN" altLang="en-US" sz="1200" b="1">
              <a:solidFill>
                <a:schemeClr val="tx1"/>
              </a:solidFill>
            </a:endParaRPr>
          </a:p>
        </p:txBody>
      </p:sp>
      <p:sp>
        <p:nvSpPr>
          <p:cNvPr id="15" name="圆角矩形 14"/>
          <p:cNvSpPr/>
          <p:nvPr/>
        </p:nvSpPr>
        <p:spPr>
          <a:xfrm>
            <a:off x="4817745" y="5877560"/>
            <a:ext cx="159067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风险测评结果</a:t>
            </a:r>
            <a:endParaRPr lang="zh-CN" altLang="en-US" sz="1200" b="1">
              <a:solidFill>
                <a:schemeClr val="tx1"/>
              </a:solidFill>
            </a:endParaRPr>
          </a:p>
        </p:txBody>
      </p:sp>
      <p:sp>
        <p:nvSpPr>
          <p:cNvPr id="16" name="圆角矩形 15"/>
          <p:cNvSpPr/>
          <p:nvPr/>
        </p:nvSpPr>
        <p:spPr>
          <a:xfrm>
            <a:off x="5980430" y="5181600"/>
            <a:ext cx="123571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专业资料上传</a:t>
            </a:r>
            <a:endParaRPr lang="zh-CN" altLang="en-US" sz="1200" b="1">
              <a:solidFill>
                <a:schemeClr val="tx1"/>
              </a:solidFill>
            </a:endParaRPr>
          </a:p>
        </p:txBody>
      </p:sp>
      <p:sp>
        <p:nvSpPr>
          <p:cNvPr id="19" name="圆角矩形 18"/>
          <p:cNvSpPr/>
          <p:nvPr/>
        </p:nvSpPr>
        <p:spPr>
          <a:xfrm>
            <a:off x="7419340" y="5180330"/>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账户选择</a:t>
            </a:r>
            <a:endParaRPr lang="zh-CN" altLang="en-US" sz="1200" b="1">
              <a:solidFill>
                <a:schemeClr val="tx1"/>
              </a:solidFill>
            </a:endParaRPr>
          </a:p>
        </p:txBody>
      </p:sp>
      <p:sp>
        <p:nvSpPr>
          <p:cNvPr id="20" name="圆角矩形 19"/>
          <p:cNvSpPr/>
          <p:nvPr/>
        </p:nvSpPr>
        <p:spPr>
          <a:xfrm>
            <a:off x="7419340" y="4497705"/>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阅读协议</a:t>
            </a:r>
            <a:endParaRPr lang="zh-CN" altLang="en-US" sz="1200" b="1">
              <a:solidFill>
                <a:schemeClr val="tx1"/>
              </a:solidFill>
            </a:endParaRPr>
          </a:p>
        </p:txBody>
      </p:sp>
      <p:sp>
        <p:nvSpPr>
          <p:cNvPr id="21" name="圆角矩形 20"/>
          <p:cNvSpPr/>
          <p:nvPr/>
        </p:nvSpPr>
        <p:spPr>
          <a:xfrm>
            <a:off x="7419340" y="3814445"/>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视频认证</a:t>
            </a:r>
            <a:endParaRPr lang="zh-CN" altLang="en-US" sz="1200" b="1">
              <a:solidFill>
                <a:schemeClr val="tx1"/>
              </a:solidFill>
            </a:endParaRPr>
          </a:p>
        </p:txBody>
      </p:sp>
      <p:sp>
        <p:nvSpPr>
          <p:cNvPr id="23" name="圆角矩形 22"/>
          <p:cNvSpPr/>
          <p:nvPr/>
        </p:nvSpPr>
        <p:spPr>
          <a:xfrm>
            <a:off x="7419340" y="3159760"/>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安装数字证书</a:t>
            </a:r>
            <a:endParaRPr lang="zh-CN" altLang="en-US" sz="1200" b="1">
              <a:solidFill>
                <a:schemeClr val="tx1"/>
              </a:solidFill>
            </a:endParaRPr>
          </a:p>
        </p:txBody>
      </p:sp>
      <p:sp>
        <p:nvSpPr>
          <p:cNvPr id="24" name="圆角矩形 23"/>
          <p:cNvSpPr/>
          <p:nvPr/>
        </p:nvSpPr>
        <p:spPr>
          <a:xfrm>
            <a:off x="7419340" y="2466340"/>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签署协议</a:t>
            </a:r>
            <a:endParaRPr lang="zh-CN" altLang="en-US" sz="1200" b="1">
              <a:solidFill>
                <a:schemeClr val="tx1"/>
              </a:solidFill>
            </a:endParaRPr>
          </a:p>
        </p:txBody>
      </p:sp>
      <p:sp>
        <p:nvSpPr>
          <p:cNvPr id="25" name="圆角矩形 24"/>
          <p:cNvSpPr/>
          <p:nvPr/>
        </p:nvSpPr>
        <p:spPr>
          <a:xfrm>
            <a:off x="7419340" y="1772920"/>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在线回访</a:t>
            </a:r>
            <a:endParaRPr lang="zh-CN" altLang="en-US" sz="1200" b="1">
              <a:solidFill>
                <a:schemeClr val="tx1"/>
              </a:solidFill>
            </a:endParaRPr>
          </a:p>
        </p:txBody>
      </p:sp>
      <p:sp>
        <p:nvSpPr>
          <p:cNvPr id="26" name="圆角矩形 25"/>
          <p:cNvSpPr/>
          <p:nvPr/>
        </p:nvSpPr>
        <p:spPr>
          <a:xfrm>
            <a:off x="7419340" y="1080135"/>
            <a:ext cx="131381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提交申请</a:t>
            </a:r>
            <a:endParaRPr lang="zh-CN" altLang="en-US" sz="1200" b="1">
              <a:solidFill>
                <a:schemeClr val="tx1"/>
              </a:solidFill>
            </a:endParaRPr>
          </a:p>
        </p:txBody>
      </p:sp>
      <p:cxnSp>
        <p:nvCxnSpPr>
          <p:cNvPr id="27" name="肘形连接符 26"/>
          <p:cNvCxnSpPr>
            <a:stCxn id="4" idx="2"/>
            <a:endCxn id="6" idx="0"/>
          </p:cNvCxnSpPr>
          <p:nvPr/>
        </p:nvCxnSpPr>
        <p:spPr>
          <a:xfrm rot="5400000" flipV="1">
            <a:off x="980758" y="1650683"/>
            <a:ext cx="243840" cy="635"/>
          </a:xfrm>
          <a:prstGeom prst="bentConnector3">
            <a:avLst>
              <a:gd name="adj1" fmla="val 4987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7" idx="2"/>
            <a:endCxn id="8" idx="0"/>
          </p:cNvCxnSpPr>
          <p:nvPr/>
        </p:nvCxnSpPr>
        <p:spPr>
          <a:xfrm flipH="1">
            <a:off x="1102360" y="2915285"/>
            <a:ext cx="635"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8" idx="2"/>
            <a:endCxn id="9" idx="0"/>
          </p:cNvCxnSpPr>
          <p:nvPr/>
        </p:nvCxnSpPr>
        <p:spPr>
          <a:xfrm>
            <a:off x="1102360" y="3608705"/>
            <a:ext cx="635" cy="20574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9" idx="2"/>
            <a:endCxn id="10" idx="0"/>
          </p:cNvCxnSpPr>
          <p:nvPr/>
        </p:nvCxnSpPr>
        <p:spPr>
          <a:xfrm flipH="1">
            <a:off x="1102360" y="4263390"/>
            <a:ext cx="635" cy="2343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0" idx="2"/>
            <a:endCxn id="5" idx="0"/>
          </p:cNvCxnSpPr>
          <p:nvPr/>
        </p:nvCxnSpPr>
        <p:spPr>
          <a:xfrm>
            <a:off x="1102360" y="4946650"/>
            <a:ext cx="1270" cy="23368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5" idx="2"/>
            <a:endCxn id="11" idx="0"/>
          </p:cNvCxnSpPr>
          <p:nvPr/>
        </p:nvCxnSpPr>
        <p:spPr>
          <a:xfrm>
            <a:off x="1103630" y="5629275"/>
            <a:ext cx="0" cy="18796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6" idx="2"/>
            <a:endCxn id="7" idx="0"/>
          </p:cNvCxnSpPr>
          <p:nvPr/>
        </p:nvCxnSpPr>
        <p:spPr>
          <a:xfrm>
            <a:off x="1102995" y="2221865"/>
            <a:ext cx="0"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5" idx="3"/>
            <a:endCxn id="13" idx="1"/>
          </p:cNvCxnSpPr>
          <p:nvPr/>
        </p:nvCxnSpPr>
        <p:spPr>
          <a:xfrm>
            <a:off x="1760220" y="5405120"/>
            <a:ext cx="187960" cy="63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6" idx="3"/>
            <a:endCxn id="19" idx="1"/>
          </p:cNvCxnSpPr>
          <p:nvPr/>
        </p:nvCxnSpPr>
        <p:spPr>
          <a:xfrm flipV="1">
            <a:off x="7216140" y="5405120"/>
            <a:ext cx="203200" cy="127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9" idx="0"/>
            <a:endCxn id="20" idx="2"/>
          </p:cNvCxnSpPr>
          <p:nvPr/>
        </p:nvCxnSpPr>
        <p:spPr>
          <a:xfrm flipV="1">
            <a:off x="8076565" y="4946650"/>
            <a:ext cx="0" cy="23368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0" idx="0"/>
            <a:endCxn id="21" idx="2"/>
          </p:cNvCxnSpPr>
          <p:nvPr/>
        </p:nvCxnSpPr>
        <p:spPr>
          <a:xfrm flipV="1">
            <a:off x="8076565" y="4263390"/>
            <a:ext cx="0" cy="2343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21" idx="0"/>
            <a:endCxn id="23" idx="2"/>
          </p:cNvCxnSpPr>
          <p:nvPr/>
        </p:nvCxnSpPr>
        <p:spPr>
          <a:xfrm flipV="1">
            <a:off x="8076565" y="3608705"/>
            <a:ext cx="0" cy="20574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3" idx="0"/>
            <a:endCxn id="24" idx="2"/>
          </p:cNvCxnSpPr>
          <p:nvPr/>
        </p:nvCxnSpPr>
        <p:spPr>
          <a:xfrm flipV="1">
            <a:off x="8076565" y="2915285"/>
            <a:ext cx="0"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4" idx="0"/>
            <a:endCxn id="25" idx="2"/>
          </p:cNvCxnSpPr>
          <p:nvPr/>
        </p:nvCxnSpPr>
        <p:spPr>
          <a:xfrm flipV="1">
            <a:off x="8076565" y="2221865"/>
            <a:ext cx="0"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25" idx="0"/>
            <a:endCxn id="26" idx="2"/>
          </p:cNvCxnSpPr>
          <p:nvPr/>
        </p:nvCxnSpPr>
        <p:spPr>
          <a:xfrm flipV="1">
            <a:off x="8076565" y="1529080"/>
            <a:ext cx="0" cy="24384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1" idx="3"/>
            <a:endCxn id="14" idx="1"/>
          </p:cNvCxnSpPr>
          <p:nvPr/>
        </p:nvCxnSpPr>
        <p:spPr>
          <a:xfrm>
            <a:off x="2072005" y="6102985"/>
            <a:ext cx="577215"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4" idx="3"/>
            <a:endCxn id="15" idx="1"/>
          </p:cNvCxnSpPr>
          <p:nvPr/>
        </p:nvCxnSpPr>
        <p:spPr>
          <a:xfrm flipV="1">
            <a:off x="4239895" y="6102350"/>
            <a:ext cx="577850" cy="63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15" idx="3"/>
            <a:endCxn id="19" idx="2"/>
          </p:cNvCxnSpPr>
          <p:nvPr/>
        </p:nvCxnSpPr>
        <p:spPr>
          <a:xfrm flipV="1">
            <a:off x="6408420" y="5629275"/>
            <a:ext cx="1668145" cy="473075"/>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4054475" y="5180965"/>
            <a:ext cx="162750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solidFill>
              </a:rPr>
              <a:t>专业者信息采集问卷</a:t>
            </a:r>
            <a:endParaRPr lang="zh-CN" altLang="en-US" sz="1200" b="1">
              <a:solidFill>
                <a:schemeClr val="tx1"/>
              </a:solidFill>
            </a:endParaRPr>
          </a:p>
        </p:txBody>
      </p:sp>
      <p:cxnSp>
        <p:nvCxnSpPr>
          <p:cNvPr id="49" name="直接箭头连接符 48"/>
          <p:cNvCxnSpPr>
            <a:stCxn id="13" idx="3"/>
            <a:endCxn id="48" idx="1"/>
          </p:cNvCxnSpPr>
          <p:nvPr/>
        </p:nvCxnSpPr>
        <p:spPr>
          <a:xfrm>
            <a:off x="3848735" y="5405755"/>
            <a:ext cx="20574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48" idx="3"/>
            <a:endCxn id="16" idx="1"/>
          </p:cNvCxnSpPr>
          <p:nvPr/>
        </p:nvCxnSpPr>
        <p:spPr>
          <a:xfrm>
            <a:off x="5681980" y="5405755"/>
            <a:ext cx="298450" cy="63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07060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sym typeface="+mn-ea"/>
              </a:rPr>
              <a:t>2.3.4</a:t>
            </a:r>
            <a:r>
              <a:rPr lang="zh-CN" altLang="en-US" sz="2000" b="1" dirty="0">
                <a:solidFill>
                  <a:schemeClr val="bg1"/>
                </a:solidFill>
                <a:latin typeface="微软雅黑" panose="020B0503020204020204" charset="-122"/>
                <a:ea typeface="微软雅黑" panose="020B0503020204020204" charset="-122"/>
                <a:sym typeface="+mn-ea"/>
              </a:rPr>
              <a:t>适当性评估</a:t>
            </a:r>
            <a:r>
              <a:rPr lang="en-US" altLang="zh-CN" sz="2000" b="1" dirty="0">
                <a:solidFill>
                  <a:schemeClr val="bg1"/>
                </a:solidFill>
                <a:latin typeface="微软雅黑" panose="020B0503020204020204" charset="-122"/>
                <a:ea typeface="微软雅黑" panose="020B0503020204020204" charset="-122"/>
                <a:sym typeface="+mn-ea"/>
              </a:rPr>
              <a:t>-</a:t>
            </a:r>
            <a:r>
              <a:rPr lang="zh-CN" altLang="en-US" sz="2000" b="1" dirty="0">
                <a:solidFill>
                  <a:schemeClr val="bg1"/>
                </a:solidFill>
                <a:latin typeface="微软雅黑" panose="020B0503020204020204" charset="-122"/>
                <a:ea typeface="微软雅黑" panose="020B0503020204020204" charset="-122"/>
                <a:sym typeface="+mn-ea"/>
              </a:rPr>
              <a:t>未做过适当性</a:t>
            </a:r>
            <a:r>
              <a:rPr lang="en-US" altLang="zh-CN" sz="2000" b="1" dirty="0">
                <a:solidFill>
                  <a:schemeClr val="bg1"/>
                </a:solidFill>
                <a:latin typeface="微软雅黑" panose="020B0503020204020204" charset="-122"/>
                <a:ea typeface="微软雅黑" panose="020B0503020204020204" charset="-122"/>
                <a:sym typeface="+mn-ea"/>
              </a:rPr>
              <a:t>-</a:t>
            </a:r>
            <a:r>
              <a:rPr lang="zh-CN" altLang="en-US" sz="2000" b="1" dirty="0">
                <a:solidFill>
                  <a:schemeClr val="bg1"/>
                </a:solidFill>
                <a:latin typeface="微软雅黑" panose="020B0503020204020204" charset="-122"/>
                <a:ea typeface="微软雅黑" panose="020B0503020204020204" charset="-122"/>
              </a:rPr>
              <a:t>普通投资者</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985838"/>
            <a:ext cx="9081770"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此步骤是了解客户的基本情况和投资意向等重要的信息，客户只需根据自身实际情况选择即可。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问卷请关注第</a:t>
            </a:r>
            <a:r>
              <a:rPr lang="en-US" altLang="zh-CN" sz="1600" dirty="0">
                <a:latin typeface="微软雅黑" panose="020B0503020204020204" charset="-122"/>
                <a:ea typeface="微软雅黑" panose="020B0503020204020204" charset="-122"/>
                <a:cs typeface="Times New Roman" panose="02020603050405020304" pitchFamily="18" charset="0"/>
              </a:rPr>
              <a:t>1</a:t>
            </a:r>
            <a:r>
              <a:rPr lang="zh-CN" altLang="en-US" sz="1600" dirty="0">
                <a:latin typeface="微软雅黑" panose="020B0503020204020204" charset="-122"/>
                <a:ea typeface="微软雅黑" panose="020B0503020204020204" charset="-122"/>
                <a:cs typeface="Times New Roman" panose="02020603050405020304" pitchFamily="18" charset="0"/>
              </a:rPr>
              <a:t>、</a:t>
            </a:r>
            <a:r>
              <a:rPr lang="en-US" altLang="zh-CN" sz="1600" dirty="0">
                <a:latin typeface="微软雅黑" panose="020B0503020204020204" charset="-122"/>
                <a:ea typeface="微软雅黑" panose="020B0503020204020204" charset="-122"/>
                <a:cs typeface="Times New Roman" panose="02020603050405020304" pitchFamily="18" charset="0"/>
              </a:rPr>
              <a:t>2</a:t>
            </a:r>
            <a:r>
              <a:rPr lang="zh-CN" altLang="en-US" sz="1600" dirty="0">
                <a:latin typeface="微软雅黑" panose="020B0503020204020204" charset="-122"/>
                <a:ea typeface="微软雅黑" panose="020B0503020204020204" charset="-122"/>
                <a:cs typeface="Times New Roman" panose="02020603050405020304" pitchFamily="18" charset="0"/>
              </a:rPr>
              <a:t>、</a:t>
            </a:r>
            <a:r>
              <a:rPr lang="en-US" altLang="zh-CN" sz="1600" dirty="0">
                <a:latin typeface="微软雅黑" panose="020B0503020204020204" charset="-122"/>
                <a:ea typeface="微软雅黑" panose="020B0503020204020204" charset="-122"/>
                <a:cs typeface="Times New Roman" panose="02020603050405020304" pitchFamily="18" charset="0"/>
              </a:rPr>
              <a:t>5</a:t>
            </a:r>
            <a:r>
              <a:rPr lang="zh-CN" altLang="en-US" sz="1600" dirty="0">
                <a:latin typeface="微软雅黑" panose="020B0503020204020204" charset="-122"/>
                <a:ea typeface="微软雅黑" panose="020B0503020204020204" charset="-122"/>
                <a:cs typeface="Times New Roman" panose="02020603050405020304" pitchFamily="18" charset="0"/>
              </a:rPr>
              <a:t>、</a:t>
            </a:r>
            <a:r>
              <a:rPr lang="en-US" altLang="zh-CN" sz="1600" dirty="0">
                <a:latin typeface="微软雅黑" panose="020B0503020204020204" charset="-122"/>
                <a:ea typeface="微软雅黑" panose="020B0503020204020204" charset="-122"/>
                <a:cs typeface="Times New Roman" panose="02020603050405020304" pitchFamily="18" charset="0"/>
              </a:rPr>
              <a:t>9</a:t>
            </a:r>
            <a:r>
              <a:rPr lang="zh-CN" altLang="en-US" sz="1600" dirty="0">
                <a:latin typeface="微软雅黑" panose="020B0503020204020204" charset="-122"/>
                <a:ea typeface="微软雅黑" panose="020B0503020204020204" charset="-122"/>
                <a:cs typeface="Times New Roman" panose="02020603050405020304" pitchFamily="18" charset="0"/>
              </a:rPr>
              <a:t>、</a:t>
            </a:r>
            <a:r>
              <a:rPr lang="en-US" altLang="zh-CN" sz="1600" dirty="0">
                <a:latin typeface="微软雅黑" panose="020B0503020204020204" charset="-122"/>
                <a:ea typeface="微软雅黑" panose="020B0503020204020204" charset="-122"/>
                <a:cs typeface="Times New Roman" panose="02020603050405020304" pitchFamily="18" charset="0"/>
              </a:rPr>
              <a:t>13</a:t>
            </a:r>
            <a:r>
              <a:rPr lang="zh-CN" altLang="en-US" sz="1600" dirty="0">
                <a:latin typeface="微软雅黑" panose="020B0503020204020204" charset="-122"/>
                <a:ea typeface="微软雅黑" panose="020B0503020204020204" charset="-122"/>
                <a:cs typeface="Times New Roman" panose="02020603050405020304" pitchFamily="18" charset="0"/>
              </a:rPr>
              <a:t>、</a:t>
            </a:r>
            <a:r>
              <a:rPr lang="en-US" altLang="zh-CN" sz="1600" dirty="0">
                <a:latin typeface="微软雅黑" panose="020B0503020204020204" charset="-122"/>
                <a:ea typeface="微软雅黑" panose="020B0503020204020204" charset="-122"/>
                <a:cs typeface="Times New Roman" panose="02020603050405020304" pitchFamily="18" charset="0"/>
              </a:rPr>
              <a:t>16</a:t>
            </a:r>
            <a:r>
              <a:rPr lang="zh-CN" altLang="en-US" sz="1600" dirty="0">
                <a:latin typeface="微软雅黑" panose="020B0503020204020204" charset="-122"/>
                <a:ea typeface="微软雅黑" panose="020B0503020204020204" charset="-122"/>
                <a:cs typeface="Times New Roman" panose="02020603050405020304" pitchFamily="18" charset="0"/>
              </a:rPr>
              <a:t>题；</a:t>
            </a:r>
            <a:endParaRPr lang="zh-CN" altLang="en-US" sz="1600" dirty="0">
              <a:latin typeface="微软雅黑" panose="020B0503020204020204" charset="-122"/>
              <a:ea typeface="微软雅黑" panose="020B0503020204020204" charset="-122"/>
              <a:cs typeface="Times New Roman" panose="02020603050405020304" pitchFamily="18" charset="0"/>
            </a:endParaRPr>
          </a:p>
        </p:txBody>
      </p:sp>
      <p:pic>
        <p:nvPicPr>
          <p:cNvPr id="17" name="图片 17" descr="C:\Users\HSPCAD~1\AppData\Local\Temp\WeChat Files\aa076aa9de7a40ff3985ef673b2ab7c.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198495" y="2194560"/>
            <a:ext cx="2337435" cy="4106545"/>
          </a:xfrm>
          <a:prstGeom prst="rect">
            <a:avLst/>
          </a:prstGeom>
          <a:noFill/>
          <a:ln>
            <a:noFill/>
          </a:ln>
        </p:spPr>
      </p:pic>
      <p:pic>
        <p:nvPicPr>
          <p:cNvPr id="21" name="图片 21" descr="C:\Users\HSPCAD~1\AppData\Local\Temp\WeChat Files\1d4dc9bad93a7b3356766a40bbd9f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1555" y="2194560"/>
            <a:ext cx="2400935" cy="4251960"/>
          </a:xfrm>
          <a:prstGeom prst="rect">
            <a:avLst/>
          </a:prstGeom>
          <a:noFill/>
          <a:ln>
            <a:noFill/>
          </a:ln>
        </p:spPr>
      </p:pic>
      <p:pic>
        <p:nvPicPr>
          <p:cNvPr id="3" name="图片 2"/>
          <p:cNvPicPr>
            <a:picLocks noChangeAspect="1"/>
          </p:cNvPicPr>
          <p:nvPr/>
        </p:nvPicPr>
        <p:blipFill>
          <a:blip r:embed="rId3"/>
          <a:stretch>
            <a:fillRect/>
          </a:stretch>
        </p:blipFill>
        <p:spPr>
          <a:xfrm>
            <a:off x="383540" y="2194560"/>
            <a:ext cx="2263775" cy="4106545"/>
          </a:xfrm>
          <a:prstGeom prst="rect">
            <a:avLst/>
          </a:prstGeom>
        </p:spPr>
      </p:pic>
    </p:spTree>
  </p:cSld>
  <p:clrMapOvr>
    <a:masterClrMapping/>
  </p:clrMapOvr>
  <p:transition>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2.3.5</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阅读相关协议</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107315" y="1214438"/>
            <a:ext cx="89287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需在阅读完成所有的信息后才可以点击下一步，否则会提示用户“请完整阅读该协议内容”。</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449955" y="2036445"/>
            <a:ext cx="2243455" cy="4333240"/>
          </a:xfrm>
          <a:prstGeom prst="rect">
            <a:avLst/>
          </a:prstGeom>
        </p:spPr>
      </p:pic>
    </p:spTree>
  </p:cSld>
  <p:clrMapOvr>
    <a:masterClrMapping/>
  </p:clrMapOvr>
  <p:transition>
    <p:pull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2.3.6</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视频验证</a:t>
            </a:r>
            <a:endParaRPr lang="zh-CN" altLang="en-US" sz="200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228600" y="2371725"/>
            <a:ext cx="2054860" cy="3970020"/>
          </a:xfrm>
          <a:prstGeom prst="rect">
            <a:avLst/>
          </a:prstGeom>
        </p:spPr>
      </p:pic>
      <p:pic>
        <p:nvPicPr>
          <p:cNvPr id="8" name="图片 7"/>
          <p:cNvPicPr>
            <a:picLocks noChangeAspect="1"/>
          </p:cNvPicPr>
          <p:nvPr/>
        </p:nvPicPr>
        <p:blipFill>
          <a:blip r:embed="rId2"/>
          <a:stretch>
            <a:fillRect/>
          </a:stretch>
        </p:blipFill>
        <p:spPr>
          <a:xfrm>
            <a:off x="2418715" y="2353310"/>
            <a:ext cx="2117090" cy="3988435"/>
          </a:xfrm>
          <a:prstGeom prst="rect">
            <a:avLst/>
          </a:prstGeom>
        </p:spPr>
      </p:pic>
      <p:pic>
        <p:nvPicPr>
          <p:cNvPr id="9" name="图片 8"/>
          <p:cNvPicPr>
            <a:picLocks noChangeAspect="1"/>
          </p:cNvPicPr>
          <p:nvPr/>
        </p:nvPicPr>
        <p:blipFill>
          <a:blip r:embed="rId3"/>
          <a:stretch>
            <a:fillRect/>
          </a:stretch>
        </p:blipFill>
        <p:spPr>
          <a:xfrm>
            <a:off x="6950710" y="2283460"/>
            <a:ext cx="2040890" cy="4046855"/>
          </a:xfrm>
          <a:prstGeom prst="rect">
            <a:avLst/>
          </a:prstGeom>
        </p:spPr>
      </p:pic>
      <p:pic>
        <p:nvPicPr>
          <p:cNvPr id="10" name="图片 9"/>
          <p:cNvPicPr>
            <a:picLocks noChangeAspect="1"/>
          </p:cNvPicPr>
          <p:nvPr/>
        </p:nvPicPr>
        <p:blipFill>
          <a:blip r:embed="rId4"/>
          <a:stretch>
            <a:fillRect/>
          </a:stretch>
        </p:blipFill>
        <p:spPr>
          <a:xfrm>
            <a:off x="4653280" y="2321560"/>
            <a:ext cx="2179320" cy="3970655"/>
          </a:xfrm>
          <a:prstGeom prst="rect">
            <a:avLst/>
          </a:prstGeom>
        </p:spPr>
      </p:pic>
      <p:sp>
        <p:nvSpPr>
          <p:cNvPr id="5" name="流程图: 可选过程 4"/>
          <p:cNvSpPr/>
          <p:nvPr/>
        </p:nvSpPr>
        <p:spPr>
          <a:xfrm>
            <a:off x="5034280" y="0"/>
            <a:ext cx="4109720"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存量客户风险等级是</a:t>
            </a:r>
            <a:r>
              <a:rPr lang="en-US" altLang="zh-CN" sz="14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C3</a:t>
            </a:r>
            <a:r>
              <a:rPr lang="zh-CN" altLang="en-US" sz="14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及以下</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，客服人员需登录</a:t>
            </a:r>
            <a:r>
              <a:rPr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2.0</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柜台查看客户是否开通金融、原油、期权等</a:t>
            </a:r>
            <a:r>
              <a:rPr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R4</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级别的业务。</a:t>
            </a:r>
            <a:endPar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Rectangle 2"/>
          <p:cNvSpPr>
            <a:spLocks noChangeArrowheads="1"/>
          </p:cNvSpPr>
          <p:nvPr/>
        </p:nvSpPr>
        <p:spPr bwMode="auto">
          <a:xfrm>
            <a:off x="31115" y="1011238"/>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客户点击“开始视频通话”，会出现一个排队页面，此页面显示的人数是当前营业部所有用户的数量，包括本人。</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如长时间无人接通请联系营业部。</a:t>
            </a:r>
            <a:endParaRPr lang="zh-CN" sz="16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2.3.7</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安装数字证书</a:t>
            </a:r>
            <a:endParaRPr lang="zh-CN" altLang="en-US" sz="2000" b="1" dirty="0">
              <a:solidFill>
                <a:schemeClr val="bg1"/>
              </a:solidFill>
              <a:latin typeface="微软雅黑" panose="020B0503020204020204" charset="-122"/>
              <a:ea typeface="微软雅黑" panose="020B0503020204020204" charset="-122"/>
            </a:endParaRPr>
          </a:p>
        </p:txBody>
      </p:sp>
      <p:pic>
        <p:nvPicPr>
          <p:cNvPr id="12" name="图片 12" descr="C:\Users\HSPCAD~1\AppData\Local\Temp\WeChat Files\ab7ac18277302c2c688dc10797c908f.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458845" y="2439670"/>
            <a:ext cx="2226945" cy="3975100"/>
          </a:xfrm>
          <a:prstGeom prst="rect">
            <a:avLst/>
          </a:prstGeom>
          <a:noFill/>
          <a:ln>
            <a:noFill/>
          </a:ln>
        </p:spPr>
      </p:pic>
      <p:sp>
        <p:nvSpPr>
          <p:cNvPr id="2" name="Rectangle 2"/>
          <p:cNvSpPr>
            <a:spLocks noChangeArrowheads="1"/>
          </p:cNvSpPr>
          <p:nvPr/>
        </p:nvSpPr>
        <p:spPr bwMode="auto">
          <a:xfrm>
            <a:off x="107315" y="871220"/>
            <a:ext cx="90360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数字证书是唯一识别客户的凭证，安装的证书需要输入密码，安装成功后，自动保存到本地</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sz="1600" dirty="0">
                <a:ln>
                  <a:noFill/>
                </a:ln>
                <a:effectLst/>
                <a:latin typeface="+mn-ea"/>
                <a:ea typeface="+mn-ea"/>
                <a:cs typeface="Times New Roman" panose="02020603050405020304" pitchFamily="18" charset="0"/>
                <a:sym typeface="+mn-ea"/>
              </a:rPr>
              <a:t>此处设置的密码一定要记住，在之后的流程中会用到验证证书的密码。</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建议客户在开户云进行业务操作时使用</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同一设备操作，更换设备需要</a:t>
            </a:r>
            <a:r>
              <a:rPr kumimoji="0" lang="zh-CN" sz="1600" b="1" i="0" u="none" strike="noStrike" cap="none" normalizeH="0" baseline="0" dirty="0">
                <a:ln>
                  <a:noFill/>
                </a:ln>
                <a:solidFill>
                  <a:srgbClr val="FF0000"/>
                </a:solidFill>
                <a:effectLst/>
                <a:latin typeface="+mn-ea"/>
                <a:ea typeface="+mn-ea"/>
                <a:cs typeface="Times New Roman" panose="02020603050405020304" pitchFamily="18" charset="0"/>
              </a:rPr>
              <a:t>视频后</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重新安装数字证书</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1" i="0" u="none" strike="noStrike" cap="none" normalizeH="0" baseline="0" dirty="0">
                <a:ln>
                  <a:noFill/>
                </a:ln>
                <a:solidFill>
                  <a:srgbClr val="FF0000"/>
                </a:solidFill>
                <a:effectLst/>
                <a:latin typeface="+mn-ea"/>
                <a:ea typeface="+mn-ea"/>
                <a:cs typeface="Times New Roman" panose="02020603050405020304" pitchFamily="18" charset="0"/>
              </a:rPr>
              <a:t>如忘记密码只能更换设备，</a:t>
            </a:r>
            <a:r>
              <a:rPr lang="zh-CN" sz="1600" b="1" dirty="0">
                <a:ln>
                  <a:noFill/>
                </a:ln>
                <a:solidFill>
                  <a:srgbClr val="FF0000"/>
                </a:solidFill>
                <a:effectLst/>
                <a:latin typeface="+mn-ea"/>
                <a:ea typeface="+mn-ea"/>
                <a:cs typeface="Times New Roman" panose="02020603050405020304" pitchFamily="18" charset="0"/>
                <a:sym typeface="+mn-ea"/>
              </a:rPr>
              <a:t>视频后</a:t>
            </a:r>
            <a:r>
              <a:rPr sz="1600" b="1" dirty="0">
                <a:ln>
                  <a:noFill/>
                </a:ln>
                <a:solidFill>
                  <a:srgbClr val="FF0000"/>
                </a:solidFill>
                <a:effectLst/>
                <a:latin typeface="+mn-ea"/>
                <a:ea typeface="+mn-ea"/>
                <a:cs typeface="Times New Roman" panose="02020603050405020304" pitchFamily="18" charset="0"/>
                <a:sym typeface="+mn-ea"/>
              </a:rPr>
              <a:t>重新安装数字证书</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Tree>
  </p:cSld>
  <p:clrMapOvr>
    <a:masterClrMapping/>
  </p:clrMapOvr>
  <p:transition>
    <p:pull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2.3.8</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签署协议</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57785" y="941070"/>
            <a:ext cx="902906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签署的协议是客户须知、合同书和一些风险说明，客户必须仔细阅读并同意后方可进行下一步</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点击输入数字证书密码；</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683385" y="2153920"/>
            <a:ext cx="2350770" cy="4231005"/>
          </a:xfrm>
          <a:prstGeom prst="rect">
            <a:avLst/>
          </a:prstGeom>
        </p:spPr>
      </p:pic>
      <p:pic>
        <p:nvPicPr>
          <p:cNvPr id="3" name="图片 2"/>
          <p:cNvPicPr>
            <a:picLocks noChangeAspect="1"/>
          </p:cNvPicPr>
          <p:nvPr/>
        </p:nvPicPr>
        <p:blipFill>
          <a:blip r:embed="rId2"/>
          <a:stretch>
            <a:fillRect/>
          </a:stretch>
        </p:blipFill>
        <p:spPr>
          <a:xfrm>
            <a:off x="4996180" y="2153920"/>
            <a:ext cx="2233295" cy="4198620"/>
          </a:xfrm>
          <a:prstGeom prst="rect">
            <a:avLst/>
          </a:prstGeom>
        </p:spPr>
      </p:pic>
    </p:spTree>
  </p:cSld>
  <p:clrMapOvr>
    <a:masterClrMapping/>
  </p:clrMapOvr>
  <p:transition>
    <p:pull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Desktop\回访问卷.jpg回访问卷"/>
          <p:cNvPicPr>
            <a:picLocks noChangeAspect="1"/>
          </p:cNvPicPr>
          <p:nvPr/>
        </p:nvPicPr>
        <p:blipFill>
          <a:blip r:embed="rId1"/>
          <a:srcRect/>
          <a:stretch>
            <a:fillRect/>
          </a:stretch>
        </p:blipFill>
        <p:spPr>
          <a:xfrm>
            <a:off x="236538" y="2207260"/>
            <a:ext cx="1979295" cy="4095750"/>
          </a:xfrm>
          <a:prstGeom prst="rect">
            <a:avLst/>
          </a:prstGeom>
        </p:spPr>
      </p:pic>
      <p:pic>
        <p:nvPicPr>
          <p:cNvPr id="3" name="图片 2"/>
          <p:cNvPicPr>
            <a:picLocks noChangeAspect="1"/>
          </p:cNvPicPr>
          <p:nvPr/>
        </p:nvPicPr>
        <p:blipFill>
          <a:blip r:embed="rId2"/>
          <a:stretch>
            <a:fillRect/>
          </a:stretch>
        </p:blipFill>
        <p:spPr>
          <a:xfrm>
            <a:off x="4497070" y="2207260"/>
            <a:ext cx="2073910" cy="4095750"/>
          </a:xfrm>
          <a:prstGeom prst="rect">
            <a:avLst/>
          </a:prstGeom>
        </p:spPr>
      </p:pic>
      <p:sp>
        <p:nvSpPr>
          <p:cNvPr id="47106" name="Text Box 8"/>
          <p:cNvSpPr txBox="1"/>
          <p:nvPr/>
        </p:nvSpPr>
        <p:spPr>
          <a:xfrm>
            <a:off x="228600" y="278130"/>
            <a:ext cx="6103620" cy="398780"/>
          </a:xfrm>
          <a:prstGeom prst="rect">
            <a:avLst/>
          </a:prstGeom>
          <a:noFill/>
          <a:ln w="9525">
            <a:noFill/>
          </a:ln>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2.3.9</a:t>
            </a:r>
            <a:r>
              <a:rPr lang="zh-CN" altLang="en-US" sz="2000" b="1" dirty="0">
                <a:solidFill>
                  <a:schemeClr val="bg1"/>
                </a:solidFill>
                <a:latin typeface="微软雅黑" panose="020B0503020204020204" charset="-122"/>
                <a:ea typeface="微软雅黑" panose="020B0503020204020204" charset="-122"/>
              </a:rPr>
              <a:t>适当性评估</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未做过适当性</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在线回访</a:t>
            </a:r>
            <a:endParaRPr lang="zh-CN" altLang="en-US" sz="2000" b="1" dirty="0">
              <a:solidFill>
                <a:schemeClr val="bg1"/>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3"/>
          <a:stretch>
            <a:fillRect/>
          </a:stretch>
        </p:blipFill>
        <p:spPr>
          <a:xfrm>
            <a:off x="6687185" y="2207260"/>
            <a:ext cx="2083435" cy="4155440"/>
          </a:xfrm>
          <a:prstGeom prst="rect">
            <a:avLst/>
          </a:prstGeom>
        </p:spPr>
      </p:pic>
      <p:pic>
        <p:nvPicPr>
          <p:cNvPr id="4" name="图片 3"/>
          <p:cNvPicPr>
            <a:picLocks noChangeAspect="1"/>
          </p:cNvPicPr>
          <p:nvPr/>
        </p:nvPicPr>
        <p:blipFill>
          <a:blip r:embed="rId4"/>
          <a:stretch>
            <a:fillRect/>
          </a:stretch>
        </p:blipFill>
        <p:spPr>
          <a:xfrm>
            <a:off x="2365375" y="2207260"/>
            <a:ext cx="2131695" cy="4095750"/>
          </a:xfrm>
          <a:prstGeom prst="rect">
            <a:avLst/>
          </a:prstGeom>
        </p:spPr>
      </p:pic>
      <p:sp>
        <p:nvSpPr>
          <p:cNvPr id="8" name="Rectangle 2"/>
          <p:cNvSpPr>
            <a:spLocks noChangeArrowheads="1"/>
          </p:cNvSpPr>
          <p:nvPr/>
        </p:nvSpPr>
        <p:spPr bwMode="auto">
          <a:xfrm>
            <a:off x="31115" y="865823"/>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客户根据实际情况选择即可。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重点注意</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问卷第一题</a:t>
            </a:r>
            <a:r>
              <a:rPr lang="zh-CN" sz="1600" dirty="0">
                <a:latin typeface="微软雅黑" panose="020B0503020204020204" charset="-122"/>
                <a:ea typeface="微软雅黑" panose="020B0503020204020204" charset="-122"/>
                <a:cs typeface="Times New Roman" panose="02020603050405020304" pitchFamily="18" charset="0"/>
              </a:rPr>
              <a:t>：</a:t>
            </a:r>
            <a:r>
              <a:rPr lang="zh-CN" sz="1600" dirty="0">
                <a:latin typeface="微软雅黑" panose="020B0503020204020204" charset="-122"/>
                <a:ea typeface="微软雅黑" panose="020B0503020204020204" charset="-122"/>
                <a:cs typeface="Times New Roman" panose="02020603050405020304" pitchFamily="18" charset="0"/>
                <a:sym typeface="+mn-ea"/>
              </a:rPr>
              <a:t>请问我公司工作人员是否存在全权帮您操作账户？</a:t>
            </a:r>
            <a:endParaRPr lang="zh-CN" sz="1600" dirty="0">
              <a:latin typeface="微软雅黑" panose="020B0503020204020204" charset="-122"/>
              <a:ea typeface="微软雅黑" panose="020B0503020204020204" charset="-122"/>
              <a:cs typeface="Times New Roman" panose="02020603050405020304" pitchFamily="18" charset="0"/>
              <a:sym typeface="+mn-ea"/>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提交后系统跳转至</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我的业务</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界面，非特殊情况请勿点击</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放弃</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按钮。</a:t>
            </a:r>
            <a:endParaRPr lang="zh-CN" altLang="en-US" sz="1600" dirty="0">
              <a:latin typeface="微软雅黑" panose="020B0503020204020204" charset="-122"/>
              <a:ea typeface="微软雅黑" panose="020B0503020204020204" charset="-122"/>
              <a:cs typeface="Times New Roman" panose="02020603050405020304" pitchFamily="18" charset="0"/>
            </a:endParaRPr>
          </a:p>
        </p:txBody>
      </p:sp>
      <p:sp>
        <p:nvSpPr>
          <p:cNvPr id="9" name="流程图: 可选过程 8"/>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095625" y="1805305"/>
            <a:ext cx="5456555" cy="60642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开立期货账户</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1" name="Rectangle 3"/>
          <p:cNvSpPr>
            <a:spLocks noChangeArrowheads="1"/>
          </p:cNvSpPr>
          <p:nvPr/>
        </p:nvSpPr>
        <p:spPr bwMode="auto">
          <a:xfrm>
            <a:off x="600075" y="1806258"/>
            <a:ext cx="1548765" cy="60452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第一部分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50182" name="Rectangle 3"/>
          <p:cNvSpPr>
            <a:spLocks noChangeArrowheads="1"/>
          </p:cNvSpPr>
          <p:nvPr/>
        </p:nvSpPr>
        <p:spPr bwMode="auto">
          <a:xfrm>
            <a:off x="600075" y="2580005"/>
            <a:ext cx="1548765" cy="60071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第二部分 </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38" name="Rectangle 2"/>
          <p:cNvSpPr>
            <a:spLocks noChangeArrowheads="1"/>
          </p:cNvSpPr>
          <p:nvPr/>
        </p:nvSpPr>
        <p:spPr bwMode="auto">
          <a:xfrm>
            <a:off x="3095625" y="2580005"/>
            <a:ext cx="5456555" cy="600710"/>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适当性评估</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4" name="Rectangle 3"/>
          <p:cNvSpPr>
            <a:spLocks noChangeArrowheads="1"/>
          </p:cNvSpPr>
          <p:nvPr/>
        </p:nvSpPr>
        <p:spPr bwMode="auto">
          <a:xfrm>
            <a:off x="600075" y="3405822"/>
            <a:ext cx="1548765" cy="600710"/>
          </a:xfrm>
          <a:prstGeom prst="rect">
            <a:avLst/>
          </a:prstGeom>
          <a:solidFill>
            <a:srgbClr val="CC0000"/>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b="1">
                <a:solidFill>
                  <a:srgbClr val="FFFFFF"/>
                </a:solidFill>
                <a:latin typeface="微软雅黑" panose="020B0503020204020204" charset="-122"/>
                <a:ea typeface="微软雅黑" panose="020B0503020204020204" charset="-122"/>
                <a:sym typeface="+mn-ea"/>
              </a:rPr>
              <a:t>第三部分</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11" name="Rectangle 2"/>
          <p:cNvSpPr>
            <a:spLocks noChangeArrowheads="1"/>
          </p:cNvSpPr>
          <p:nvPr/>
        </p:nvSpPr>
        <p:spPr bwMode="auto">
          <a:xfrm>
            <a:off x="3095625" y="3403600"/>
            <a:ext cx="5456555" cy="602615"/>
          </a:xfrm>
          <a:prstGeom prst="rect">
            <a:avLst/>
          </a:prstGeom>
          <a:solidFill>
            <a:srgbClr val="CC0000"/>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a:lnSpc>
                <a:spcPct val="80000"/>
              </a:lnSpc>
              <a:buClrTx/>
              <a:buSzTx/>
              <a:buFontTx/>
            </a:pPr>
            <a:r>
              <a:rPr lang="zh-CN" altLang="en-US" sz="2000" b="1">
                <a:solidFill>
                  <a:srgbClr val="FFFFFF"/>
                </a:solidFill>
                <a:latin typeface="微软雅黑" panose="020B0503020204020204" charset="-122"/>
                <a:ea typeface="微软雅黑" panose="020B0503020204020204" charset="-122"/>
                <a:sym typeface="+mn-ea"/>
              </a:rPr>
              <a:t>增开交易编码</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50186" name="Rectangle 3"/>
          <p:cNvSpPr>
            <a:spLocks noChangeArrowheads="1"/>
          </p:cNvSpPr>
          <p:nvPr/>
        </p:nvSpPr>
        <p:spPr bwMode="auto">
          <a:xfrm>
            <a:off x="600075" y="4231323"/>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sym typeface="+mn-ea"/>
              </a:rPr>
              <a:t>第四部分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13" name="Rectangle 2"/>
          <p:cNvSpPr>
            <a:spLocks noChangeArrowheads="1"/>
          </p:cNvSpPr>
          <p:nvPr/>
        </p:nvSpPr>
        <p:spPr bwMode="auto">
          <a:xfrm>
            <a:off x="3095625" y="423037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我的基本资料</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6" name="Rectangle 3"/>
          <p:cNvSpPr>
            <a:spLocks noChangeArrowheads="1"/>
          </p:cNvSpPr>
          <p:nvPr/>
        </p:nvSpPr>
        <p:spPr bwMode="auto">
          <a:xfrm>
            <a:off x="600075" y="5090478"/>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rPr>
              <a:t>第五部分</a:t>
            </a:r>
            <a:endParaRPr lang="zh-CN" altLang="en-US" sz="2000">
              <a:solidFill>
                <a:srgbClr val="FFFFFF"/>
              </a:solidFill>
              <a:latin typeface="微软雅黑" panose="020B0503020204020204" charset="-122"/>
              <a:ea typeface="微软雅黑" panose="020B0503020204020204" charset="-122"/>
            </a:endParaRPr>
          </a:p>
        </p:txBody>
      </p:sp>
      <p:sp>
        <p:nvSpPr>
          <p:cNvPr id="7" name="Rectangle 2"/>
          <p:cNvSpPr>
            <a:spLocks noChangeArrowheads="1"/>
          </p:cNvSpPr>
          <p:nvPr/>
        </p:nvSpPr>
        <p:spPr bwMode="auto">
          <a:xfrm>
            <a:off x="3095625" y="5089525"/>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rPr>
              <a:t>协议下载</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24577" name="标题 1"/>
          <p:cNvSpPr txBox="1"/>
          <p:nvPr/>
        </p:nvSpPr>
        <p:spPr bwMode="auto">
          <a:xfrm>
            <a:off x="0" y="85725"/>
            <a:ext cx="9144000" cy="777875"/>
          </a:xfrm>
          <a:prstGeom prst="rect">
            <a:avLst/>
          </a:prstGeom>
          <a:noFill/>
          <a:ln w="9525">
            <a:noFill/>
            <a:miter lim="800000"/>
          </a:ln>
        </p:spPr>
        <p:txBody>
          <a:bodyPr anchor="ctr"/>
          <a:lstStyle/>
          <a:p>
            <a:pPr algn="ctr"/>
            <a:r>
              <a:rPr lang="zh-CN" altLang="en-US" sz="3200" b="1">
                <a:solidFill>
                  <a:schemeClr val="bg1"/>
                </a:solidFill>
                <a:latin typeface="Times New Roman" panose="02020603050405020304" pitchFamily="18" charset="0"/>
                <a:ea typeface="微软雅黑" panose="020B0503020204020204" charset="-122"/>
              </a:rPr>
              <a:t>目    录</a:t>
            </a:r>
            <a:endParaRPr lang="zh-CN" altLang="en-US" sz="3200" b="1">
              <a:solidFill>
                <a:schemeClr val="bg1"/>
              </a:solidFill>
              <a:latin typeface="Times New Roman" panose="02020603050405020304" pitchFamily="18" charset="0"/>
              <a:ea typeface="微软雅黑" panose="020B0503020204020204" charset="-122"/>
            </a:endParaRPr>
          </a:p>
        </p:txBody>
      </p:sp>
    </p:spTree>
  </p:cSld>
  <p:clrMapOvr>
    <a:masterClrMapping/>
  </p:clrMapOvr>
  <p:transition>
    <p:pull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zh-CN" altLang="en-US" sz="2000" b="1" dirty="0">
                <a:solidFill>
                  <a:schemeClr val="bg1"/>
                </a:solidFill>
                <a:latin typeface="微软雅黑" panose="020B0503020204020204" charset="-122"/>
                <a:ea typeface="微软雅黑" panose="020B0503020204020204" charset="-122"/>
              </a:rPr>
              <a:t>三、增开交易编码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流程图</a:t>
            </a:r>
            <a:endParaRPr lang="zh-CN" altLang="en-US" sz="2000" b="1" dirty="0">
              <a:solidFill>
                <a:schemeClr val="bg1"/>
              </a:solidFill>
              <a:latin typeface="微软雅黑" panose="020B0503020204020204" charset="-122"/>
              <a:ea typeface="微软雅黑" panose="020B0503020204020204" charset="-122"/>
            </a:endParaRPr>
          </a:p>
        </p:txBody>
      </p:sp>
      <p:sp>
        <p:nvSpPr>
          <p:cNvPr id="12" name="圆角矩形 11"/>
          <p:cNvSpPr/>
          <p:nvPr/>
        </p:nvSpPr>
        <p:spPr>
          <a:xfrm>
            <a:off x="1953260" y="1529080"/>
            <a:ext cx="113157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期货公司编号</a:t>
            </a:r>
            <a:endParaRPr lang="zh-CN" altLang="en-US" sz="1000" b="1">
              <a:solidFill>
                <a:schemeClr val="tx1"/>
              </a:solidFill>
            </a:endParaRPr>
          </a:p>
        </p:txBody>
      </p:sp>
      <p:sp>
        <p:nvSpPr>
          <p:cNvPr id="18" name="圆角矩形 17"/>
          <p:cNvSpPr/>
          <p:nvPr/>
        </p:nvSpPr>
        <p:spPr>
          <a:xfrm>
            <a:off x="1953260" y="2221865"/>
            <a:ext cx="113284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业务选择</a:t>
            </a:r>
            <a:endParaRPr lang="zh-CN" altLang="en-US" sz="1000" b="1">
              <a:solidFill>
                <a:schemeClr val="tx1"/>
              </a:solidFill>
            </a:endParaRPr>
          </a:p>
        </p:txBody>
      </p:sp>
      <p:sp>
        <p:nvSpPr>
          <p:cNvPr id="22" name="圆角矩形 21"/>
          <p:cNvSpPr/>
          <p:nvPr/>
        </p:nvSpPr>
        <p:spPr>
          <a:xfrm>
            <a:off x="1953260" y="2915285"/>
            <a:ext cx="113220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客户登录</a:t>
            </a:r>
            <a:endParaRPr lang="zh-CN" altLang="en-US" sz="1000" b="1">
              <a:solidFill>
                <a:schemeClr val="tx1"/>
              </a:solidFill>
            </a:endParaRPr>
          </a:p>
        </p:txBody>
      </p:sp>
      <p:sp>
        <p:nvSpPr>
          <p:cNvPr id="28" name="圆角矩形 27"/>
          <p:cNvSpPr/>
          <p:nvPr/>
        </p:nvSpPr>
        <p:spPr>
          <a:xfrm>
            <a:off x="1953260" y="3608705"/>
            <a:ext cx="113157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上传身份证</a:t>
            </a:r>
            <a:endParaRPr lang="zh-CN" altLang="en-US" sz="1000" b="1">
              <a:solidFill>
                <a:schemeClr val="tx1"/>
              </a:solidFill>
            </a:endParaRPr>
          </a:p>
        </p:txBody>
      </p:sp>
      <p:sp>
        <p:nvSpPr>
          <p:cNvPr id="29" name="圆角矩形 28"/>
          <p:cNvSpPr/>
          <p:nvPr/>
        </p:nvSpPr>
        <p:spPr>
          <a:xfrm>
            <a:off x="1953260" y="4263390"/>
            <a:ext cx="1132205"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个人基本信息</a:t>
            </a:r>
            <a:endParaRPr lang="zh-CN" altLang="en-US" sz="1000" b="1">
              <a:solidFill>
                <a:schemeClr val="tx1"/>
              </a:solidFill>
            </a:endParaRPr>
          </a:p>
        </p:txBody>
      </p:sp>
      <p:sp>
        <p:nvSpPr>
          <p:cNvPr id="55" name="圆角矩形 54"/>
          <p:cNvSpPr/>
          <p:nvPr/>
        </p:nvSpPr>
        <p:spPr>
          <a:xfrm>
            <a:off x="1960880" y="4946650"/>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账户选择</a:t>
            </a:r>
            <a:endParaRPr lang="zh-CN" altLang="en-US" sz="1000" b="1">
              <a:solidFill>
                <a:schemeClr val="tx1"/>
              </a:solidFill>
            </a:endParaRPr>
          </a:p>
        </p:txBody>
      </p:sp>
      <p:sp>
        <p:nvSpPr>
          <p:cNvPr id="56" name="圆角矩形 55"/>
          <p:cNvSpPr/>
          <p:nvPr/>
        </p:nvSpPr>
        <p:spPr>
          <a:xfrm>
            <a:off x="5510530" y="4946650"/>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阅读协议</a:t>
            </a:r>
            <a:endParaRPr lang="zh-CN" altLang="en-US" sz="1000" b="1">
              <a:solidFill>
                <a:schemeClr val="tx1"/>
              </a:solidFill>
            </a:endParaRPr>
          </a:p>
        </p:txBody>
      </p:sp>
      <p:sp>
        <p:nvSpPr>
          <p:cNvPr id="57" name="圆角矩形 56"/>
          <p:cNvSpPr/>
          <p:nvPr/>
        </p:nvSpPr>
        <p:spPr>
          <a:xfrm>
            <a:off x="5510530" y="4263390"/>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视频认证</a:t>
            </a:r>
            <a:endParaRPr lang="zh-CN" altLang="en-US" sz="1000" b="1">
              <a:solidFill>
                <a:schemeClr val="tx1"/>
              </a:solidFill>
            </a:endParaRPr>
          </a:p>
        </p:txBody>
      </p:sp>
      <p:sp>
        <p:nvSpPr>
          <p:cNvPr id="58" name="圆角矩形 57"/>
          <p:cNvSpPr/>
          <p:nvPr/>
        </p:nvSpPr>
        <p:spPr>
          <a:xfrm>
            <a:off x="5510530" y="3608705"/>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安装数字证书</a:t>
            </a:r>
            <a:endParaRPr lang="zh-CN" altLang="en-US" sz="1000" b="1">
              <a:solidFill>
                <a:schemeClr val="tx1"/>
              </a:solidFill>
            </a:endParaRPr>
          </a:p>
        </p:txBody>
      </p:sp>
      <p:sp>
        <p:nvSpPr>
          <p:cNvPr id="59" name="圆角矩形 58"/>
          <p:cNvSpPr/>
          <p:nvPr/>
        </p:nvSpPr>
        <p:spPr>
          <a:xfrm>
            <a:off x="5510530" y="2915285"/>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签署协议</a:t>
            </a:r>
            <a:endParaRPr lang="zh-CN" altLang="en-US" sz="1000" b="1">
              <a:solidFill>
                <a:schemeClr val="tx1"/>
              </a:solidFill>
            </a:endParaRPr>
          </a:p>
        </p:txBody>
      </p:sp>
      <p:sp>
        <p:nvSpPr>
          <p:cNvPr id="60" name="圆角矩形 59"/>
          <p:cNvSpPr/>
          <p:nvPr/>
        </p:nvSpPr>
        <p:spPr>
          <a:xfrm>
            <a:off x="5510530" y="2221865"/>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在线回访</a:t>
            </a:r>
            <a:endParaRPr lang="zh-CN" altLang="en-US" sz="1000" b="1">
              <a:solidFill>
                <a:schemeClr val="tx1"/>
              </a:solidFill>
            </a:endParaRPr>
          </a:p>
        </p:txBody>
      </p:sp>
      <p:sp>
        <p:nvSpPr>
          <p:cNvPr id="61" name="圆角矩形 60"/>
          <p:cNvSpPr/>
          <p:nvPr/>
        </p:nvSpPr>
        <p:spPr>
          <a:xfrm>
            <a:off x="5510530" y="1529080"/>
            <a:ext cx="1125220" cy="44894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提交申请</a:t>
            </a:r>
            <a:endParaRPr lang="zh-CN" altLang="en-US" sz="1000" b="1">
              <a:solidFill>
                <a:schemeClr val="tx1"/>
              </a:solidFill>
            </a:endParaRPr>
          </a:p>
        </p:txBody>
      </p:sp>
      <p:cxnSp>
        <p:nvCxnSpPr>
          <p:cNvPr id="62" name="肘形连接符 61"/>
          <p:cNvCxnSpPr>
            <a:stCxn id="12" idx="2"/>
            <a:endCxn id="18" idx="0"/>
          </p:cNvCxnSpPr>
          <p:nvPr/>
        </p:nvCxnSpPr>
        <p:spPr>
          <a:xfrm rot="5400000" flipV="1">
            <a:off x="2397443" y="2099628"/>
            <a:ext cx="243840" cy="635"/>
          </a:xfrm>
          <a:prstGeom prst="bentConnector3">
            <a:avLst>
              <a:gd name="adj1" fmla="val 4987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22" idx="2"/>
            <a:endCxn id="28" idx="0"/>
          </p:cNvCxnSpPr>
          <p:nvPr/>
        </p:nvCxnSpPr>
        <p:spPr>
          <a:xfrm flipH="1">
            <a:off x="2519045" y="3364230"/>
            <a:ext cx="635"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28" idx="2"/>
            <a:endCxn id="29" idx="0"/>
          </p:cNvCxnSpPr>
          <p:nvPr/>
        </p:nvCxnSpPr>
        <p:spPr>
          <a:xfrm>
            <a:off x="2519045" y="4057650"/>
            <a:ext cx="635" cy="20574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18" idx="2"/>
            <a:endCxn id="22" idx="0"/>
          </p:cNvCxnSpPr>
          <p:nvPr/>
        </p:nvCxnSpPr>
        <p:spPr>
          <a:xfrm>
            <a:off x="2519680" y="2670810"/>
            <a:ext cx="0"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56" idx="0"/>
            <a:endCxn id="57" idx="2"/>
          </p:cNvCxnSpPr>
          <p:nvPr/>
        </p:nvCxnSpPr>
        <p:spPr>
          <a:xfrm flipV="1">
            <a:off x="6073140" y="4712335"/>
            <a:ext cx="0" cy="2343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57" idx="0"/>
            <a:endCxn id="58" idx="2"/>
          </p:cNvCxnSpPr>
          <p:nvPr/>
        </p:nvCxnSpPr>
        <p:spPr>
          <a:xfrm flipV="1">
            <a:off x="6073140" y="4057650"/>
            <a:ext cx="0" cy="20574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58" idx="0"/>
            <a:endCxn id="59" idx="2"/>
          </p:cNvCxnSpPr>
          <p:nvPr/>
        </p:nvCxnSpPr>
        <p:spPr>
          <a:xfrm flipV="1">
            <a:off x="6073140" y="3364230"/>
            <a:ext cx="0"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59" idx="0"/>
            <a:endCxn id="60" idx="2"/>
          </p:cNvCxnSpPr>
          <p:nvPr/>
        </p:nvCxnSpPr>
        <p:spPr>
          <a:xfrm flipV="1">
            <a:off x="6073140" y="2670810"/>
            <a:ext cx="0" cy="24447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60" idx="0"/>
            <a:endCxn id="61" idx="2"/>
          </p:cNvCxnSpPr>
          <p:nvPr/>
        </p:nvCxnSpPr>
        <p:spPr>
          <a:xfrm flipV="1">
            <a:off x="6073140" y="1978025"/>
            <a:ext cx="0" cy="24384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a:stCxn id="29" idx="2"/>
            <a:endCxn id="55" idx="0"/>
          </p:cNvCxnSpPr>
          <p:nvPr/>
        </p:nvCxnSpPr>
        <p:spPr>
          <a:xfrm>
            <a:off x="2519680" y="4712335"/>
            <a:ext cx="3810" cy="2343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肘形连接符 2"/>
          <p:cNvCxnSpPr>
            <a:stCxn id="55" idx="2"/>
            <a:endCxn id="56" idx="2"/>
          </p:cNvCxnSpPr>
          <p:nvPr/>
        </p:nvCxnSpPr>
        <p:spPr>
          <a:xfrm rot="5400000" flipV="1">
            <a:off x="4298315" y="3620770"/>
            <a:ext cx="3175" cy="3549650"/>
          </a:xfrm>
          <a:prstGeom prst="bentConnector3">
            <a:avLst>
              <a:gd name="adj1" fmla="val 75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5234305" y="4144645"/>
            <a:ext cx="1689735" cy="6870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3.1</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登录</a:t>
            </a:r>
            <a:endParaRPr lang="zh-CN" altLang="en-US" sz="2000" b="1" dirty="0">
              <a:solidFill>
                <a:schemeClr val="bg1"/>
              </a:solidFill>
              <a:latin typeface="微软雅黑" panose="020B0503020204020204" charset="-122"/>
              <a:ea typeface="微软雅黑" panose="020B0503020204020204" charset="-122"/>
            </a:endParaRPr>
          </a:p>
        </p:txBody>
      </p:sp>
      <p:pic>
        <p:nvPicPr>
          <p:cNvPr id="4" name="图片 4" descr="C:\Users\HSPCAD~1\AppData\Local\Temp\WeChat Files\c00b8b5971cabaadafd5f3b01ce406d.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a:xfrm>
            <a:off x="398145" y="2779395"/>
            <a:ext cx="2035175" cy="3563620"/>
          </a:xfrm>
          <a:prstGeom prst="rect">
            <a:avLst/>
          </a:prstGeom>
          <a:noFill/>
          <a:ln>
            <a:noFill/>
          </a:ln>
        </p:spPr>
      </p:pic>
      <p:pic>
        <p:nvPicPr>
          <p:cNvPr id="5" name="图片 4"/>
          <p:cNvPicPr>
            <a:picLocks noChangeAspect="1"/>
          </p:cNvPicPr>
          <p:nvPr/>
        </p:nvPicPr>
        <p:blipFill>
          <a:blip r:embed="rId4"/>
          <a:stretch>
            <a:fillRect/>
          </a:stretch>
        </p:blipFill>
        <p:spPr>
          <a:xfrm>
            <a:off x="2617470" y="2753995"/>
            <a:ext cx="1922780" cy="3613785"/>
          </a:xfrm>
          <a:prstGeom prst="rect">
            <a:avLst/>
          </a:prstGeom>
        </p:spPr>
      </p:pic>
      <p:pic>
        <p:nvPicPr>
          <p:cNvPr id="6" name="图片 5"/>
          <p:cNvPicPr>
            <a:picLocks noChangeAspect="1"/>
          </p:cNvPicPr>
          <p:nvPr/>
        </p:nvPicPr>
        <p:blipFill>
          <a:blip r:embed="rId5"/>
          <a:stretch>
            <a:fillRect/>
          </a:stretch>
        </p:blipFill>
        <p:spPr>
          <a:xfrm>
            <a:off x="4840605" y="2753995"/>
            <a:ext cx="1860550" cy="3589020"/>
          </a:xfrm>
          <a:prstGeom prst="rect">
            <a:avLst/>
          </a:prstGeom>
        </p:spPr>
      </p:pic>
      <p:pic>
        <p:nvPicPr>
          <p:cNvPr id="7" name="图片 6"/>
          <p:cNvPicPr>
            <a:picLocks noChangeAspect="1"/>
          </p:cNvPicPr>
          <p:nvPr/>
        </p:nvPicPr>
        <p:blipFill>
          <a:blip r:embed="rId6"/>
          <a:stretch>
            <a:fillRect/>
          </a:stretch>
        </p:blipFill>
        <p:spPr>
          <a:xfrm>
            <a:off x="6878955" y="2753995"/>
            <a:ext cx="1900555" cy="3559175"/>
          </a:xfrm>
          <a:prstGeom prst="rect">
            <a:avLst/>
          </a:prstGeom>
        </p:spPr>
      </p:pic>
      <p:sp>
        <p:nvSpPr>
          <p:cNvPr id="2" name="Rectangle 2"/>
          <p:cNvSpPr>
            <a:spLocks noChangeArrowheads="1"/>
          </p:cNvSpPr>
          <p:nvPr/>
        </p:nvSpPr>
        <p:spPr bwMode="auto">
          <a:xfrm>
            <a:off x="0" y="931545"/>
            <a:ext cx="91440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打开</a:t>
            </a:r>
            <a:r>
              <a:rPr kumimoji="0" lang="en-US" altLang="zh-CN" sz="1500" b="0" i="0" u="none" strike="noStrike" cap="none" normalizeH="0" baseline="0" dirty="0">
                <a:ln>
                  <a:noFill/>
                </a:ln>
                <a:solidFill>
                  <a:schemeClr val="tx1"/>
                </a:solidFill>
                <a:effectLst/>
                <a:latin typeface="+mn-ea"/>
                <a:ea typeface="+mn-ea"/>
                <a:cs typeface="Times New Roman" panose="02020603050405020304" pitchFamily="18" charset="0"/>
              </a:rPr>
              <a:t>APP</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会出现选择期货公司，可以输入期货公司编号</a:t>
            </a:r>
            <a:r>
              <a:rPr kumimoji="0" lang="en-US" altLang="zh-CN" sz="1500" b="1" i="0" u="sng" strike="noStrike" cap="none" normalizeH="0" baseline="0" dirty="0">
                <a:ln>
                  <a:noFill/>
                </a:ln>
                <a:effectLst/>
                <a:latin typeface="+mn-ea"/>
                <a:ea typeface="+mn-ea"/>
                <a:cs typeface="Times New Roman" panose="02020603050405020304" pitchFamily="18" charset="0"/>
              </a:rPr>
              <a:t>0206</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或</a:t>
            </a:r>
            <a:r>
              <a:rPr kumimoji="0" lang="en-US" altLang="zh-CN" sz="1500" b="1" i="0" u="sng" strike="noStrike" cap="none" normalizeH="0" baseline="0" dirty="0">
                <a:ln>
                  <a:noFill/>
                </a:ln>
                <a:effectLst/>
                <a:latin typeface="+mn-ea"/>
                <a:ea typeface="+mn-ea"/>
                <a:cs typeface="Times New Roman" panose="02020603050405020304" pitchFamily="18" charset="0"/>
              </a:rPr>
              <a:t>信达期货</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sz="1500" dirty="0">
                <a:ln>
                  <a:noFill/>
                </a:ln>
                <a:effectLst/>
                <a:latin typeface="微软雅黑" panose="020B0503020204020204" charset="-122"/>
                <a:ea typeface="微软雅黑" panose="020B0503020204020204" charset="-122"/>
                <a:sym typeface="+mn-ea"/>
              </a:rPr>
              <a:t>接着会到业务选择页面，点击</a:t>
            </a:r>
            <a:r>
              <a:rPr lang="en-US" sz="1500" dirty="0">
                <a:ln>
                  <a:noFill/>
                </a:ln>
                <a:effectLst/>
                <a:latin typeface="微软雅黑" panose="020B0503020204020204" charset="-122"/>
                <a:ea typeface="微软雅黑" panose="020B0503020204020204" charset="-122"/>
                <a:sym typeface="+mn-ea"/>
              </a:rPr>
              <a:t>“</a:t>
            </a:r>
            <a:r>
              <a:rPr lang="zh-CN" altLang="en-US" sz="1500" b="1" dirty="0">
                <a:ln>
                  <a:noFill/>
                </a:ln>
                <a:solidFill>
                  <a:srgbClr val="FF0000"/>
                </a:solidFill>
                <a:effectLst/>
                <a:latin typeface="微软雅黑" panose="020B0503020204020204" charset="-122"/>
                <a:ea typeface="微软雅黑" panose="020B0503020204020204" charset="-122"/>
                <a:sym typeface="+mn-ea"/>
              </a:rPr>
              <a:t>增开交易编码</a:t>
            </a:r>
            <a:r>
              <a:rPr lang="en-US" altLang="zh-CN" sz="1500" dirty="0">
                <a:ln>
                  <a:noFill/>
                </a:ln>
                <a:effectLst/>
                <a:latin typeface="微软雅黑" panose="020B0503020204020204" charset="-122"/>
                <a:ea typeface="微软雅黑" panose="020B0503020204020204" charset="-122"/>
                <a:sym typeface="+mn-ea"/>
              </a:rPr>
              <a:t>”</a:t>
            </a:r>
            <a:r>
              <a:rPr sz="1500" dirty="0">
                <a:ln>
                  <a:noFill/>
                </a:ln>
                <a:effectLst/>
                <a:latin typeface="微软雅黑" panose="020B0503020204020204" charset="-122"/>
                <a:ea typeface="微软雅黑" panose="020B0503020204020204" charset="-122"/>
                <a:sym typeface="+mn-ea"/>
              </a:rPr>
              <a:t>会进入到登录页面</a:t>
            </a:r>
            <a:r>
              <a:rPr lang="zh-CN" sz="1500" dirty="0">
                <a:ln>
                  <a:noFill/>
                </a:ln>
                <a:effectLst/>
                <a:latin typeface="微软雅黑" panose="020B0503020204020204" charset="-122"/>
                <a:ea typeface="微软雅黑" panose="020B0503020204020204" charset="-122"/>
                <a:sym typeface="+mn-ea"/>
              </a:rPr>
              <a:t>，系统会自动给客户开户时预留的手机号码发送短信验证码</a:t>
            </a:r>
            <a:r>
              <a:rPr lang="zh-CN" altLang="en-US" sz="1500" dirty="0">
                <a:ln>
                  <a:noFill/>
                </a:ln>
                <a:effectLst/>
                <a:latin typeface="微软雅黑" panose="020B0503020204020204" charset="-122"/>
                <a:ea typeface="微软雅黑" panose="020B0503020204020204" charset="-122"/>
                <a:sym typeface="+mn-ea"/>
              </a:rPr>
              <a:t>。</a:t>
            </a:r>
            <a:endParaRPr lang="zh-CN" altLang="en-US" sz="1500" dirty="0">
              <a:ln>
                <a:noFill/>
              </a:ln>
              <a:effectLst/>
              <a:latin typeface="微软雅黑" panose="020B0503020204020204" charset="-122"/>
              <a:ea typeface="微软雅黑" panose="020B0503020204020204" charset="-122"/>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500" i="0" u="none" strike="noStrike" cap="none" normalizeH="0" baseline="0" dirty="0">
                <a:ln>
                  <a:noFill/>
                </a:ln>
                <a:effectLst/>
                <a:latin typeface="微软雅黑" panose="020B0503020204020204" charset="-122"/>
                <a:ea typeface="微软雅黑" panose="020B0503020204020204" charset="-122"/>
              </a:rPr>
              <a:t>请仔细核对界面《隐私政策》下方</a:t>
            </a:r>
            <a:r>
              <a:rPr kumimoji="0" lang="zh-CN" sz="1500" b="1" i="0" u="none" strike="noStrike" cap="none" normalizeH="0" baseline="0" dirty="0">
                <a:ln>
                  <a:noFill/>
                </a:ln>
                <a:solidFill>
                  <a:srgbClr val="FF0000"/>
                </a:solidFill>
                <a:effectLst/>
                <a:latin typeface="微软雅黑" panose="020B0503020204020204" charset="-122"/>
                <a:ea typeface="微软雅黑" panose="020B0503020204020204" charset="-122"/>
              </a:rPr>
              <a:t>滚动提示的手机号</a:t>
            </a:r>
            <a:r>
              <a:rPr kumimoji="0" lang="zh-CN" sz="1500" i="0" u="none" strike="noStrike" cap="none" normalizeH="0" baseline="0" dirty="0">
                <a:ln>
                  <a:noFill/>
                </a:ln>
                <a:effectLst/>
                <a:latin typeface="微软雅黑" panose="020B0503020204020204" charset="-122"/>
                <a:ea typeface="微软雅黑" panose="020B0503020204020204" charset="-122"/>
              </a:rPr>
              <a:t>，若目前使用的手机号与提示的手机号不一致，请联系期货公司进行线下纸质变更。</a:t>
            </a:r>
            <a:endParaRPr kumimoji="0" lang="zh-CN" altLang="en-US" sz="1500"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endParaRPr>
          </a:p>
        </p:txBody>
      </p:sp>
      <p:sp>
        <p:nvSpPr>
          <p:cNvPr id="8" name="椭圆 7"/>
          <p:cNvSpPr/>
          <p:nvPr/>
        </p:nvSpPr>
        <p:spPr>
          <a:xfrm>
            <a:off x="3182620" y="3408680"/>
            <a:ext cx="791845" cy="65849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6878955" y="3900170"/>
            <a:ext cx="1922145" cy="5092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pull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3.2</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上传身份证照片</a:t>
            </a:r>
            <a:endParaRPr lang="zh-CN" altLang="en-US" sz="2000" b="1" dirty="0">
              <a:solidFill>
                <a:schemeClr val="bg1"/>
              </a:solidFill>
              <a:latin typeface="微软雅黑" panose="020B0503020204020204" charset="-122"/>
              <a:ea typeface="微软雅黑" panose="020B0503020204020204" charset="-122"/>
            </a:endParaRPr>
          </a:p>
        </p:txBody>
      </p:sp>
      <p:sp>
        <p:nvSpPr>
          <p:cNvPr id="4" name="Rectangle 2"/>
          <p:cNvSpPr>
            <a:spLocks noChangeArrowheads="1"/>
          </p:cNvSpPr>
          <p:nvPr/>
        </p:nvSpPr>
        <p:spPr bwMode="auto">
          <a:xfrm>
            <a:off x="107315" y="1201103"/>
            <a:ext cx="89287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7" name="图片 6" descr="C:\Users\Administrator\Desktop\11.bmp"/>
          <p:cNvPicPr>
            <a:picLocks noChangeAspect="1" noChangeArrowheads="1"/>
          </p:cNvPicPr>
          <p:nvPr/>
        </p:nvPicPr>
        <p:blipFill>
          <a:blip r:embed="rId1"/>
          <a:srcRect/>
          <a:stretch>
            <a:fillRect/>
          </a:stretch>
        </p:blipFill>
        <p:spPr>
          <a:xfrm>
            <a:off x="1266825" y="2375535"/>
            <a:ext cx="2282190" cy="3950970"/>
          </a:xfrm>
          <a:prstGeom prst="rect">
            <a:avLst/>
          </a:prstGeom>
          <a:noFill/>
          <a:ln w="9525">
            <a:noFill/>
            <a:miter lim="800000"/>
            <a:headEnd/>
            <a:tailEnd/>
          </a:ln>
        </p:spPr>
      </p:pic>
      <p:sp>
        <p:nvSpPr>
          <p:cNvPr id="5" name="Rectangle 2"/>
          <p:cNvSpPr>
            <a:spLocks noChangeArrowheads="1"/>
          </p:cNvSpPr>
          <p:nvPr/>
        </p:nvSpPr>
        <p:spPr bwMode="auto">
          <a:xfrm>
            <a:off x="107315" y="807085"/>
            <a:ext cx="892873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根据拍摄规范要求上传身份证正反面及签字照，建议先拍好保存到手机上，且图片大小控制在</a:t>
            </a:r>
            <a:r>
              <a:rPr lang="en-US" altLang="zh-CN" sz="16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200-300KB</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左右。</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身份证上传要求：</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留白少、边角齐全、无反光点、不变形、字迹清晰可辨</a:t>
            </a:r>
            <a:r>
              <a:rPr lang="zh-CN" sz="1600" dirty="0">
                <a:latin typeface="微软雅黑" panose="020B0503020204020204" charset="-122"/>
                <a:ea typeface="微软雅黑" panose="020B0503020204020204" charset="-122"/>
                <a:cs typeface="Times New Roman" panose="02020603050405020304" pitchFamily="18" charset="0"/>
                <a:sym typeface="+mn-ea"/>
              </a:rPr>
              <a:t>。</a:t>
            </a:r>
            <a:endParaRPr lang="zh-CN" sz="1600" dirty="0">
              <a:latin typeface="微软雅黑" panose="020B0503020204020204" charset="-122"/>
              <a:ea typeface="微软雅黑" panose="020B0503020204020204" charset="-122"/>
              <a:cs typeface="Times New Roman" panose="02020603050405020304" pitchFamily="18" charset="0"/>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如果身份证照片为系统预留回写，且客户身份证有更新，需作废该业务，先修改身份证。</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9" name="流程图: 可选过程 8"/>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2" name="图片 1"/>
          <p:cNvPicPr>
            <a:picLocks noChangeAspect="1"/>
          </p:cNvPicPr>
          <p:nvPr/>
        </p:nvPicPr>
        <p:blipFill>
          <a:blip r:embed="rId2"/>
          <a:stretch>
            <a:fillRect/>
          </a:stretch>
        </p:blipFill>
        <p:spPr>
          <a:xfrm>
            <a:off x="4392295" y="3310890"/>
            <a:ext cx="3101975" cy="208026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 y="905828"/>
            <a:ext cx="892873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打开</a:t>
            </a:r>
            <a:r>
              <a:rPr kumimoji="0" lang="en-US" altLang="zh-CN" sz="1600" b="0" i="0" u="none" strike="noStrike" cap="none" normalizeH="0" baseline="0" dirty="0">
                <a:ln>
                  <a:noFill/>
                </a:ln>
                <a:solidFill>
                  <a:schemeClr val="tx1"/>
                </a:solidFill>
                <a:effectLst/>
                <a:latin typeface="+mn-ea"/>
                <a:ea typeface="+mn-ea"/>
                <a:cs typeface="Times New Roman" panose="02020603050405020304" pitchFamily="18" charset="0"/>
              </a:rPr>
              <a:t>APP</a:t>
            </a:r>
            <a:r>
              <a:rPr kumimoji="0" lang="zh-CN" altLang="en-US" sz="1600" b="0" i="0" u="none" strike="noStrike" cap="none" normalizeH="0" baseline="0" dirty="0">
                <a:ln>
                  <a:noFill/>
                </a:ln>
                <a:solidFill>
                  <a:schemeClr val="tx1"/>
                </a:solidFill>
                <a:effectLst/>
                <a:latin typeface="+mn-ea"/>
                <a:ea typeface="+mn-ea"/>
                <a:cs typeface="Times New Roman" panose="02020603050405020304" pitchFamily="18" charset="0"/>
              </a:rPr>
              <a:t>会出现选择期货公司，可以输入期货公司编号</a:t>
            </a:r>
            <a:r>
              <a:rPr kumimoji="0" lang="en-US" altLang="zh-CN" sz="1600" b="1" i="0" u="none" strike="noStrike" cap="none" normalizeH="0" baseline="0" dirty="0">
                <a:ln>
                  <a:noFill/>
                </a:ln>
                <a:solidFill>
                  <a:srgbClr val="FF0000"/>
                </a:solidFill>
                <a:effectLst/>
                <a:latin typeface="+mn-ea"/>
                <a:ea typeface="+mn-ea"/>
                <a:cs typeface="Times New Roman" panose="02020603050405020304" pitchFamily="18" charset="0"/>
              </a:rPr>
              <a:t>0206</a:t>
            </a:r>
            <a:r>
              <a:rPr kumimoji="0" lang="zh-CN" altLang="en-US" sz="1600" b="0" i="0" u="none" strike="noStrike" cap="none" normalizeH="0" baseline="0" dirty="0">
                <a:ln>
                  <a:noFill/>
                </a:ln>
                <a:solidFill>
                  <a:schemeClr val="tx1"/>
                </a:solidFill>
                <a:effectLst/>
                <a:latin typeface="+mn-ea"/>
                <a:ea typeface="+mn-ea"/>
                <a:cs typeface="Times New Roman" panose="02020603050405020304" pitchFamily="18" charset="0"/>
              </a:rPr>
              <a:t>或</a:t>
            </a:r>
            <a:r>
              <a:rPr kumimoji="0" lang="zh-CN" altLang="en-US" sz="1600" b="1" i="0" u="none" strike="noStrike" cap="none" normalizeH="0" baseline="0" dirty="0">
                <a:ln>
                  <a:noFill/>
                </a:ln>
                <a:solidFill>
                  <a:srgbClr val="FF0000"/>
                </a:solidFill>
                <a:effectLst/>
                <a:latin typeface="+mn-ea"/>
                <a:ea typeface="+mn-ea"/>
                <a:cs typeface="Times New Roman" panose="02020603050405020304" pitchFamily="18" charset="0"/>
              </a:rPr>
              <a:t>信达期货</a:t>
            </a:r>
            <a:r>
              <a:rPr kumimoji="0" lang="zh-CN" altLang="en-US" sz="1600" b="0" i="0" u="none" strike="noStrike" cap="none" normalizeH="0" baseline="0" dirty="0">
                <a:ln>
                  <a:noFill/>
                </a:ln>
                <a:solidFill>
                  <a:schemeClr val="tx1"/>
                </a:solidFill>
                <a:effectLst/>
                <a:latin typeface="+mn-ea"/>
                <a:ea typeface="+mn-ea"/>
                <a:cs typeface="Times New Roman" panose="02020603050405020304" pitchFamily="18" charset="0"/>
              </a:rPr>
              <a:t>，界面如图</a:t>
            </a:r>
            <a:r>
              <a:rPr kumimoji="0" lang="en-US" altLang="zh-CN" sz="1600" b="0" i="0" u="none" strike="noStrike" cap="none" normalizeH="0" baseline="0" dirty="0">
                <a:ln>
                  <a:noFill/>
                </a:ln>
                <a:solidFill>
                  <a:schemeClr val="tx1"/>
                </a:solidFill>
                <a:effectLst/>
                <a:latin typeface="+mn-ea"/>
                <a:ea typeface="+mn-ea"/>
                <a:cs typeface="Times New Roman" panose="02020603050405020304" pitchFamily="18" charset="0"/>
              </a:rPr>
              <a:t>1</a:t>
            </a:r>
            <a:r>
              <a:rPr kumimoji="0" lang="zh-CN" altLang="en-US" sz="1600" b="0" i="0" u="none" strike="noStrike" cap="none" normalizeH="0" baseline="0" dirty="0">
                <a:ln>
                  <a:noFill/>
                </a:ln>
                <a:solidFill>
                  <a:schemeClr val="tx1"/>
                </a:solidFill>
                <a:effectLst/>
                <a:latin typeface="+mn-ea"/>
                <a:ea typeface="+mn-ea"/>
                <a:cs typeface="Times New Roman" panose="02020603050405020304" pitchFamily="18" charset="0"/>
              </a:rPr>
              <a:t>所示。</a:t>
            </a:r>
            <a:endParaRPr kumimoji="0" lang="zh-CN" altLang="en-US"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sz="1600" dirty="0">
                <a:ln>
                  <a:noFill/>
                </a:ln>
                <a:effectLst/>
                <a:latin typeface="微软雅黑" panose="020B0503020204020204" charset="-122"/>
                <a:ea typeface="微软雅黑" panose="020B0503020204020204" charset="-122"/>
                <a:sym typeface="+mn-ea"/>
              </a:rPr>
              <a:t>接着会到业务选择页面，点击开立期货账户会进入到登录页面，如图2</a:t>
            </a:r>
            <a:r>
              <a:rPr lang="zh-CN" sz="1600" dirty="0">
                <a:ln>
                  <a:noFill/>
                </a:ln>
                <a:effectLst/>
                <a:latin typeface="微软雅黑" panose="020B0503020204020204" charset="-122"/>
                <a:ea typeface="微软雅黑" panose="020B0503020204020204" charset="-122"/>
                <a:sym typeface="+mn-ea"/>
              </a:rPr>
              <a:t>、</a:t>
            </a:r>
            <a:r>
              <a:rPr sz="1600" dirty="0">
                <a:ln>
                  <a:noFill/>
                </a:ln>
                <a:effectLst/>
                <a:latin typeface="微软雅黑" panose="020B0503020204020204" charset="-122"/>
                <a:ea typeface="微软雅黑" panose="020B0503020204020204" charset="-122"/>
                <a:sym typeface="+mn-ea"/>
              </a:rPr>
              <a:t>图3</a:t>
            </a:r>
            <a:r>
              <a:rPr lang="zh-CN" sz="1600" dirty="0">
                <a:ln>
                  <a:noFill/>
                </a:ln>
                <a:effectLst/>
                <a:latin typeface="微软雅黑" panose="020B0503020204020204" charset="-122"/>
                <a:ea typeface="微软雅黑" panose="020B0503020204020204" charset="-122"/>
                <a:sym typeface="+mn-ea"/>
              </a:rPr>
              <a:t>、</a:t>
            </a:r>
            <a:r>
              <a:rPr sz="1600" dirty="0">
                <a:ln>
                  <a:noFill/>
                </a:ln>
                <a:effectLst/>
                <a:latin typeface="微软雅黑" panose="020B0503020204020204" charset="-122"/>
                <a:ea typeface="微软雅黑" panose="020B0503020204020204" charset="-122"/>
                <a:sym typeface="+mn-ea"/>
              </a:rPr>
              <a:t>图</a:t>
            </a:r>
            <a:r>
              <a:rPr lang="en-US" sz="1600" dirty="0">
                <a:ln>
                  <a:noFill/>
                </a:ln>
                <a:effectLst/>
                <a:latin typeface="微软雅黑" panose="020B0503020204020204" charset="-122"/>
                <a:ea typeface="微软雅黑" panose="020B0503020204020204" charset="-122"/>
                <a:sym typeface="+mn-ea"/>
              </a:rPr>
              <a:t>4</a:t>
            </a:r>
            <a:r>
              <a:rPr lang="zh-CN" altLang="en-US" sz="1600" dirty="0">
                <a:ln>
                  <a:noFill/>
                </a:ln>
                <a:effectLst/>
                <a:latin typeface="微软雅黑" panose="020B0503020204020204" charset="-122"/>
                <a:ea typeface="微软雅黑" panose="020B0503020204020204" charset="-122"/>
                <a:sym typeface="+mn-ea"/>
              </a:rPr>
              <a:t>。</a:t>
            </a:r>
            <a:endParaRPr kumimoji="0" lang="zh-CN" altLang="en-US" sz="1600" b="0" i="0" u="none" strike="noStrike" cap="none" normalizeH="0" baseline="0" dirty="0">
              <a:ln>
                <a:noFill/>
              </a:ln>
              <a:solidFill>
                <a:schemeClr val="tx1"/>
              </a:solidFill>
              <a:effectLst/>
              <a:latin typeface="+mn-ea"/>
              <a:ea typeface="+mn-ea"/>
              <a:cs typeface="宋体" panose="02010600030101010101" pitchFamily="2" charset="-122"/>
            </a:endParaRPr>
          </a:p>
        </p:txBody>
      </p:sp>
      <p:sp>
        <p:nvSpPr>
          <p:cNvPr id="5" name="TextBox 4"/>
          <p:cNvSpPr txBox="1"/>
          <p:nvPr/>
        </p:nvSpPr>
        <p:spPr>
          <a:xfrm>
            <a:off x="403642" y="5634826"/>
            <a:ext cx="1796901" cy="307777"/>
          </a:xfrm>
          <a:prstGeom prst="rect">
            <a:avLst/>
          </a:prstGeom>
          <a:noFill/>
        </p:spPr>
        <p:txBody>
          <a:bodyPr wrap="square" rtlCol="0">
            <a:spAutoFit/>
          </a:bodyPr>
          <a:lstStyle/>
          <a:p>
            <a:r>
              <a:rPr lang="zh-CN" altLang="en-US" sz="1400" dirty="0">
                <a:latin typeface="+mn-ea"/>
                <a:ea typeface="+mn-ea"/>
              </a:rPr>
              <a:t>图</a:t>
            </a:r>
            <a:r>
              <a:rPr lang="en-US" altLang="zh-CN" sz="1400" dirty="0">
                <a:latin typeface="+mn-ea"/>
                <a:ea typeface="+mn-ea"/>
              </a:rPr>
              <a:t>1 </a:t>
            </a:r>
            <a:r>
              <a:rPr lang="zh-CN" altLang="en-US" sz="1400" dirty="0">
                <a:latin typeface="+mn-ea"/>
                <a:ea typeface="+mn-ea"/>
              </a:rPr>
              <a:t>选择期货公司</a:t>
            </a:r>
            <a:endParaRPr lang="zh-CN" altLang="en-US" sz="1400" dirty="0">
              <a:latin typeface="+mn-ea"/>
              <a:ea typeface="+mn-ea"/>
            </a:endParaRPr>
          </a:p>
        </p:txBody>
      </p:sp>
      <p:pic>
        <p:nvPicPr>
          <p:cNvPr id="3" name="图片 4" descr="C:\Users\HSPCAD~1\AppData\Local\Temp\WeChat Files\c00b8b5971cabaadafd5f3b01ce406d.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a:xfrm>
            <a:off x="165735" y="2047240"/>
            <a:ext cx="2035175" cy="3563620"/>
          </a:xfrm>
          <a:prstGeom prst="rect">
            <a:avLst/>
          </a:prstGeom>
          <a:noFill/>
          <a:ln>
            <a:noFill/>
          </a:ln>
        </p:spPr>
      </p:pic>
      <p:pic>
        <p:nvPicPr>
          <p:cNvPr id="7" name="图片 14" descr="C:\Users\HSPCAD~1\AppData\Local\Temp\15677494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06595" y="2047240"/>
            <a:ext cx="2033270" cy="3562985"/>
          </a:xfrm>
          <a:prstGeom prst="rect">
            <a:avLst/>
          </a:prstGeom>
          <a:noFill/>
          <a:ln>
            <a:noFill/>
          </a:ln>
        </p:spPr>
      </p:pic>
      <p:sp>
        <p:nvSpPr>
          <p:cNvPr id="6" name="TextBox 4"/>
          <p:cNvSpPr txBox="1"/>
          <p:nvPr/>
        </p:nvSpPr>
        <p:spPr>
          <a:xfrm>
            <a:off x="2582545" y="5636260"/>
            <a:ext cx="1409065" cy="306705"/>
          </a:xfrm>
          <a:prstGeom prst="rect">
            <a:avLst/>
          </a:prstGeom>
          <a:noFill/>
        </p:spPr>
        <p:txBody>
          <a:bodyPr wrap="square" rtlCol="0">
            <a:spAutoFit/>
          </a:bodyPr>
          <a:lstStyle/>
          <a:p>
            <a:r>
              <a:rPr lang="zh-CN" altLang="en-US" sz="1400" dirty="0">
                <a:latin typeface="+mn-ea"/>
                <a:ea typeface="+mn-ea"/>
              </a:rPr>
              <a:t>图</a:t>
            </a:r>
            <a:r>
              <a:rPr lang="en-US" altLang="zh-CN" sz="1400" dirty="0">
                <a:latin typeface="+mn-ea"/>
                <a:ea typeface="+mn-ea"/>
              </a:rPr>
              <a:t>2 </a:t>
            </a:r>
            <a:r>
              <a:rPr lang="zh-CN" altLang="en-US" sz="1400" dirty="0">
                <a:latin typeface="+mn-ea"/>
                <a:ea typeface="+mn-ea"/>
              </a:rPr>
              <a:t>业务选择</a:t>
            </a:r>
            <a:endParaRPr lang="zh-CN" altLang="en-US" sz="1400" dirty="0">
              <a:latin typeface="+mn-ea"/>
              <a:ea typeface="+mn-ea"/>
            </a:endParaRPr>
          </a:p>
        </p:txBody>
      </p:sp>
      <p:sp>
        <p:nvSpPr>
          <p:cNvPr id="9" name="TextBox 4"/>
          <p:cNvSpPr txBox="1"/>
          <p:nvPr/>
        </p:nvSpPr>
        <p:spPr>
          <a:xfrm>
            <a:off x="4307840" y="5621655"/>
            <a:ext cx="2232025" cy="521970"/>
          </a:xfrm>
          <a:prstGeom prst="rect">
            <a:avLst/>
          </a:prstGeom>
          <a:noFill/>
        </p:spPr>
        <p:txBody>
          <a:bodyPr wrap="square" rtlCol="0">
            <a:spAutoFit/>
          </a:bodyPr>
          <a:lstStyle/>
          <a:p>
            <a:r>
              <a:rPr lang="zh-CN" altLang="en-US" sz="1400" dirty="0">
                <a:latin typeface="+mn-ea"/>
                <a:ea typeface="+mn-ea"/>
              </a:rPr>
              <a:t>图</a:t>
            </a:r>
            <a:r>
              <a:rPr lang="en-US" altLang="zh-CN" sz="1400" dirty="0">
                <a:latin typeface="+mn-ea"/>
                <a:ea typeface="+mn-ea"/>
              </a:rPr>
              <a:t>3 </a:t>
            </a:r>
            <a:r>
              <a:rPr lang="zh-CN" altLang="en-US" sz="1400" dirty="0">
                <a:latin typeface="+mn-ea"/>
                <a:ea typeface="+mn-ea"/>
              </a:rPr>
              <a:t>登录界面</a:t>
            </a:r>
            <a:r>
              <a:rPr lang="en-US" altLang="zh-CN" sz="1400" dirty="0">
                <a:latin typeface="+mn-ea"/>
                <a:ea typeface="+mn-ea"/>
              </a:rPr>
              <a:t>-</a:t>
            </a:r>
            <a:r>
              <a:rPr lang="zh-CN" altLang="en-US" sz="1400" dirty="0">
                <a:latin typeface="+mn-ea"/>
                <a:ea typeface="+mn-ea"/>
              </a:rPr>
              <a:t>输入身份证及验证码</a:t>
            </a:r>
            <a:endParaRPr lang="zh-CN" altLang="en-US" sz="1400" dirty="0">
              <a:latin typeface="+mn-ea"/>
              <a:ea typeface="+mn-ea"/>
            </a:endParaRPr>
          </a:p>
        </p:txBody>
      </p:sp>
      <p:pic>
        <p:nvPicPr>
          <p:cNvPr id="10" name="图片 9"/>
          <p:cNvPicPr>
            <a:picLocks noChangeAspect="1"/>
          </p:cNvPicPr>
          <p:nvPr/>
        </p:nvPicPr>
        <p:blipFill>
          <a:blip r:embed="rId5"/>
          <a:stretch>
            <a:fillRect/>
          </a:stretch>
        </p:blipFill>
        <p:spPr>
          <a:xfrm>
            <a:off x="6846570" y="2058670"/>
            <a:ext cx="2033270" cy="3485515"/>
          </a:xfrm>
          <a:prstGeom prst="rect">
            <a:avLst/>
          </a:prstGeom>
        </p:spPr>
      </p:pic>
      <p:sp>
        <p:nvSpPr>
          <p:cNvPr id="11" name="TextBox 4"/>
          <p:cNvSpPr txBox="1"/>
          <p:nvPr/>
        </p:nvSpPr>
        <p:spPr>
          <a:xfrm>
            <a:off x="6638925" y="5610860"/>
            <a:ext cx="2448560" cy="521970"/>
          </a:xfrm>
          <a:prstGeom prst="rect">
            <a:avLst/>
          </a:prstGeom>
          <a:noFill/>
        </p:spPr>
        <p:txBody>
          <a:bodyPr wrap="square" rtlCol="0">
            <a:spAutoFit/>
          </a:bodyPr>
          <a:lstStyle/>
          <a:p>
            <a:r>
              <a:rPr lang="zh-CN" altLang="en-US" sz="1400" dirty="0">
                <a:latin typeface="+mn-ea"/>
                <a:ea typeface="+mn-ea"/>
              </a:rPr>
              <a:t>图</a:t>
            </a:r>
            <a:r>
              <a:rPr lang="en-US" altLang="zh-CN" sz="1400" dirty="0">
                <a:latin typeface="+mn-ea"/>
                <a:ea typeface="+mn-ea"/>
              </a:rPr>
              <a:t>4 </a:t>
            </a:r>
            <a:r>
              <a:rPr lang="zh-CN" altLang="en-US" sz="1400" dirty="0">
                <a:latin typeface="+mn-ea"/>
                <a:ea typeface="+mn-ea"/>
              </a:rPr>
              <a:t>登录界面</a:t>
            </a:r>
            <a:r>
              <a:rPr lang="en-US" altLang="zh-CN" sz="1400" dirty="0">
                <a:latin typeface="+mn-ea"/>
                <a:ea typeface="+mn-ea"/>
              </a:rPr>
              <a:t>-</a:t>
            </a:r>
            <a:r>
              <a:rPr lang="zh-CN" altLang="en-US" sz="1400" dirty="0">
                <a:latin typeface="+mn-ea"/>
                <a:ea typeface="+mn-ea"/>
              </a:rPr>
              <a:t>输入手机号码</a:t>
            </a:r>
            <a:r>
              <a:rPr lang="zh-CN" altLang="en-US" sz="1400" dirty="0">
                <a:latin typeface="+mn-ea"/>
                <a:ea typeface="+mn-ea"/>
                <a:sym typeface="+mn-ea"/>
              </a:rPr>
              <a:t>及验证码、短信验证码</a:t>
            </a:r>
            <a:endParaRPr lang="zh-CN" altLang="en-US" sz="1400" dirty="0">
              <a:latin typeface="+mn-ea"/>
              <a:ea typeface="+mn-ea"/>
            </a:endParaRPr>
          </a:p>
        </p:txBody>
      </p:sp>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1.1</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登录</a:t>
            </a:r>
            <a:endParaRPr lang="zh-CN" altLang="en-US" sz="2000" b="1" dirty="0">
              <a:solidFill>
                <a:schemeClr val="bg1"/>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6"/>
          <a:stretch>
            <a:fillRect/>
          </a:stretch>
        </p:blipFill>
        <p:spPr>
          <a:xfrm>
            <a:off x="2385060" y="2021840"/>
            <a:ext cx="1922780" cy="3613785"/>
          </a:xfrm>
          <a:prstGeom prst="rect">
            <a:avLst/>
          </a:prstGeom>
        </p:spPr>
      </p:pic>
      <p:sp>
        <p:nvSpPr>
          <p:cNvPr id="4" name="流程图: 可选过程 3"/>
          <p:cNvSpPr/>
          <p:nvPr/>
        </p:nvSpPr>
        <p:spPr>
          <a:xfrm>
            <a:off x="4506595" y="0"/>
            <a:ext cx="463740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a:solidFill>
                  <a:schemeClr val="tx1"/>
                </a:solidFill>
              </a:rPr>
              <a:t>客户端登录云开户系统办理手续的过程中，只要软件切换到后台，或者屏幕自动休屏，客户端就自动退出要重新登录，输入证件号、验证码；</a:t>
            </a:r>
            <a:endParaRPr lang="zh-CN" altLang="en-US" sz="1400">
              <a:solidFill>
                <a:schemeClr val="tx1"/>
              </a:solidFill>
            </a:endParaRPr>
          </a:p>
        </p:txBody>
      </p:sp>
      <p:sp>
        <p:nvSpPr>
          <p:cNvPr id="8" name="椭圆 7"/>
          <p:cNvSpPr/>
          <p:nvPr/>
        </p:nvSpPr>
        <p:spPr>
          <a:xfrm>
            <a:off x="3564255" y="2194560"/>
            <a:ext cx="791845" cy="65849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圆角矩形 12"/>
          <p:cNvSpPr/>
          <p:nvPr/>
        </p:nvSpPr>
        <p:spPr>
          <a:xfrm>
            <a:off x="4572000" y="2193925"/>
            <a:ext cx="1944370" cy="7315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6891020" y="2298700"/>
            <a:ext cx="1944370" cy="101917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11455" y="2298700"/>
            <a:ext cx="1944370" cy="7315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813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3.3</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个人基本资料</a:t>
            </a:r>
            <a:endParaRPr lang="zh-CN" altLang="en-US" sz="2000" b="1" dirty="0">
              <a:solidFill>
                <a:schemeClr val="bg1"/>
              </a:solidFill>
              <a:latin typeface="微软雅黑" panose="020B0503020204020204" charset="-122"/>
              <a:ea typeface="微软雅黑" panose="020B0503020204020204" charset="-122"/>
            </a:endParaRPr>
          </a:p>
        </p:txBody>
      </p:sp>
      <p:sp>
        <p:nvSpPr>
          <p:cNvPr id="5" name="Rectangle 2"/>
          <p:cNvSpPr>
            <a:spLocks noChangeArrowheads="1"/>
          </p:cNvSpPr>
          <p:nvPr/>
        </p:nvSpPr>
        <p:spPr bwMode="auto">
          <a:xfrm>
            <a:off x="107950" y="1169988"/>
            <a:ext cx="903922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effectLst/>
                <a:latin typeface="+mn-ea"/>
                <a:ea typeface="+mn-ea"/>
                <a:cs typeface="Times New Roman" panose="02020603050405020304" pitchFamily="18" charset="0"/>
              </a:rPr>
              <a:t>进入到“个人基本资料”页面，会看到所有信息是已经默认填写的，这些都是客户在系统预留的信息，客户是</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不可对其修改</a:t>
            </a:r>
            <a:r>
              <a:rPr kumimoji="0" sz="1600" b="0" i="0" u="none" strike="noStrike" cap="none" normalizeH="0" baseline="0" dirty="0">
                <a:ln>
                  <a:noFill/>
                </a:ln>
                <a:effectLst/>
                <a:latin typeface="+mn-ea"/>
                <a:ea typeface="+mn-ea"/>
                <a:cs typeface="Times New Roman" panose="02020603050405020304" pitchFamily="18" charset="0"/>
              </a:rPr>
              <a:t>的</a:t>
            </a:r>
            <a:r>
              <a:rPr kumimoji="0" lang="zh-CN" sz="1600" b="0" i="0" u="none" strike="noStrike" cap="none" normalizeH="0" baseline="0" dirty="0">
                <a:ln>
                  <a:noFill/>
                </a:ln>
                <a:effectLst/>
                <a:latin typeface="+mn-ea"/>
                <a:ea typeface="+mn-ea"/>
                <a:cs typeface="Times New Roman" panose="02020603050405020304" pitchFamily="18" charset="0"/>
              </a:rPr>
              <a:t>，仅为查看状态</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974850" y="2527300"/>
            <a:ext cx="1861820" cy="3745865"/>
          </a:xfrm>
          <a:prstGeom prst="rect">
            <a:avLst/>
          </a:prstGeom>
        </p:spPr>
      </p:pic>
      <p:pic>
        <p:nvPicPr>
          <p:cNvPr id="4" name="图片 3"/>
          <p:cNvPicPr>
            <a:picLocks noChangeAspect="1"/>
          </p:cNvPicPr>
          <p:nvPr/>
        </p:nvPicPr>
        <p:blipFill>
          <a:blip r:embed="rId2"/>
          <a:stretch>
            <a:fillRect/>
          </a:stretch>
        </p:blipFill>
        <p:spPr>
          <a:xfrm>
            <a:off x="4620260" y="2492375"/>
            <a:ext cx="1901190" cy="3815080"/>
          </a:xfrm>
          <a:prstGeom prst="rect">
            <a:avLst/>
          </a:prstGeom>
        </p:spPr>
      </p:pic>
    </p:spTree>
  </p:cSld>
  <p:clrMapOvr>
    <a:masterClrMapping/>
  </p:clrMapOvr>
  <p:transition>
    <p:pull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9530" y="1110933"/>
            <a:ext cx="9243060"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effectLst/>
                <a:latin typeface="+mn-ea"/>
                <a:ea typeface="+mn-ea"/>
                <a:cs typeface="Times New Roman" panose="02020603050405020304" pitchFamily="18" charset="0"/>
              </a:rPr>
              <a:t>在账户选择页面，展示出客户在本期货公司已开通的交易所信息并做置灰处理，对已开通的交易所不允许客户对其进行修改</a:t>
            </a:r>
            <a:r>
              <a:rPr kumimoji="0" lang="zh-CN" sz="1600" b="0" i="0" u="none" strike="noStrike" cap="none" normalizeH="0" baseline="0" dirty="0">
                <a:ln>
                  <a:noFill/>
                </a:ln>
                <a:effectLst/>
                <a:latin typeface="+mn-ea"/>
                <a:ea typeface="+mn-ea"/>
                <a:cs typeface="Times New Roman" panose="02020603050405020304" pitchFamily="18" charset="0"/>
              </a:rPr>
              <a:t>，客户可以勾选想要开通的交易所；</a:t>
            </a:r>
            <a:endParaRPr kumimoji="0" lang="zh-CN" altLang="en-US" sz="1600" b="0" i="0" u="none" strike="noStrike" cap="none" normalizeH="0" baseline="0" dirty="0">
              <a:ln>
                <a:noFill/>
              </a:ln>
              <a:effectLst/>
              <a:latin typeface="+mn-ea"/>
              <a:ea typeface="+mn-ea"/>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1595755" y="2381250"/>
            <a:ext cx="1997710" cy="3996055"/>
          </a:xfrm>
          <a:prstGeom prst="rect">
            <a:avLst/>
          </a:prstGeom>
        </p:spPr>
      </p:pic>
      <p:pic>
        <p:nvPicPr>
          <p:cNvPr id="2" name="图片 1"/>
          <p:cNvPicPr>
            <a:picLocks noChangeAspect="1"/>
          </p:cNvPicPr>
          <p:nvPr/>
        </p:nvPicPr>
        <p:blipFill>
          <a:blip r:embed="rId2"/>
          <a:stretch>
            <a:fillRect/>
          </a:stretch>
        </p:blipFill>
        <p:spPr>
          <a:xfrm>
            <a:off x="5424170" y="2284095"/>
            <a:ext cx="2051685" cy="4093210"/>
          </a:xfrm>
          <a:prstGeom prst="rect">
            <a:avLst/>
          </a:prstGeom>
        </p:spPr>
      </p:pic>
      <p:sp>
        <p:nvSpPr>
          <p:cNvPr id="4" name="Text Box 8"/>
          <p:cNvSpPr txBox="1"/>
          <p:nvPr/>
        </p:nvSpPr>
        <p:spPr>
          <a:xfrm>
            <a:off x="229870" y="27305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3.4</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账户类型选择</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070" y="1282700"/>
            <a:ext cx="8532495" cy="4707890"/>
          </a:xfrm>
          <a:prstGeom prst="rect">
            <a:avLst/>
          </a:prstGeom>
          <a:noFill/>
        </p:spPr>
        <p:txBody>
          <a:bodyPr wrap="square" rtlCol="0" anchor="t">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altLang="en-US" dirty="0">
                <a:ln>
                  <a:noFill/>
                </a:ln>
                <a:effectLst/>
                <a:latin typeface="+mn-ea"/>
                <a:ea typeface="+mn-ea"/>
                <a:cs typeface="Times New Roman" panose="02020603050405020304" pitchFamily="18" charset="0"/>
                <a:sym typeface="+mn-ea"/>
              </a:rPr>
              <a:t>如果客户</a:t>
            </a:r>
            <a:r>
              <a:rPr lang="zh-CN" altLang="en-US" b="1" dirty="0">
                <a:ln>
                  <a:noFill/>
                </a:ln>
                <a:solidFill>
                  <a:srgbClr val="FF0000"/>
                </a:solidFill>
                <a:effectLst/>
                <a:latin typeface="+mn-ea"/>
                <a:ea typeface="+mn-ea"/>
                <a:cs typeface="Times New Roman" panose="02020603050405020304" pitchFamily="18" charset="0"/>
                <a:sym typeface="+mn-ea"/>
              </a:rPr>
              <a:t>第一次</a:t>
            </a:r>
            <a:r>
              <a:rPr lang="zh-CN" altLang="en-US" dirty="0">
                <a:ln>
                  <a:noFill/>
                </a:ln>
                <a:effectLst/>
                <a:latin typeface="+mn-ea"/>
                <a:ea typeface="+mn-ea"/>
                <a:cs typeface="Times New Roman" panose="02020603050405020304" pitchFamily="18" charset="0"/>
                <a:sym typeface="+mn-ea"/>
              </a:rPr>
              <a:t>申请中金所或者能源中心编码：</a:t>
            </a:r>
            <a:endParaRPr lang="zh-CN" altLang="en-US" dirty="0">
              <a:ln>
                <a:noFill/>
              </a:ln>
              <a:effectLst/>
              <a:latin typeface="+mn-ea"/>
              <a:ea typeface="+mn-ea"/>
              <a:cs typeface="Times New Roman" panose="02020603050405020304" pitchFamily="18" charset="0"/>
              <a:sym typeface="+mn-ea"/>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lang="zh-CN" altLang="en-US" sz="1600" dirty="0">
                <a:ln>
                  <a:noFill/>
                </a:ln>
                <a:effectLst/>
                <a:latin typeface="+mn-ea"/>
                <a:ea typeface="+mn-ea"/>
                <a:cs typeface="Times New Roman" panose="02020603050405020304" pitchFamily="18" charset="0"/>
                <a:sym typeface="+mn-ea"/>
              </a:rPr>
              <a:t>客户需独立完成知识测试后打印签字；</a:t>
            </a:r>
            <a:endParaRPr lang="zh-CN" altLang="en-US" sz="1600" dirty="0">
              <a:ln>
                <a:noFill/>
              </a:ln>
              <a:effectLst/>
              <a:latin typeface="+mn-ea"/>
              <a:ea typeface="+mn-ea"/>
              <a:cs typeface="Times New Roman" panose="02020603050405020304" pitchFamily="18" charset="0"/>
              <a:sym typeface="+mn-ea"/>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lang="zh-CN" altLang="en-US" sz="1600" dirty="0">
                <a:ln>
                  <a:noFill/>
                </a:ln>
                <a:effectLst/>
                <a:latin typeface="+mn-ea"/>
                <a:ea typeface="+mn-ea"/>
                <a:cs typeface="Times New Roman" panose="02020603050405020304" pitchFamily="18" charset="0"/>
                <a:sym typeface="+mn-ea"/>
              </a:rPr>
              <a:t>在云开户系统</a:t>
            </a:r>
            <a:r>
              <a:rPr lang="zh-CN" altLang="en-US" sz="1600" b="1" dirty="0">
                <a:ln>
                  <a:noFill/>
                </a:ln>
                <a:solidFill>
                  <a:srgbClr val="00487E"/>
                </a:solidFill>
                <a:effectLst/>
                <a:latin typeface="+mn-ea"/>
                <a:ea typeface="+mn-ea"/>
                <a:cs typeface="Times New Roman" panose="02020603050405020304" pitchFamily="18" charset="0"/>
                <a:sym typeface="+mn-ea"/>
              </a:rPr>
              <a:t>上传成绩报告单</a:t>
            </a:r>
            <a:r>
              <a:rPr lang="zh-CN" altLang="en-US" sz="1600" dirty="0">
                <a:ln>
                  <a:noFill/>
                </a:ln>
                <a:effectLst/>
                <a:latin typeface="+mn-ea"/>
                <a:ea typeface="+mn-ea"/>
                <a:cs typeface="Times New Roman" panose="02020603050405020304" pitchFamily="18" charset="0"/>
                <a:sym typeface="+mn-ea"/>
              </a:rPr>
              <a:t>后；</a:t>
            </a:r>
            <a:endParaRPr lang="zh-CN" altLang="en-US" sz="1600" dirty="0">
              <a:ln>
                <a:noFill/>
              </a:ln>
              <a:effectLst/>
              <a:latin typeface="+mn-ea"/>
              <a:ea typeface="+mn-ea"/>
              <a:cs typeface="Times New Roman" panose="02020603050405020304" pitchFamily="18" charset="0"/>
              <a:sym typeface="+mn-ea"/>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lang="zh-CN" altLang="en-US" sz="1600" dirty="0">
                <a:ln>
                  <a:noFill/>
                </a:ln>
                <a:effectLst/>
                <a:latin typeface="+mn-ea"/>
                <a:ea typeface="+mn-ea"/>
                <a:cs typeface="Times New Roman" panose="02020603050405020304" pitchFamily="18" charset="0"/>
                <a:sym typeface="+mn-ea"/>
              </a:rPr>
              <a:t>并将原件邮寄至期货公司；</a:t>
            </a:r>
            <a:endParaRPr lang="zh-CN" altLang="en-US" sz="1600" dirty="0">
              <a:ln>
                <a:noFill/>
              </a:ln>
              <a:effectLst/>
              <a:latin typeface="+mn-ea"/>
              <a:ea typeface="+mn-ea"/>
              <a:cs typeface="Times New Roman" panose="02020603050405020304" pitchFamily="18" charset="0"/>
              <a:sym typeface="+mn-ea"/>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lang="zh-CN" altLang="en-US" sz="1600" dirty="0">
                <a:ln>
                  <a:noFill/>
                </a:ln>
                <a:effectLst/>
                <a:latin typeface="+mn-ea"/>
                <a:ea typeface="+mn-ea"/>
                <a:cs typeface="Times New Roman" panose="02020603050405020304" pitchFamily="18" charset="0"/>
                <a:sym typeface="+mn-ea"/>
              </a:rPr>
              <a:t>客服人员收到原件后，当客户满足交易者适当性后给客户申请编码；</a:t>
            </a:r>
            <a:endParaRPr lang="zh-CN" altLang="en-US" sz="1600" dirty="0">
              <a:ln>
                <a:noFill/>
              </a:ln>
              <a:effectLst/>
              <a:latin typeface="+mn-ea"/>
              <a:ea typeface="+mn-ea"/>
              <a:cs typeface="Times New Roman" panose="02020603050405020304" pitchFamily="18" charset="0"/>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endParaRPr kumimoji="0" lang="zh-CN" altLang="en-US" b="0" i="0" u="none" strike="noStrike" cap="none" normalizeH="0" baseline="0" dirty="0">
              <a:ln>
                <a:noFill/>
              </a:ln>
              <a:effectLst/>
              <a:latin typeface="+mn-ea"/>
              <a:ea typeface="+mn-ea"/>
              <a:cs typeface="Times New Roman" panose="02020603050405020304" pitchFamily="18" charset="0"/>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endParaRPr kumimoji="0" lang="zh-CN" altLang="en-US" b="0" i="0" u="none" strike="noStrike" cap="none" normalizeH="0" baseline="0" dirty="0">
              <a:ln>
                <a:noFill/>
              </a:ln>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altLang="en-US" dirty="0">
                <a:ln>
                  <a:noFill/>
                </a:ln>
                <a:effectLst/>
                <a:latin typeface="+mn-ea"/>
                <a:ea typeface="+mn-ea"/>
                <a:cs typeface="Times New Roman" panose="02020603050405020304" pitchFamily="18" charset="0"/>
                <a:sym typeface="+mn-ea"/>
              </a:rPr>
              <a:t>如果客户属于</a:t>
            </a:r>
            <a:r>
              <a:rPr lang="zh-CN" altLang="en-US" b="1" dirty="0">
                <a:ln>
                  <a:noFill/>
                </a:ln>
                <a:solidFill>
                  <a:srgbClr val="FF0000"/>
                </a:solidFill>
                <a:effectLst/>
                <a:latin typeface="+mn-ea"/>
                <a:ea typeface="+mn-ea"/>
                <a:cs typeface="Times New Roman" panose="02020603050405020304" pitchFamily="18" charset="0"/>
                <a:sym typeface="+mn-ea"/>
              </a:rPr>
              <a:t>豁免</a:t>
            </a:r>
            <a:r>
              <a:rPr lang="zh-CN" altLang="en-US" dirty="0">
                <a:ln>
                  <a:noFill/>
                </a:ln>
                <a:effectLst/>
                <a:latin typeface="+mn-ea"/>
                <a:ea typeface="+mn-ea"/>
                <a:cs typeface="Times New Roman" panose="02020603050405020304" pitchFamily="18" charset="0"/>
                <a:sym typeface="+mn-ea"/>
              </a:rPr>
              <a:t>的情况申请中金所或者能源中心编码：</a:t>
            </a:r>
            <a:endParaRPr lang="zh-CN" altLang="en-US" dirty="0">
              <a:ln>
                <a:noFill/>
              </a:ln>
              <a:effectLst/>
              <a:latin typeface="+mn-ea"/>
              <a:ea typeface="+mn-ea"/>
              <a:cs typeface="Times New Roman" panose="02020603050405020304" pitchFamily="18" charset="0"/>
              <a:sym typeface="+mn-ea"/>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lang="zh-CN" altLang="en-US" sz="1600" dirty="0">
                <a:ln>
                  <a:noFill/>
                </a:ln>
                <a:effectLst/>
                <a:latin typeface="+mn-ea"/>
                <a:ea typeface="+mn-ea"/>
                <a:cs typeface="Times New Roman" panose="02020603050405020304" pitchFamily="18" charset="0"/>
                <a:sym typeface="+mn-ea"/>
              </a:rPr>
              <a:t>如果豁免的证明材料由我司出具（在我司已申请金融、能源、特定品种等），客户只需在云开户系统</a:t>
            </a:r>
            <a:r>
              <a:rPr lang="zh-CN" altLang="en-US" sz="1600" b="1" dirty="0">
                <a:ln>
                  <a:noFill/>
                </a:ln>
                <a:solidFill>
                  <a:srgbClr val="00487E"/>
                </a:solidFill>
                <a:effectLst/>
                <a:latin typeface="+mn-ea"/>
                <a:ea typeface="+mn-ea"/>
                <a:cs typeface="Times New Roman" panose="02020603050405020304" pitchFamily="18" charset="0"/>
                <a:sym typeface="+mn-ea"/>
              </a:rPr>
              <a:t>上传身份证正反面</a:t>
            </a:r>
            <a:r>
              <a:rPr lang="zh-CN" altLang="en-US" sz="1600" dirty="0">
                <a:ln>
                  <a:noFill/>
                </a:ln>
                <a:effectLst/>
                <a:latin typeface="+mn-ea"/>
                <a:ea typeface="+mn-ea"/>
                <a:cs typeface="Times New Roman" panose="02020603050405020304" pitchFamily="18" charset="0"/>
                <a:sym typeface="+mn-ea"/>
              </a:rPr>
              <a:t>；</a:t>
            </a:r>
            <a:endParaRPr lang="zh-CN" altLang="en-US" sz="1600" dirty="0">
              <a:ln>
                <a:noFill/>
              </a:ln>
              <a:effectLst/>
              <a:latin typeface="+mn-ea"/>
              <a:ea typeface="+mn-ea"/>
              <a:cs typeface="Times New Roman" panose="02020603050405020304" pitchFamily="18" charset="0"/>
              <a:sym typeface="+mn-ea"/>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charset="0"/>
              <a:buChar char="Ø"/>
            </a:pPr>
            <a:r>
              <a:rPr lang="zh-CN" altLang="en-US" sz="1600" dirty="0">
                <a:ln>
                  <a:noFill/>
                </a:ln>
                <a:effectLst/>
                <a:latin typeface="+mn-ea"/>
                <a:ea typeface="+mn-ea"/>
                <a:cs typeface="Times New Roman" panose="02020603050405020304" pitchFamily="18" charset="0"/>
                <a:sym typeface="+mn-ea"/>
              </a:rPr>
              <a:t>如果豁免的证明材料由其他公司出具，客户需</a:t>
            </a:r>
            <a:r>
              <a:rPr lang="zh-CN" altLang="en-US" sz="1600" b="1" dirty="0">
                <a:ln>
                  <a:noFill/>
                </a:ln>
                <a:solidFill>
                  <a:srgbClr val="00487E"/>
                </a:solidFill>
                <a:effectLst/>
                <a:latin typeface="+mn-ea"/>
                <a:ea typeface="+mn-ea"/>
                <a:cs typeface="Times New Roman" panose="02020603050405020304" pitchFamily="18" charset="0"/>
                <a:sym typeface="+mn-ea"/>
              </a:rPr>
              <a:t>上传其他公司权限证明材料</a:t>
            </a:r>
            <a:r>
              <a:rPr lang="zh-CN" altLang="en-US" sz="1600" dirty="0">
                <a:ln>
                  <a:noFill/>
                </a:ln>
                <a:effectLst/>
                <a:latin typeface="+mn-ea"/>
                <a:ea typeface="+mn-ea"/>
                <a:cs typeface="Times New Roman" panose="02020603050405020304" pitchFamily="18" charset="0"/>
                <a:sym typeface="+mn-ea"/>
              </a:rPr>
              <a:t>后将原件邮寄至期货公司，客服人员在满足交易者适当性后给客户申请编码；</a:t>
            </a:r>
            <a:endParaRPr lang="zh-CN" altLang="en-US" sz="1600" dirty="0">
              <a:ln>
                <a:noFill/>
              </a:ln>
              <a:effectLst/>
              <a:latin typeface="+mn-ea"/>
              <a:ea typeface="+mn-ea"/>
              <a:cs typeface="Times New Roman" panose="02020603050405020304" pitchFamily="18" charset="0"/>
              <a:sym typeface="+mn-ea"/>
            </a:endParaRPr>
          </a:p>
        </p:txBody>
      </p:sp>
      <p:sp>
        <p:nvSpPr>
          <p:cNvPr id="4" name="Text Box 8"/>
          <p:cNvSpPr txBox="1"/>
          <p:nvPr/>
        </p:nvSpPr>
        <p:spPr>
          <a:xfrm>
            <a:off x="229870" y="27305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3.4</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账户类型选择</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图片上传</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p:pull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1605" y="1163638"/>
            <a:ext cx="903922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effectLst/>
                <a:latin typeface="+mn-ea"/>
                <a:ea typeface="+mn-ea"/>
                <a:cs typeface="Times New Roman" panose="02020603050405020304" pitchFamily="18" charset="0"/>
              </a:rPr>
              <a:t>本页涉及到的相关协议是必读的，需在阅读完成所有的信息后才可以点击下一步，否则会提示用户“请完整阅读该协议内容”。</a:t>
            </a:r>
            <a:endParaRPr kumimoji="0" sz="1600" b="0" i="0" u="none" strike="noStrike" cap="none" normalizeH="0" baseline="0" dirty="0">
              <a:ln>
                <a:noFill/>
              </a:ln>
              <a:effectLst/>
              <a:latin typeface="+mn-ea"/>
              <a:ea typeface="+mn-ea"/>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3616960" y="2472055"/>
            <a:ext cx="1910080" cy="3775075"/>
          </a:xfrm>
          <a:prstGeom prst="rect">
            <a:avLst/>
          </a:prstGeom>
        </p:spPr>
      </p:pic>
      <p:sp>
        <p:nvSpPr>
          <p:cNvPr id="4" name="Text Box 8"/>
          <p:cNvSpPr txBox="1"/>
          <p:nvPr/>
        </p:nvSpPr>
        <p:spPr>
          <a:xfrm>
            <a:off x="228600" y="27813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3.5</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阅读协议</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p:pull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p:nvPr/>
        </p:nvSpPr>
        <p:spPr>
          <a:xfrm>
            <a:off x="228600" y="27813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3.6</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视频见证</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1115" y="1011238"/>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客户点击“开始视频通话”，会出现一个排队页面，此页面显示的人数是当前营业部所有用户的数量，包括本人。</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如长时间无人接通请联系营业部。</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28600" y="2371725"/>
            <a:ext cx="2054860" cy="3970020"/>
          </a:xfrm>
          <a:prstGeom prst="rect">
            <a:avLst/>
          </a:prstGeom>
        </p:spPr>
      </p:pic>
      <p:pic>
        <p:nvPicPr>
          <p:cNvPr id="8" name="图片 7"/>
          <p:cNvPicPr>
            <a:picLocks noChangeAspect="1"/>
          </p:cNvPicPr>
          <p:nvPr/>
        </p:nvPicPr>
        <p:blipFill>
          <a:blip r:embed="rId2"/>
          <a:stretch>
            <a:fillRect/>
          </a:stretch>
        </p:blipFill>
        <p:spPr>
          <a:xfrm>
            <a:off x="2418715" y="2353310"/>
            <a:ext cx="2117090" cy="3988435"/>
          </a:xfrm>
          <a:prstGeom prst="rect">
            <a:avLst/>
          </a:prstGeom>
        </p:spPr>
      </p:pic>
      <p:pic>
        <p:nvPicPr>
          <p:cNvPr id="9" name="图片 8"/>
          <p:cNvPicPr>
            <a:picLocks noChangeAspect="1"/>
          </p:cNvPicPr>
          <p:nvPr/>
        </p:nvPicPr>
        <p:blipFill>
          <a:blip r:embed="rId3"/>
          <a:stretch>
            <a:fillRect/>
          </a:stretch>
        </p:blipFill>
        <p:spPr>
          <a:xfrm>
            <a:off x="6950710" y="2283460"/>
            <a:ext cx="2040890" cy="4046855"/>
          </a:xfrm>
          <a:prstGeom prst="rect">
            <a:avLst/>
          </a:prstGeom>
        </p:spPr>
      </p:pic>
      <p:pic>
        <p:nvPicPr>
          <p:cNvPr id="10" name="图片 9"/>
          <p:cNvPicPr>
            <a:picLocks noChangeAspect="1"/>
          </p:cNvPicPr>
          <p:nvPr/>
        </p:nvPicPr>
        <p:blipFill>
          <a:blip r:embed="rId4"/>
          <a:stretch>
            <a:fillRect/>
          </a:stretch>
        </p:blipFill>
        <p:spPr>
          <a:xfrm>
            <a:off x="4653280" y="2321560"/>
            <a:ext cx="2179320" cy="3970655"/>
          </a:xfrm>
          <a:prstGeom prst="rect">
            <a:avLst/>
          </a:prstGeom>
        </p:spPr>
      </p:pic>
    </p:spTree>
  </p:cSld>
  <p:clrMapOvr>
    <a:masterClrMapping/>
  </p:clrMapOvr>
  <p:transition>
    <p:pull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p:nvPr/>
        </p:nvSpPr>
        <p:spPr>
          <a:xfrm>
            <a:off x="228600" y="27813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3.7</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校验</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sym typeface="+mn-ea"/>
              </a:rPr>
              <a:t>安装</a:t>
            </a:r>
            <a:r>
              <a:rPr lang="zh-CN" altLang="en-US" sz="2000" b="1" dirty="0">
                <a:solidFill>
                  <a:schemeClr val="bg1"/>
                </a:solidFill>
                <a:latin typeface="微软雅黑" panose="020B0503020204020204" charset="-122"/>
                <a:ea typeface="微软雅黑" panose="020B0503020204020204" charset="-122"/>
              </a:rPr>
              <a:t>数字证书</a:t>
            </a:r>
            <a:endParaRPr lang="zh-CN" altLang="en-US" sz="2000" b="1" dirty="0">
              <a:solidFill>
                <a:schemeClr val="bg1"/>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3569970" y="2691765"/>
            <a:ext cx="1905000" cy="3654425"/>
          </a:xfrm>
          <a:prstGeom prst="rect">
            <a:avLst/>
          </a:prstGeom>
        </p:spPr>
      </p:pic>
      <p:sp>
        <p:nvSpPr>
          <p:cNvPr id="2" name="Rectangle 2"/>
          <p:cNvSpPr>
            <a:spLocks noChangeArrowheads="1"/>
          </p:cNvSpPr>
          <p:nvPr/>
        </p:nvSpPr>
        <p:spPr bwMode="auto">
          <a:xfrm>
            <a:off x="107315" y="871220"/>
            <a:ext cx="90360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数字证书是唯一识别客户的凭证，安装的证书需要输入密码，安装成功后，自动保存到本地</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sz="1600" dirty="0">
                <a:ln>
                  <a:noFill/>
                </a:ln>
                <a:effectLst/>
                <a:latin typeface="+mn-ea"/>
                <a:ea typeface="+mn-ea"/>
                <a:cs typeface="Times New Roman" panose="02020603050405020304" pitchFamily="18" charset="0"/>
                <a:sym typeface="+mn-ea"/>
              </a:rPr>
              <a:t>此处设置的密码一定要记住，在之后的流程中会用到验证证书的密码。</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建议客户在开户云进行业务操作时使用</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同一设备操作，更换设备需要</a:t>
            </a:r>
            <a:r>
              <a:rPr kumimoji="0" lang="zh-CN" sz="1600" b="1" i="0" u="none" strike="noStrike" cap="none" normalizeH="0" baseline="0" dirty="0">
                <a:ln>
                  <a:noFill/>
                </a:ln>
                <a:solidFill>
                  <a:srgbClr val="FF0000"/>
                </a:solidFill>
                <a:effectLst/>
                <a:latin typeface="+mn-ea"/>
                <a:ea typeface="+mn-ea"/>
                <a:cs typeface="Times New Roman" panose="02020603050405020304" pitchFamily="18" charset="0"/>
              </a:rPr>
              <a:t>视频后</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重新安装数字证书</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1" i="0" u="none" strike="noStrike" cap="none" normalizeH="0" baseline="0" dirty="0">
                <a:ln>
                  <a:noFill/>
                </a:ln>
                <a:solidFill>
                  <a:srgbClr val="FF0000"/>
                </a:solidFill>
                <a:effectLst/>
                <a:latin typeface="+mn-ea"/>
                <a:ea typeface="+mn-ea"/>
                <a:cs typeface="Times New Roman" panose="02020603050405020304" pitchFamily="18" charset="0"/>
              </a:rPr>
              <a:t>如忘记密码只能更换设备，</a:t>
            </a:r>
            <a:r>
              <a:rPr lang="zh-CN" sz="1600" b="1" dirty="0">
                <a:ln>
                  <a:noFill/>
                </a:ln>
                <a:solidFill>
                  <a:srgbClr val="FF0000"/>
                </a:solidFill>
                <a:effectLst/>
                <a:latin typeface="+mn-ea"/>
                <a:ea typeface="+mn-ea"/>
                <a:cs typeface="Times New Roman" panose="02020603050405020304" pitchFamily="18" charset="0"/>
                <a:sym typeface="+mn-ea"/>
              </a:rPr>
              <a:t>视频后</a:t>
            </a:r>
            <a:r>
              <a:rPr sz="1600" b="1" dirty="0">
                <a:ln>
                  <a:noFill/>
                </a:ln>
                <a:solidFill>
                  <a:srgbClr val="FF0000"/>
                </a:solidFill>
                <a:effectLst/>
                <a:latin typeface="+mn-ea"/>
                <a:ea typeface="+mn-ea"/>
                <a:cs typeface="Times New Roman" panose="02020603050405020304" pitchFamily="18" charset="0"/>
                <a:sym typeface="+mn-ea"/>
              </a:rPr>
              <a:t>重新安装数字证书</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Tree>
  </p:cSld>
  <p:clrMapOvr>
    <a:masterClrMapping/>
  </p:clrMapOvr>
  <p:transition>
    <p:pull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p:nvPr/>
        </p:nvSpPr>
        <p:spPr>
          <a:xfrm>
            <a:off x="228600" y="27813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3.8</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sz="2000" b="1" dirty="0">
                <a:solidFill>
                  <a:schemeClr val="bg1"/>
                </a:solidFill>
                <a:latin typeface="微软雅黑" panose="020B0503020204020204" charset="-122"/>
                <a:ea typeface="微软雅黑" panose="020B0503020204020204" charset="-122"/>
              </a:rPr>
              <a:t>签署协议</a:t>
            </a:r>
            <a:endParaRPr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57785" y="1074420"/>
            <a:ext cx="902906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客户必须仔细阅读并同意后方可进行下一步。</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n>
                  <a:noFill/>
                </a:ln>
                <a:effectLst/>
                <a:latin typeface="+mn-ea"/>
                <a:ea typeface="+mn-ea"/>
                <a:cs typeface="Times New Roman" panose="02020603050405020304" pitchFamily="18" charset="0"/>
                <a:sym typeface="+mn-ea"/>
              </a:rPr>
              <a:t>点击输入数字证书密码；</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1661795" y="2085975"/>
            <a:ext cx="2424430" cy="4266565"/>
          </a:xfrm>
          <a:prstGeom prst="rect">
            <a:avLst/>
          </a:prstGeom>
        </p:spPr>
      </p:pic>
      <p:pic>
        <p:nvPicPr>
          <p:cNvPr id="9" name="图片 8"/>
          <p:cNvPicPr>
            <a:picLocks noChangeAspect="1"/>
          </p:cNvPicPr>
          <p:nvPr/>
        </p:nvPicPr>
        <p:blipFill>
          <a:blip r:embed="rId2"/>
          <a:stretch>
            <a:fillRect/>
          </a:stretch>
        </p:blipFill>
        <p:spPr>
          <a:xfrm>
            <a:off x="5267960" y="2085975"/>
            <a:ext cx="2322830" cy="4266565"/>
          </a:xfrm>
          <a:prstGeom prst="rect">
            <a:avLst/>
          </a:prstGeom>
        </p:spPr>
      </p:pic>
    </p:spTree>
  </p:cSld>
  <p:clrMapOvr>
    <a:masterClrMapping/>
  </p:clrMapOvr>
  <p:transition>
    <p:pull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p:nvPr/>
        </p:nvSpPr>
        <p:spPr>
          <a:xfrm>
            <a:off x="228600" y="278130"/>
            <a:ext cx="5537835" cy="398780"/>
          </a:xfrm>
          <a:prstGeom prst="rect">
            <a:avLst/>
          </a:prstGeom>
          <a:noFill/>
          <a:ln w="9525">
            <a:noFill/>
          </a:ln>
        </p:spPr>
        <p:txBody>
          <a:bodyPr wrap="square">
            <a:spAutoFit/>
          </a:bodyPr>
          <a:lstStyle/>
          <a:p>
            <a:r>
              <a:rPr lang="en-US" sz="2000" b="1" dirty="0">
                <a:solidFill>
                  <a:schemeClr val="bg1"/>
                </a:solidFill>
                <a:latin typeface="微软雅黑" panose="020B0503020204020204" charset="-122"/>
                <a:ea typeface="微软雅黑" panose="020B0503020204020204" charset="-122"/>
                <a:sym typeface="+mn-ea"/>
              </a:rPr>
              <a:t>3.9</a:t>
            </a:r>
            <a:r>
              <a:rPr lang="zh-CN" altLang="en-US" sz="2000" b="1" dirty="0">
                <a:solidFill>
                  <a:schemeClr val="bg1"/>
                </a:solidFill>
                <a:latin typeface="微软雅黑" panose="020B0503020204020204" charset="-122"/>
                <a:ea typeface="微软雅黑" panose="020B0503020204020204" charset="-122"/>
                <a:sym typeface="+mn-ea"/>
              </a:rPr>
              <a:t>增开交易编码</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回访问卷</a:t>
            </a:r>
            <a:endParaRPr lang="zh-CN" altLang="en-US" sz="2000" b="1" dirty="0">
              <a:solidFill>
                <a:schemeClr val="bg1"/>
              </a:solidFill>
              <a:latin typeface="微软雅黑" panose="020B0503020204020204" charset="-122"/>
              <a:ea typeface="微软雅黑" panose="020B0503020204020204" charset="-122"/>
            </a:endParaRPr>
          </a:p>
        </p:txBody>
      </p:sp>
      <p:pic>
        <p:nvPicPr>
          <p:cNvPr id="5" name="图片 4" descr="C:\Users\admin\Desktop\回访问卷.jpg回访问卷"/>
          <p:cNvPicPr>
            <a:picLocks noChangeAspect="1"/>
          </p:cNvPicPr>
          <p:nvPr/>
        </p:nvPicPr>
        <p:blipFill>
          <a:blip r:embed="rId1"/>
          <a:srcRect/>
          <a:stretch>
            <a:fillRect/>
          </a:stretch>
        </p:blipFill>
        <p:spPr>
          <a:xfrm>
            <a:off x="965835" y="1926590"/>
            <a:ext cx="2106930" cy="4359275"/>
          </a:xfrm>
          <a:prstGeom prst="rect">
            <a:avLst/>
          </a:prstGeom>
        </p:spPr>
      </p:pic>
      <p:pic>
        <p:nvPicPr>
          <p:cNvPr id="6" name="图片 5"/>
          <p:cNvPicPr>
            <a:picLocks noChangeAspect="1"/>
          </p:cNvPicPr>
          <p:nvPr/>
        </p:nvPicPr>
        <p:blipFill>
          <a:blip r:embed="rId2"/>
          <a:stretch>
            <a:fillRect/>
          </a:stretch>
        </p:blipFill>
        <p:spPr>
          <a:xfrm>
            <a:off x="3589020" y="1925955"/>
            <a:ext cx="2268855" cy="4358640"/>
          </a:xfrm>
          <a:prstGeom prst="rect">
            <a:avLst/>
          </a:prstGeom>
        </p:spPr>
      </p:pic>
      <p:pic>
        <p:nvPicPr>
          <p:cNvPr id="7" name="图片 6"/>
          <p:cNvPicPr>
            <a:picLocks noChangeAspect="1"/>
          </p:cNvPicPr>
          <p:nvPr/>
        </p:nvPicPr>
        <p:blipFill>
          <a:blip r:embed="rId3"/>
          <a:stretch>
            <a:fillRect/>
          </a:stretch>
        </p:blipFill>
        <p:spPr>
          <a:xfrm>
            <a:off x="6318885" y="1926590"/>
            <a:ext cx="2259330" cy="4358640"/>
          </a:xfrm>
          <a:prstGeom prst="rect">
            <a:avLst/>
          </a:prstGeom>
        </p:spPr>
      </p:pic>
      <p:sp>
        <p:nvSpPr>
          <p:cNvPr id="8" name="Rectangle 2"/>
          <p:cNvSpPr>
            <a:spLocks noChangeArrowheads="1"/>
          </p:cNvSpPr>
          <p:nvPr/>
        </p:nvSpPr>
        <p:spPr bwMode="auto">
          <a:xfrm>
            <a:off x="31115" y="865823"/>
            <a:ext cx="9081770" cy="9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客户根据实际情况选择即可。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重点注意</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问卷第一题</a:t>
            </a:r>
            <a:r>
              <a:rPr lang="zh-CN" sz="1600" dirty="0">
                <a:latin typeface="微软雅黑" panose="020B0503020204020204" charset="-122"/>
                <a:ea typeface="微软雅黑" panose="020B0503020204020204" charset="-122"/>
                <a:cs typeface="Times New Roman" panose="02020603050405020304" pitchFamily="18" charset="0"/>
              </a:rPr>
              <a:t>：</a:t>
            </a:r>
            <a:r>
              <a:rPr lang="zh-CN" sz="1600" dirty="0">
                <a:latin typeface="微软雅黑" panose="020B0503020204020204" charset="-122"/>
                <a:ea typeface="微软雅黑" panose="020B0503020204020204" charset="-122"/>
                <a:cs typeface="Times New Roman" panose="02020603050405020304" pitchFamily="18" charset="0"/>
                <a:sym typeface="+mn-ea"/>
              </a:rPr>
              <a:t>请问我公司工作人员是否存在全权帮您操作账户？</a:t>
            </a:r>
            <a:endParaRPr lang="zh-CN" sz="1600" dirty="0">
              <a:latin typeface="微软雅黑" panose="020B0503020204020204" charset="-122"/>
              <a:ea typeface="微软雅黑" panose="020B0503020204020204" charset="-122"/>
              <a:cs typeface="Times New Roman" panose="02020603050405020304" pitchFamily="18" charset="0"/>
              <a:sym typeface="+mn-ea"/>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提交后系统跳转至</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我的业务</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界面，非特殊情况请勿点击</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放弃</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按钮。</a:t>
            </a:r>
            <a:endParaRPr lang="zh-CN" altLang="en-US" sz="1600" dirty="0">
              <a:latin typeface="微软雅黑" panose="020B0503020204020204" charset="-122"/>
              <a:ea typeface="微软雅黑" panose="020B0503020204020204" charset="-122"/>
              <a:cs typeface="Times New Roman" panose="02020603050405020304" pitchFamily="18" charset="0"/>
            </a:endParaRPr>
          </a:p>
        </p:txBody>
      </p:sp>
      <p:sp>
        <p:nvSpPr>
          <p:cNvPr id="9" name="流程图: 可选过程 8"/>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19885" y="2676525"/>
            <a:ext cx="6048375" cy="1504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不支持申请特定品种、期权权限</a:t>
            </a:r>
            <a:endParaRPr lang="zh-CN" altLang="en-US" sz="2400" b="1"/>
          </a:p>
        </p:txBody>
      </p:sp>
    </p:spTree>
  </p:cSld>
  <p:clrMapOvr>
    <a:masterClrMapping/>
  </p:clrMapOvr>
  <p:transition>
    <p:pull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095625" y="1617345"/>
            <a:ext cx="5456555" cy="60642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开立期货账户</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1" name="Rectangle 3"/>
          <p:cNvSpPr>
            <a:spLocks noChangeArrowheads="1"/>
          </p:cNvSpPr>
          <p:nvPr/>
        </p:nvSpPr>
        <p:spPr bwMode="auto">
          <a:xfrm>
            <a:off x="600075" y="1618298"/>
            <a:ext cx="1548765" cy="60452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第一部分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50182" name="Rectangle 3"/>
          <p:cNvSpPr>
            <a:spLocks noChangeArrowheads="1"/>
          </p:cNvSpPr>
          <p:nvPr/>
        </p:nvSpPr>
        <p:spPr bwMode="auto">
          <a:xfrm>
            <a:off x="600075" y="2392045"/>
            <a:ext cx="1548765" cy="60071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第二部分 </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38" name="Rectangle 2"/>
          <p:cNvSpPr>
            <a:spLocks noChangeArrowheads="1"/>
          </p:cNvSpPr>
          <p:nvPr/>
        </p:nvSpPr>
        <p:spPr bwMode="auto">
          <a:xfrm>
            <a:off x="3095625" y="2392045"/>
            <a:ext cx="5456555" cy="600710"/>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适当性评估</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4" name="Rectangle 3"/>
          <p:cNvSpPr>
            <a:spLocks noChangeArrowheads="1"/>
          </p:cNvSpPr>
          <p:nvPr/>
        </p:nvSpPr>
        <p:spPr bwMode="auto">
          <a:xfrm>
            <a:off x="600075" y="3217862"/>
            <a:ext cx="1548765" cy="60071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第三部分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11" name="Rectangle 2"/>
          <p:cNvSpPr>
            <a:spLocks noChangeArrowheads="1"/>
          </p:cNvSpPr>
          <p:nvPr/>
        </p:nvSpPr>
        <p:spPr bwMode="auto">
          <a:xfrm>
            <a:off x="3095625" y="321564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增开交易编码</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6" name="Rectangle 3"/>
          <p:cNvSpPr>
            <a:spLocks noChangeArrowheads="1"/>
          </p:cNvSpPr>
          <p:nvPr/>
        </p:nvSpPr>
        <p:spPr bwMode="auto">
          <a:xfrm>
            <a:off x="600075" y="4043363"/>
            <a:ext cx="1548765" cy="600710"/>
          </a:xfrm>
          <a:prstGeom prst="rect">
            <a:avLst/>
          </a:prstGeom>
          <a:solidFill>
            <a:srgbClr val="CC0000"/>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b="1">
                <a:solidFill>
                  <a:srgbClr val="FFFFFF"/>
                </a:solidFill>
                <a:latin typeface="微软雅黑" panose="020B0503020204020204" charset="-122"/>
                <a:ea typeface="微软雅黑" panose="020B0503020204020204" charset="-122"/>
                <a:sym typeface="+mn-ea"/>
              </a:rPr>
              <a:t>第四部分</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13" name="Rectangle 2"/>
          <p:cNvSpPr>
            <a:spLocks noChangeArrowheads="1"/>
          </p:cNvSpPr>
          <p:nvPr/>
        </p:nvSpPr>
        <p:spPr bwMode="auto">
          <a:xfrm>
            <a:off x="3095625" y="4042410"/>
            <a:ext cx="5456555" cy="602615"/>
          </a:xfrm>
          <a:prstGeom prst="rect">
            <a:avLst/>
          </a:prstGeom>
          <a:solidFill>
            <a:srgbClr val="CC0000"/>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a:lnSpc>
                <a:spcPct val="80000"/>
              </a:lnSpc>
              <a:buClrTx/>
              <a:buSzTx/>
              <a:buFontTx/>
            </a:pPr>
            <a:r>
              <a:rPr lang="zh-CN" altLang="en-US" sz="2000" b="1">
                <a:solidFill>
                  <a:srgbClr val="FFFFFF"/>
                </a:solidFill>
                <a:latin typeface="微软雅黑" panose="020B0503020204020204" charset="-122"/>
                <a:ea typeface="微软雅黑" panose="020B0503020204020204" charset="-122"/>
                <a:sym typeface="+mn-ea"/>
              </a:rPr>
              <a:t>我的基本资料</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6" name="Rectangle 3"/>
          <p:cNvSpPr>
            <a:spLocks noChangeArrowheads="1"/>
          </p:cNvSpPr>
          <p:nvPr/>
        </p:nvSpPr>
        <p:spPr bwMode="auto">
          <a:xfrm>
            <a:off x="666750" y="5380038"/>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rPr>
              <a:t>第五部分</a:t>
            </a:r>
            <a:endParaRPr lang="zh-CN" altLang="en-US" sz="2000">
              <a:solidFill>
                <a:srgbClr val="FFFFFF"/>
              </a:solidFill>
              <a:latin typeface="微软雅黑" panose="020B0503020204020204" charset="-122"/>
              <a:ea typeface="微软雅黑" panose="020B0503020204020204" charset="-122"/>
            </a:endParaRPr>
          </a:p>
        </p:txBody>
      </p:sp>
      <p:sp>
        <p:nvSpPr>
          <p:cNvPr id="7" name="Rectangle 2"/>
          <p:cNvSpPr>
            <a:spLocks noChangeArrowheads="1"/>
          </p:cNvSpPr>
          <p:nvPr/>
        </p:nvSpPr>
        <p:spPr bwMode="auto">
          <a:xfrm>
            <a:off x="3162300" y="5379085"/>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rPr>
              <a:t>协议下载</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24577" name="标题 1"/>
          <p:cNvSpPr txBox="1"/>
          <p:nvPr/>
        </p:nvSpPr>
        <p:spPr bwMode="auto">
          <a:xfrm>
            <a:off x="0" y="85725"/>
            <a:ext cx="9144000" cy="777875"/>
          </a:xfrm>
          <a:prstGeom prst="rect">
            <a:avLst/>
          </a:prstGeom>
          <a:noFill/>
          <a:ln w="9525">
            <a:noFill/>
            <a:miter lim="800000"/>
          </a:ln>
        </p:spPr>
        <p:txBody>
          <a:bodyPr anchor="ctr"/>
          <a:lstStyle/>
          <a:p>
            <a:pPr algn="ctr"/>
            <a:r>
              <a:rPr lang="zh-CN" altLang="en-US" sz="3200" b="1">
                <a:solidFill>
                  <a:schemeClr val="bg1"/>
                </a:solidFill>
                <a:latin typeface="Times New Roman" panose="02020603050405020304" pitchFamily="18" charset="0"/>
                <a:ea typeface="微软雅黑" panose="020B0503020204020204" charset="-122"/>
              </a:rPr>
              <a:t>目    录</a:t>
            </a:r>
            <a:endParaRPr lang="zh-CN" altLang="en-US" sz="3200" b="1">
              <a:solidFill>
                <a:schemeClr val="bg1"/>
              </a:solidFill>
              <a:latin typeface="Times New Roman" panose="02020603050405020304" pitchFamily="18" charset="0"/>
              <a:ea typeface="微软雅黑" panose="020B0503020204020204" charset="-122"/>
            </a:endParaRPr>
          </a:p>
        </p:txBody>
      </p:sp>
      <p:sp>
        <p:nvSpPr>
          <p:cNvPr id="14" name="矩形 13"/>
          <p:cNvSpPr/>
          <p:nvPr/>
        </p:nvSpPr>
        <p:spPr>
          <a:xfrm>
            <a:off x="3095625" y="4644390"/>
            <a:ext cx="5456555" cy="645160"/>
          </a:xfrm>
          <a:prstGeom prst="rect">
            <a:avLst/>
          </a:prstGeom>
        </p:spPr>
        <p:txBody>
          <a:bodyPr wrap="square">
            <a:spAutoFit/>
          </a:bodyPr>
          <a:lstStyle/>
          <a:p>
            <a:pPr>
              <a:defRPr/>
            </a:pPr>
            <a:r>
              <a:rPr lang="en-US" altLang="zh-CN" b="1" spc="100" dirty="0">
                <a:latin typeface="宋体" panose="02010600030101010101" pitchFamily="2" charset="-122"/>
              </a:rPr>
              <a:t>4.1 </a:t>
            </a:r>
            <a:r>
              <a:rPr lang="zh-CN" altLang="en-US" b="1" spc="100" dirty="0">
                <a:latin typeface="宋体" panose="02010600030101010101" pitchFamily="2" charset="-122"/>
              </a:rPr>
              <a:t>修改身份信息</a:t>
            </a:r>
            <a:endParaRPr lang="en-US" altLang="zh-CN" b="1" spc="100" dirty="0">
              <a:latin typeface="宋体" panose="02010600030101010101" pitchFamily="2" charset="-122"/>
            </a:endParaRPr>
          </a:p>
          <a:p>
            <a:pPr>
              <a:defRPr/>
            </a:pPr>
            <a:r>
              <a:rPr lang="en-US" altLang="zh-CN" b="1" spc="100" dirty="0">
                <a:latin typeface="宋体" panose="02010600030101010101" pitchFamily="2" charset="-122"/>
              </a:rPr>
              <a:t>4.2 </a:t>
            </a:r>
            <a:r>
              <a:rPr lang="zh-CN" altLang="en-US" b="1" spc="100" dirty="0">
                <a:latin typeface="宋体" panose="02010600030101010101" pitchFamily="2" charset="-122"/>
              </a:rPr>
              <a:t>修改其他信息</a:t>
            </a:r>
            <a:endParaRPr lang="zh-CN" altLang="en-US" b="1" spc="100" dirty="0">
              <a:latin typeface="宋体" panose="02010600030101010101" pitchFamily="2" charset="-122"/>
            </a:endParaRPr>
          </a:p>
        </p:txBody>
      </p:sp>
    </p:spTree>
  </p:cSld>
  <p:clrMapOvr>
    <a:masterClrMapping/>
  </p:clrMapOvr>
  <p:transition>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 y="795020"/>
            <a:ext cx="922528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500" dirty="0">
                <a:latin typeface="微软雅黑" panose="020B0503020204020204" charset="-122"/>
                <a:ea typeface="微软雅黑" panose="020B0503020204020204" charset="-122"/>
                <a:cs typeface="微软雅黑" panose="020B0503020204020204" charset="-122"/>
              </a:rPr>
              <a:t>根据拍摄规范要求上传身份证正反面及签字照，建议先拍好保存到手机上，且图片大小控制在</a:t>
            </a:r>
            <a:r>
              <a:rPr lang="en-US" altLang="zh-CN" sz="1500" b="1" dirty="0">
                <a:solidFill>
                  <a:srgbClr val="FF0000"/>
                </a:solidFill>
                <a:latin typeface="微软雅黑" panose="020B0503020204020204" charset="-122"/>
                <a:ea typeface="微软雅黑" panose="020B0503020204020204" charset="-122"/>
                <a:cs typeface="微软雅黑" panose="020B0503020204020204" charset="-122"/>
              </a:rPr>
              <a:t>200-300   KB</a:t>
            </a:r>
            <a:r>
              <a:rPr lang="zh-CN" altLang="en-US" sz="1500" dirty="0">
                <a:latin typeface="微软雅黑" panose="020B0503020204020204" charset="-122"/>
                <a:ea typeface="微软雅黑" panose="020B0503020204020204" charset="-122"/>
                <a:cs typeface="微软雅黑" panose="020B0503020204020204" charset="-122"/>
              </a:rPr>
              <a:t>左右。</a:t>
            </a:r>
            <a:endParaRPr lang="zh-CN" sz="1500" dirty="0">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500" dirty="0">
                <a:latin typeface="微软雅黑" panose="020B0503020204020204" charset="-122"/>
                <a:ea typeface="微软雅黑" panose="020B0503020204020204" charset="-122"/>
                <a:cs typeface="微软雅黑" panose="020B0503020204020204" charset="-122"/>
              </a:rPr>
              <a:t>身份证上传要求：</a:t>
            </a:r>
            <a:r>
              <a:rPr lang="zh-CN" sz="1500" b="1" dirty="0">
                <a:solidFill>
                  <a:srgbClr val="FF0000"/>
                </a:solidFill>
                <a:latin typeface="微软雅黑" panose="020B0503020204020204" charset="-122"/>
                <a:ea typeface="微软雅黑" panose="020B0503020204020204" charset="-122"/>
                <a:cs typeface="微软雅黑" panose="020B0503020204020204" charset="-122"/>
              </a:rPr>
              <a:t>留白少、边角齐全、无反光点、不变形、字迹清晰可辨</a:t>
            </a:r>
            <a:r>
              <a:rPr lang="zh-CN" sz="1500" dirty="0">
                <a:latin typeface="微软雅黑" panose="020B0503020204020204" charset="-122"/>
                <a:ea typeface="微软雅黑" panose="020B0503020204020204" charset="-122"/>
                <a:cs typeface="微软雅黑" panose="020B0503020204020204" charset="-122"/>
              </a:rPr>
              <a:t>。</a:t>
            </a:r>
            <a:endParaRPr lang="zh-CN" sz="1500" dirty="0">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500" dirty="0">
                <a:latin typeface="微软雅黑" panose="020B0503020204020204" charset="-122"/>
                <a:ea typeface="微软雅黑" panose="020B0503020204020204" charset="-122"/>
                <a:cs typeface="微软雅黑" panose="020B0503020204020204" charset="-122"/>
              </a:rPr>
              <a:t>签名照要求：</a:t>
            </a:r>
            <a:r>
              <a:rPr lang="zh-CN" sz="1500" b="1" dirty="0">
                <a:solidFill>
                  <a:srgbClr val="FF0000"/>
                </a:solidFill>
                <a:latin typeface="微软雅黑" panose="020B0503020204020204" charset="-122"/>
                <a:ea typeface="微软雅黑" panose="020B0503020204020204" charset="-122"/>
                <a:cs typeface="微软雅黑" panose="020B0503020204020204" charset="-122"/>
                <a:sym typeface="+mn-ea"/>
              </a:rPr>
              <a:t>字迹清晰可辨。</a:t>
            </a:r>
            <a:endParaRPr lang="zh-CN" sz="1500" dirty="0">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500" dirty="0">
                <a:latin typeface="微软雅黑" panose="020B0503020204020204" charset="-122"/>
                <a:ea typeface="微软雅黑" panose="020B0503020204020204" charset="-122"/>
                <a:cs typeface="微软雅黑" panose="020B0503020204020204" charset="-122"/>
                <a:sym typeface="+mn-ea"/>
              </a:rPr>
              <a:t>所有照片都上传成功以后，请阅读“个人数字证书申请责任书”，阅读完成并同意后点击“下一步”进入到“填写基本资料”页面。</a:t>
            </a:r>
            <a:endParaRPr lang="zh-CN" sz="1500" dirty="0">
              <a:latin typeface="微软雅黑" panose="020B0503020204020204" charset="-122"/>
              <a:ea typeface="微软雅黑" panose="020B0503020204020204" charset="-122"/>
              <a:cs typeface="微软雅黑" panose="020B0503020204020204" charset="-122"/>
            </a:endParaRPr>
          </a:p>
        </p:txBody>
      </p:sp>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1.2</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上传照片</a:t>
            </a:r>
            <a:endParaRPr lang="zh-CN" altLang="en-US" sz="2000" b="1" dirty="0">
              <a:solidFill>
                <a:schemeClr val="bg1"/>
              </a:solidFill>
              <a:latin typeface="微软雅黑" panose="020B0503020204020204" charset="-122"/>
              <a:ea typeface="微软雅黑" panose="020B0503020204020204" charset="-122"/>
            </a:endParaRPr>
          </a:p>
        </p:txBody>
      </p:sp>
      <p:pic>
        <p:nvPicPr>
          <p:cNvPr id="6" name="图片 2" descr="C:\Users\Administrator\Desktop\11.bmp"/>
          <p:cNvPicPr>
            <a:picLocks noChangeAspect="1" noChangeArrowheads="1"/>
          </p:cNvPicPr>
          <p:nvPr/>
        </p:nvPicPr>
        <p:blipFill>
          <a:blip r:embed="rId1"/>
          <a:srcRect/>
          <a:stretch>
            <a:fillRect/>
          </a:stretch>
        </p:blipFill>
        <p:spPr>
          <a:xfrm>
            <a:off x="2934970" y="2877185"/>
            <a:ext cx="2299335" cy="3980815"/>
          </a:xfrm>
          <a:prstGeom prst="rect">
            <a:avLst/>
          </a:prstGeom>
          <a:noFill/>
          <a:ln w="9525">
            <a:noFill/>
            <a:miter lim="800000"/>
            <a:headEnd/>
            <a:tailEnd/>
          </a:ln>
        </p:spPr>
      </p:pic>
      <p:pic>
        <p:nvPicPr>
          <p:cNvPr id="4" name="图片 3"/>
          <p:cNvPicPr>
            <a:picLocks noChangeAspect="1"/>
          </p:cNvPicPr>
          <p:nvPr/>
        </p:nvPicPr>
        <p:blipFill>
          <a:blip r:embed="rId2"/>
          <a:stretch>
            <a:fillRect/>
          </a:stretch>
        </p:blipFill>
        <p:spPr>
          <a:xfrm>
            <a:off x="586105" y="2896870"/>
            <a:ext cx="1961515" cy="3961130"/>
          </a:xfrm>
          <a:prstGeom prst="rect">
            <a:avLst/>
          </a:prstGeom>
        </p:spPr>
      </p:pic>
      <p:sp>
        <p:nvSpPr>
          <p:cNvPr id="5" name="流程图: 可选过程 4"/>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7" name="图片 6"/>
          <p:cNvPicPr>
            <a:picLocks noChangeAspect="1"/>
          </p:cNvPicPr>
          <p:nvPr/>
        </p:nvPicPr>
        <p:blipFill>
          <a:blip r:embed="rId3"/>
          <a:stretch>
            <a:fillRect/>
          </a:stretch>
        </p:blipFill>
        <p:spPr>
          <a:xfrm>
            <a:off x="5378450" y="3492500"/>
            <a:ext cx="3648075" cy="244602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zh-CN" altLang="en-US" sz="2000" b="1" dirty="0">
                <a:solidFill>
                  <a:schemeClr val="bg1"/>
                </a:solidFill>
                <a:latin typeface="微软雅黑" panose="020B0503020204020204" charset="-122"/>
                <a:ea typeface="微软雅黑" panose="020B0503020204020204" charset="-122"/>
              </a:rPr>
              <a:t>四、我的基本资料</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流程图</a:t>
            </a:r>
            <a:endParaRPr lang="zh-CN" altLang="en-US" sz="2000" b="1" dirty="0">
              <a:solidFill>
                <a:schemeClr val="bg1"/>
              </a:solidFill>
              <a:latin typeface="微软雅黑" panose="020B0503020204020204" charset="-122"/>
              <a:ea typeface="微软雅黑" panose="020B0503020204020204" charset="-122"/>
            </a:endParaRPr>
          </a:p>
        </p:txBody>
      </p:sp>
      <p:pic>
        <p:nvPicPr>
          <p:cNvPr id="17" name="图片 2" descr="C:\Users\HSPCAD~1\AppData\Local\Temp\WeChat Files\58f621e737ca109ef74fada62343ff5.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645920" y="1163955"/>
            <a:ext cx="5851525" cy="5076190"/>
          </a:xfrm>
          <a:prstGeom prst="rect">
            <a:avLst/>
          </a:prstGeom>
          <a:noFill/>
          <a:ln>
            <a:noFill/>
          </a:ln>
        </p:spPr>
      </p:pic>
      <p:sp>
        <p:nvSpPr>
          <p:cNvPr id="10" name="圆角矩形 9"/>
          <p:cNvSpPr/>
          <p:nvPr/>
        </p:nvSpPr>
        <p:spPr>
          <a:xfrm>
            <a:off x="2773045" y="4068445"/>
            <a:ext cx="1689735" cy="231775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u"/>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5000" r="-5000"/>
          </a:stretch>
        </a:blipFill>
        <a:effectLst/>
      </p:bgPr>
    </p:bg>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4.1</a:t>
            </a:r>
            <a:r>
              <a:rPr lang="zh-CN" altLang="en-US" sz="2000" b="1" dirty="0">
                <a:solidFill>
                  <a:schemeClr val="bg1"/>
                </a:solidFill>
                <a:latin typeface="微软雅黑" panose="020B0503020204020204" charset="-122"/>
                <a:ea typeface="微软雅黑" panose="020B0503020204020204" charset="-122"/>
              </a:rPr>
              <a:t>我的基本资料</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登录</a:t>
            </a:r>
            <a:endParaRPr lang="zh-CN" altLang="en-US" sz="2000" b="1" dirty="0">
              <a:solidFill>
                <a:schemeClr val="bg1"/>
              </a:solidFill>
              <a:latin typeface="微软雅黑" panose="020B0503020204020204" charset="-122"/>
              <a:ea typeface="微软雅黑" panose="020B0503020204020204" charset="-122"/>
            </a:endParaRPr>
          </a:p>
        </p:txBody>
      </p:sp>
      <p:pic>
        <p:nvPicPr>
          <p:cNvPr id="4" name="图片 4" descr="C:\Users\HSPCAD~1\AppData\Local\Temp\WeChat Files\c00b8b5971cabaadafd5f3b01ce406d.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a:xfrm>
            <a:off x="420370" y="2779395"/>
            <a:ext cx="2035175" cy="3563620"/>
          </a:xfrm>
          <a:prstGeom prst="rect">
            <a:avLst/>
          </a:prstGeom>
          <a:noFill/>
          <a:ln>
            <a:noFill/>
          </a:ln>
        </p:spPr>
      </p:pic>
      <p:pic>
        <p:nvPicPr>
          <p:cNvPr id="5" name="图片 4"/>
          <p:cNvPicPr>
            <a:picLocks noChangeAspect="1"/>
          </p:cNvPicPr>
          <p:nvPr/>
        </p:nvPicPr>
        <p:blipFill>
          <a:blip r:embed="rId4"/>
          <a:stretch>
            <a:fillRect/>
          </a:stretch>
        </p:blipFill>
        <p:spPr>
          <a:xfrm>
            <a:off x="2639695" y="2753995"/>
            <a:ext cx="1922780" cy="3613785"/>
          </a:xfrm>
          <a:prstGeom prst="rect">
            <a:avLst/>
          </a:prstGeom>
        </p:spPr>
      </p:pic>
      <p:pic>
        <p:nvPicPr>
          <p:cNvPr id="6" name="图片 5"/>
          <p:cNvPicPr>
            <a:picLocks noChangeAspect="1"/>
          </p:cNvPicPr>
          <p:nvPr/>
        </p:nvPicPr>
        <p:blipFill>
          <a:blip r:embed="rId5"/>
          <a:stretch>
            <a:fillRect/>
          </a:stretch>
        </p:blipFill>
        <p:spPr>
          <a:xfrm>
            <a:off x="4862830" y="2753995"/>
            <a:ext cx="1860550" cy="3589020"/>
          </a:xfrm>
          <a:prstGeom prst="rect">
            <a:avLst/>
          </a:prstGeom>
        </p:spPr>
      </p:pic>
      <p:pic>
        <p:nvPicPr>
          <p:cNvPr id="7" name="图片 6"/>
          <p:cNvPicPr>
            <a:picLocks noChangeAspect="1"/>
          </p:cNvPicPr>
          <p:nvPr/>
        </p:nvPicPr>
        <p:blipFill>
          <a:blip r:embed="rId6"/>
          <a:stretch>
            <a:fillRect/>
          </a:stretch>
        </p:blipFill>
        <p:spPr>
          <a:xfrm>
            <a:off x="6901180" y="2753995"/>
            <a:ext cx="1900555" cy="3559175"/>
          </a:xfrm>
          <a:prstGeom prst="rect">
            <a:avLst/>
          </a:prstGeom>
        </p:spPr>
      </p:pic>
      <p:sp>
        <p:nvSpPr>
          <p:cNvPr id="3" name="Rectangle 2"/>
          <p:cNvSpPr>
            <a:spLocks noChangeArrowheads="1"/>
          </p:cNvSpPr>
          <p:nvPr/>
        </p:nvSpPr>
        <p:spPr bwMode="auto">
          <a:xfrm>
            <a:off x="0" y="931545"/>
            <a:ext cx="91440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500" b="0" i="0" u="none" strike="noStrike" cap="none" normalizeH="0" baseline="0" dirty="0">
                <a:ln>
                  <a:noFill/>
                </a:ln>
                <a:solidFill>
                  <a:schemeClr val="tx1"/>
                </a:solidFill>
                <a:effectLst/>
                <a:latin typeface="+mn-ea"/>
                <a:ea typeface="+mn-ea"/>
                <a:cs typeface="Times New Roman" panose="02020603050405020304" pitchFamily="18" charset="0"/>
              </a:rPr>
              <a:t>打开</a:t>
            </a:r>
            <a:r>
              <a:rPr kumimoji="0" lang="en-US" altLang="zh-CN" sz="1500" b="0" i="0" u="none" strike="noStrike" cap="none" normalizeH="0" baseline="0" dirty="0">
                <a:ln>
                  <a:noFill/>
                </a:ln>
                <a:solidFill>
                  <a:schemeClr val="tx1"/>
                </a:solidFill>
                <a:effectLst/>
                <a:latin typeface="+mn-ea"/>
                <a:ea typeface="+mn-ea"/>
                <a:cs typeface="Times New Roman" panose="02020603050405020304" pitchFamily="18" charset="0"/>
              </a:rPr>
              <a:t>APP</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会出现选择期货公司，可以输入期货公司编号</a:t>
            </a:r>
            <a:r>
              <a:rPr kumimoji="0" lang="en-US" altLang="zh-CN" sz="1500" b="1" i="0" u="sng" strike="noStrike" cap="none" normalizeH="0" baseline="0" dirty="0">
                <a:ln>
                  <a:noFill/>
                </a:ln>
                <a:effectLst/>
                <a:latin typeface="+mn-ea"/>
                <a:ea typeface="+mn-ea"/>
                <a:cs typeface="Times New Roman" panose="02020603050405020304" pitchFamily="18" charset="0"/>
              </a:rPr>
              <a:t>0206</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或</a:t>
            </a:r>
            <a:r>
              <a:rPr kumimoji="0" lang="en-US" altLang="zh-CN" sz="1500" b="1" i="0" u="sng" strike="noStrike" cap="none" normalizeH="0" baseline="0" dirty="0">
                <a:ln>
                  <a:noFill/>
                </a:ln>
                <a:effectLst/>
                <a:latin typeface="+mn-ea"/>
                <a:ea typeface="+mn-ea"/>
                <a:cs typeface="Times New Roman" panose="02020603050405020304" pitchFamily="18" charset="0"/>
              </a:rPr>
              <a:t>信达期货</a:t>
            </a:r>
            <a:r>
              <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altLang="en-US" sz="15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sz="1500" dirty="0">
                <a:ln>
                  <a:noFill/>
                </a:ln>
                <a:effectLst/>
                <a:latin typeface="微软雅黑" panose="020B0503020204020204" charset="-122"/>
                <a:ea typeface="微软雅黑" panose="020B0503020204020204" charset="-122"/>
                <a:sym typeface="+mn-ea"/>
              </a:rPr>
              <a:t>接着会到业务选择页面，点击</a:t>
            </a:r>
            <a:r>
              <a:rPr lang="en-US" sz="1500" dirty="0">
                <a:ln>
                  <a:noFill/>
                </a:ln>
                <a:effectLst/>
                <a:latin typeface="微软雅黑" panose="020B0503020204020204" charset="-122"/>
                <a:ea typeface="微软雅黑" panose="020B0503020204020204" charset="-122"/>
                <a:sym typeface="+mn-ea"/>
              </a:rPr>
              <a:t>“</a:t>
            </a:r>
            <a:r>
              <a:rPr lang="zh-CN" altLang="en-US" sz="1500" dirty="0">
                <a:ln>
                  <a:noFill/>
                </a:ln>
                <a:effectLst/>
                <a:latin typeface="微软雅黑" panose="020B0503020204020204" charset="-122"/>
                <a:ea typeface="微软雅黑" panose="020B0503020204020204" charset="-122"/>
                <a:sym typeface="+mn-ea"/>
              </a:rPr>
              <a:t>我的基本资料</a:t>
            </a:r>
            <a:r>
              <a:rPr lang="en-US" altLang="zh-CN" sz="1500" dirty="0">
                <a:ln>
                  <a:noFill/>
                </a:ln>
                <a:effectLst/>
                <a:latin typeface="微软雅黑" panose="020B0503020204020204" charset="-122"/>
                <a:ea typeface="微软雅黑" panose="020B0503020204020204" charset="-122"/>
                <a:sym typeface="+mn-ea"/>
              </a:rPr>
              <a:t>”</a:t>
            </a:r>
            <a:r>
              <a:rPr sz="1500" dirty="0">
                <a:ln>
                  <a:noFill/>
                </a:ln>
                <a:effectLst/>
                <a:latin typeface="微软雅黑" panose="020B0503020204020204" charset="-122"/>
                <a:ea typeface="微软雅黑" panose="020B0503020204020204" charset="-122"/>
                <a:sym typeface="+mn-ea"/>
              </a:rPr>
              <a:t>会进入到登录页面</a:t>
            </a:r>
            <a:r>
              <a:rPr lang="zh-CN" sz="1500" dirty="0">
                <a:ln>
                  <a:noFill/>
                </a:ln>
                <a:effectLst/>
                <a:latin typeface="微软雅黑" panose="020B0503020204020204" charset="-122"/>
                <a:ea typeface="微软雅黑" panose="020B0503020204020204" charset="-122"/>
                <a:sym typeface="+mn-ea"/>
              </a:rPr>
              <a:t>，系统会自动给客户开户时预留的手机号码发送短信验证码</a:t>
            </a:r>
            <a:r>
              <a:rPr lang="zh-CN" altLang="en-US" sz="1500" dirty="0">
                <a:ln>
                  <a:noFill/>
                </a:ln>
                <a:effectLst/>
                <a:latin typeface="微软雅黑" panose="020B0503020204020204" charset="-122"/>
                <a:ea typeface="微软雅黑" panose="020B0503020204020204" charset="-122"/>
                <a:sym typeface="+mn-ea"/>
              </a:rPr>
              <a:t>。</a:t>
            </a:r>
            <a:endParaRPr lang="zh-CN" altLang="en-US" sz="1500" dirty="0">
              <a:ln>
                <a:noFill/>
              </a:ln>
              <a:effectLst/>
              <a:latin typeface="微软雅黑" panose="020B0503020204020204" charset="-122"/>
              <a:ea typeface="微软雅黑" panose="020B0503020204020204" charset="-122"/>
              <a:sym typeface="+mn-ea"/>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500" i="0" u="none" strike="noStrike" cap="none" normalizeH="0" baseline="0" dirty="0">
                <a:ln>
                  <a:noFill/>
                </a:ln>
                <a:effectLst/>
                <a:latin typeface="微软雅黑" panose="020B0503020204020204" charset="-122"/>
                <a:ea typeface="微软雅黑" panose="020B0503020204020204" charset="-122"/>
              </a:rPr>
              <a:t>请仔细核对界面《隐私政策》下方</a:t>
            </a:r>
            <a:r>
              <a:rPr kumimoji="0" lang="zh-CN" sz="1500" b="1" i="0" u="none" strike="noStrike" cap="none" normalizeH="0" baseline="0" dirty="0">
                <a:ln>
                  <a:noFill/>
                </a:ln>
                <a:solidFill>
                  <a:srgbClr val="FF0000"/>
                </a:solidFill>
                <a:effectLst/>
                <a:latin typeface="微软雅黑" panose="020B0503020204020204" charset="-122"/>
                <a:ea typeface="微软雅黑" panose="020B0503020204020204" charset="-122"/>
              </a:rPr>
              <a:t>滚动提示的手机号</a:t>
            </a:r>
            <a:r>
              <a:rPr kumimoji="0" lang="zh-CN" sz="1500" i="0" u="none" strike="noStrike" cap="none" normalizeH="0" baseline="0" dirty="0">
                <a:ln>
                  <a:noFill/>
                </a:ln>
                <a:effectLst/>
                <a:latin typeface="微软雅黑" panose="020B0503020204020204" charset="-122"/>
                <a:ea typeface="微软雅黑" panose="020B0503020204020204" charset="-122"/>
              </a:rPr>
              <a:t>，若目前使用的手机号与提示的手机号不一致，请联系期货公司进行线下纸质变更。</a:t>
            </a:r>
            <a:endParaRPr kumimoji="0" lang="zh-CN" altLang="en-US" sz="1500" i="0" u="none" strike="noStrike" cap="none" normalizeH="0" baseline="0" dirty="0">
              <a:ln>
                <a:noFill/>
              </a:ln>
              <a:solidFill>
                <a:srgbClr val="FF0000"/>
              </a:solidFill>
              <a:effectLst/>
              <a:latin typeface="微软雅黑" panose="020B0503020204020204" charset="-122"/>
              <a:ea typeface="微软雅黑" panose="020B0503020204020204" charset="-122"/>
              <a:cs typeface="宋体" panose="02010600030101010101" pitchFamily="2" charset="-122"/>
            </a:endParaRPr>
          </a:p>
        </p:txBody>
      </p:sp>
      <p:sp>
        <p:nvSpPr>
          <p:cNvPr id="10" name="圆角矩形 9"/>
          <p:cNvSpPr/>
          <p:nvPr/>
        </p:nvSpPr>
        <p:spPr>
          <a:xfrm>
            <a:off x="6868160" y="3935095"/>
            <a:ext cx="1966595" cy="36576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62225" y="2942590"/>
            <a:ext cx="791845" cy="65849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pull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4.2</a:t>
            </a:r>
            <a:r>
              <a:rPr lang="zh-CN" altLang="en-US" sz="2000" b="1" dirty="0">
                <a:solidFill>
                  <a:schemeClr val="bg1"/>
                </a:solidFill>
                <a:latin typeface="微软雅黑" panose="020B0503020204020204" charset="-122"/>
                <a:ea typeface="微软雅黑" panose="020B0503020204020204" charset="-122"/>
              </a:rPr>
              <a:t>我的基本资料</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基本资料分类</a:t>
            </a:r>
            <a:endParaRPr lang="zh-CN" altLang="en-US" sz="2000" b="1" dirty="0">
              <a:solidFill>
                <a:schemeClr val="bg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3592195" y="2030730"/>
            <a:ext cx="2160905" cy="4377690"/>
          </a:xfrm>
          <a:prstGeom prst="rect">
            <a:avLst/>
          </a:prstGeom>
        </p:spPr>
      </p:pic>
      <p:sp>
        <p:nvSpPr>
          <p:cNvPr id="5" name="Rectangle 2"/>
          <p:cNvSpPr>
            <a:spLocks noChangeArrowheads="1"/>
          </p:cNvSpPr>
          <p:nvPr/>
        </p:nvSpPr>
        <p:spPr bwMode="auto">
          <a:xfrm>
            <a:off x="107315" y="831850"/>
            <a:ext cx="892873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进入到“基本资料”页面，包括</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身份信息</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联系电话</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其他信息</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，所有信息都是自动获取且不可修改的。</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应</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点击身份信息/联系电话/其他信息后面的“</a:t>
            </a:r>
            <a:r>
              <a:rPr kumimoji="0" sz="1600" b="1" i="0" u="none" strike="noStrike" cap="none" normalizeH="0" baseline="0" dirty="0">
                <a:ln>
                  <a:noFill/>
                </a:ln>
                <a:solidFill>
                  <a:srgbClr val="FF0000"/>
                </a:solidFill>
                <a:effectLst/>
                <a:latin typeface="+mn-ea"/>
                <a:ea typeface="+mn-ea"/>
                <a:cs typeface="Times New Roman" panose="02020603050405020304" pitchFamily="18" charset="0"/>
              </a:rPr>
              <a:t>编辑图标</a:t>
            </a:r>
            <a:r>
              <a:rPr kumimoji="0" sz="1600" i="0" u="none" strike="noStrike" cap="none" normalizeH="0" baseline="0" dirty="0">
                <a:ln>
                  <a:noFill/>
                </a:ln>
                <a:solidFill>
                  <a:schemeClr val="tx1"/>
                </a:solidFill>
                <a:effectLst/>
                <a:latin typeface="+mn-ea"/>
                <a:ea typeface="+mn-ea"/>
                <a:cs typeface="Times New Roman" panose="02020603050405020304" pitchFamily="18" charset="0"/>
              </a:rPr>
              <a:t>”</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进入身份上传页面</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Tree>
  </p:cSld>
  <p:clrMapOvr>
    <a:masterClrMapping/>
  </p:clrMapOvr>
  <p:transition>
    <p:pull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482340" y="2426335"/>
            <a:ext cx="2178685" cy="3871595"/>
          </a:xfrm>
          <a:prstGeom prst="rect">
            <a:avLst/>
          </a:prstGeom>
        </p:spPr>
      </p:pic>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4.3</a:t>
            </a:r>
            <a:r>
              <a:rPr lang="zh-CN" altLang="en-US" sz="2000" b="1" dirty="0">
                <a:solidFill>
                  <a:schemeClr val="bg1"/>
                </a:solidFill>
                <a:latin typeface="微软雅黑" panose="020B0503020204020204" charset="-122"/>
                <a:ea typeface="微软雅黑" panose="020B0503020204020204" charset="-122"/>
              </a:rPr>
              <a:t>我的基本资料</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上传身份证</a:t>
            </a:r>
            <a:endParaRPr lang="zh-CN" altLang="en-US" sz="2000" b="1" dirty="0">
              <a:solidFill>
                <a:schemeClr val="bg1"/>
              </a:solidFill>
              <a:latin typeface="微软雅黑" panose="020B0503020204020204" charset="-122"/>
              <a:ea typeface="微软雅黑" panose="020B0503020204020204" charset="-122"/>
            </a:endParaRPr>
          </a:p>
        </p:txBody>
      </p:sp>
      <p:sp>
        <p:nvSpPr>
          <p:cNvPr id="4" name="Rectangle 2"/>
          <p:cNvSpPr>
            <a:spLocks noChangeArrowheads="1"/>
          </p:cNvSpPr>
          <p:nvPr/>
        </p:nvSpPr>
        <p:spPr bwMode="auto">
          <a:xfrm>
            <a:off x="107315" y="1201103"/>
            <a:ext cx="89287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7" name="图片 6" descr="C:\Users\Administrator\Desktop\11.bmp"/>
          <p:cNvPicPr>
            <a:picLocks noChangeAspect="1" noChangeArrowheads="1"/>
          </p:cNvPicPr>
          <p:nvPr/>
        </p:nvPicPr>
        <p:blipFill>
          <a:blip r:embed="rId2"/>
          <a:srcRect/>
          <a:stretch>
            <a:fillRect/>
          </a:stretch>
        </p:blipFill>
        <p:spPr>
          <a:xfrm>
            <a:off x="946785" y="2386330"/>
            <a:ext cx="2282190" cy="3950970"/>
          </a:xfrm>
          <a:prstGeom prst="rect">
            <a:avLst/>
          </a:prstGeom>
          <a:noFill/>
          <a:ln w="9525">
            <a:noFill/>
            <a:miter lim="800000"/>
            <a:headEnd/>
            <a:tailEnd/>
          </a:ln>
        </p:spPr>
      </p:pic>
      <p:sp>
        <p:nvSpPr>
          <p:cNvPr id="5" name="Rectangle 2"/>
          <p:cNvSpPr>
            <a:spLocks noChangeArrowheads="1"/>
          </p:cNvSpPr>
          <p:nvPr/>
        </p:nvSpPr>
        <p:spPr bwMode="auto">
          <a:xfrm>
            <a:off x="107315" y="991870"/>
            <a:ext cx="892873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根据拍摄规范要求上传身份证正反面及签字照，建议先拍好保存到手机上，且图片大小控制在</a:t>
            </a:r>
            <a:r>
              <a:rPr lang="en-US" altLang="zh-CN" sz="16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200-300KB</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左右。</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身份证上传要求：</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留白少、边角齐全、无反光点、不变形、字迹清晰可辨</a:t>
            </a:r>
            <a:r>
              <a:rPr lang="zh-CN" sz="1600" dirty="0">
                <a:latin typeface="微软雅黑" panose="020B0503020204020204" charset="-122"/>
                <a:ea typeface="微软雅黑" panose="020B0503020204020204" charset="-122"/>
                <a:cs typeface="Times New Roman" panose="02020603050405020304" pitchFamily="18" charset="0"/>
                <a:sym typeface="+mn-ea"/>
              </a:rPr>
              <a:t>。</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9" name="流程图: 可选过程 8"/>
          <p:cNvSpPr/>
          <p:nvPr/>
        </p:nvSpPr>
        <p:spPr>
          <a:xfrm>
            <a:off x="7412355" y="0"/>
            <a:ext cx="173164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容易出错</a:t>
            </a:r>
            <a:endParaRPr lang="zh-CN" altLang="en-US" sz="28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3" name="图片 2"/>
          <p:cNvPicPr>
            <a:picLocks noChangeAspect="1"/>
          </p:cNvPicPr>
          <p:nvPr/>
        </p:nvPicPr>
        <p:blipFill>
          <a:blip r:embed="rId3"/>
          <a:stretch>
            <a:fillRect/>
          </a:stretch>
        </p:blipFill>
        <p:spPr>
          <a:xfrm>
            <a:off x="5661025" y="3321685"/>
            <a:ext cx="3101975" cy="208026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4.4</a:t>
            </a:r>
            <a:r>
              <a:rPr lang="zh-CN" altLang="en-US" sz="2000" b="1" dirty="0">
                <a:solidFill>
                  <a:schemeClr val="bg1"/>
                </a:solidFill>
                <a:latin typeface="微软雅黑" panose="020B0503020204020204" charset="-122"/>
                <a:ea typeface="微软雅黑" panose="020B0503020204020204" charset="-122"/>
              </a:rPr>
              <a:t>我的基本资料</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资料修改</a:t>
            </a:r>
            <a:endParaRPr lang="zh-CN" altLang="en-US" sz="2000" b="1" dirty="0">
              <a:solidFill>
                <a:schemeClr val="bg1"/>
              </a:solidFill>
              <a:latin typeface="微软雅黑" panose="020B0503020204020204" charset="-122"/>
              <a:ea typeface="微软雅黑" panose="020B0503020204020204" charset="-122"/>
            </a:endParaRPr>
          </a:p>
        </p:txBody>
      </p:sp>
      <p:sp>
        <p:nvSpPr>
          <p:cNvPr id="4" name="Rectangle 2"/>
          <p:cNvSpPr>
            <a:spLocks noChangeArrowheads="1"/>
          </p:cNvSpPr>
          <p:nvPr/>
        </p:nvSpPr>
        <p:spPr bwMode="auto">
          <a:xfrm>
            <a:off x="107315" y="1201103"/>
            <a:ext cx="89287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6" name="Rectangle 2"/>
          <p:cNvSpPr>
            <a:spLocks noChangeArrowheads="1"/>
          </p:cNvSpPr>
          <p:nvPr/>
        </p:nvSpPr>
        <p:spPr bwMode="auto">
          <a:xfrm>
            <a:off x="635" y="946785"/>
            <a:ext cx="922147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第一种：修改身份证有效期</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第二种：</a:t>
            </a:r>
            <a:r>
              <a:rPr kumimoji="0" lang="zh-CN" sz="1600" b="1" i="0" u="none" strike="noStrike" cap="none" normalizeH="0" baseline="0" dirty="0">
                <a:ln>
                  <a:noFill/>
                </a:ln>
                <a:solidFill>
                  <a:schemeClr val="tx1"/>
                </a:solidFill>
                <a:effectLst/>
                <a:latin typeface="+mn-ea"/>
                <a:ea typeface="+mn-ea"/>
                <a:cs typeface="Times New Roman" panose="02020603050405020304" pitchFamily="18" charset="0"/>
              </a:rPr>
              <a:t>修改联系电话</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（此功能</a:t>
            </a:r>
            <a:r>
              <a:rPr kumimoji="0" lang="zh-CN" sz="1600" b="1" i="0" u="none" strike="noStrike" cap="none" normalizeH="0" baseline="0" dirty="0">
                <a:ln>
                  <a:noFill/>
                </a:ln>
                <a:solidFill>
                  <a:schemeClr val="tx1"/>
                </a:solidFill>
                <a:effectLst/>
                <a:latin typeface="+mn-ea"/>
                <a:ea typeface="+mn-ea"/>
                <a:cs typeface="Times New Roman" panose="02020603050405020304" pitchFamily="18" charset="0"/>
              </a:rPr>
              <a:t>不上线</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，需线下办理复核通过后，再到云开户系统办理其他业务）</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第三种：修改其他信息</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如果客户修改不同类型的基本信息，需分别提交申请，无法一次性申请。</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849630" y="2541905"/>
            <a:ext cx="2007870" cy="3856355"/>
          </a:xfrm>
          <a:prstGeom prst="rect">
            <a:avLst/>
          </a:prstGeom>
        </p:spPr>
      </p:pic>
      <p:pic>
        <p:nvPicPr>
          <p:cNvPr id="45" name="图片 45"/>
          <p:cNvPicPr>
            <a:picLocks noChangeAspect="1"/>
          </p:cNvPicPr>
          <p:nvPr/>
        </p:nvPicPr>
        <p:blipFill>
          <a:blip r:embed="rId2"/>
          <a:stretch>
            <a:fillRect/>
          </a:stretch>
        </p:blipFill>
        <p:spPr>
          <a:xfrm>
            <a:off x="3636010" y="2542540"/>
            <a:ext cx="2159000" cy="3855720"/>
          </a:xfrm>
          <a:prstGeom prst="rect">
            <a:avLst/>
          </a:prstGeom>
        </p:spPr>
      </p:pic>
      <p:pic>
        <p:nvPicPr>
          <p:cNvPr id="5" name="图片 4"/>
          <p:cNvPicPr>
            <a:picLocks noChangeAspect="1"/>
          </p:cNvPicPr>
          <p:nvPr/>
        </p:nvPicPr>
        <p:blipFill>
          <a:blip r:embed="rId3"/>
          <a:stretch>
            <a:fillRect/>
          </a:stretch>
        </p:blipFill>
        <p:spPr>
          <a:xfrm>
            <a:off x="6627495" y="2542540"/>
            <a:ext cx="1935480" cy="3855720"/>
          </a:xfrm>
          <a:prstGeom prst="rect">
            <a:avLst/>
          </a:prstGeom>
        </p:spPr>
      </p:pic>
      <p:sp>
        <p:nvSpPr>
          <p:cNvPr id="2" name="文本框 1"/>
          <p:cNvSpPr txBox="1"/>
          <p:nvPr/>
        </p:nvSpPr>
        <p:spPr>
          <a:xfrm>
            <a:off x="4417060" y="3275965"/>
            <a:ext cx="300990" cy="368300"/>
          </a:xfrm>
          <a:prstGeom prst="rect">
            <a:avLst/>
          </a:prstGeom>
          <a:noFill/>
        </p:spPr>
        <p:txBody>
          <a:bodyPr wrap="square" rtlCol="0" anchor="t">
            <a:spAutoFit/>
          </a:bodyPr>
          <a:lstStyle/>
          <a:p>
            <a:pPr algn="l"/>
            <a:endParaRPr lang="zh-CN" altLang="en-US"/>
          </a:p>
        </p:txBody>
      </p:sp>
      <p:sp>
        <p:nvSpPr>
          <p:cNvPr id="10" name="圆角矩形 9"/>
          <p:cNvSpPr/>
          <p:nvPr/>
        </p:nvSpPr>
        <p:spPr>
          <a:xfrm>
            <a:off x="849630" y="3275965"/>
            <a:ext cx="1966595" cy="54292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4.5</a:t>
            </a:r>
            <a:r>
              <a:rPr lang="zh-CN" altLang="en-US" sz="2000" b="1" dirty="0">
                <a:solidFill>
                  <a:schemeClr val="bg1"/>
                </a:solidFill>
                <a:latin typeface="微软雅黑" panose="020B0503020204020204" charset="-122"/>
                <a:ea typeface="微软雅黑" panose="020B0503020204020204" charset="-122"/>
              </a:rPr>
              <a:t>我的基本资料</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签署协议</a:t>
            </a:r>
            <a:endParaRPr lang="zh-CN" altLang="en-US" sz="2000" b="1" dirty="0">
              <a:solidFill>
                <a:schemeClr val="bg1"/>
              </a:solidFill>
              <a:latin typeface="微软雅黑" panose="020B0503020204020204" charset="-122"/>
              <a:ea typeface="微软雅黑" panose="020B0503020204020204" charset="-122"/>
            </a:endParaRPr>
          </a:p>
        </p:txBody>
      </p:sp>
      <p:sp>
        <p:nvSpPr>
          <p:cNvPr id="4" name="Rectangle 2"/>
          <p:cNvSpPr>
            <a:spLocks noChangeArrowheads="1"/>
          </p:cNvSpPr>
          <p:nvPr/>
        </p:nvSpPr>
        <p:spPr bwMode="auto">
          <a:xfrm>
            <a:off x="107315" y="1201103"/>
            <a:ext cx="89287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6" name="Rectangle 2"/>
          <p:cNvSpPr>
            <a:spLocks noChangeArrowheads="1"/>
          </p:cNvSpPr>
          <p:nvPr/>
        </p:nvSpPr>
        <p:spPr bwMode="auto">
          <a:xfrm>
            <a:off x="107315" y="1042670"/>
            <a:ext cx="900620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进入协议签署页面，检查数字证书，若数字证书存在，客户进行协议签署</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r>
              <a:rPr kumimoji="0" lang="zh-CN" sz="1600" b="1" i="0" u="none" strike="noStrike" cap="none" normalizeH="0" baseline="0" dirty="0">
                <a:ln>
                  <a:noFill/>
                </a:ln>
                <a:solidFill>
                  <a:schemeClr val="tx1"/>
                </a:solidFill>
                <a:effectLst/>
                <a:latin typeface="+mn-ea"/>
                <a:ea typeface="+mn-ea"/>
                <a:cs typeface="Times New Roman" panose="02020603050405020304" pitchFamily="18" charset="0"/>
              </a:rPr>
              <a:t>输入数字证书密码</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若证书不存在，提示“未检查到数字证书”，点击“确定”，回到视频认证页面。视频通过</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后</a:t>
            </a: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，到证书申请页面，重新申请证书</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718685" y="2332990"/>
            <a:ext cx="2127250" cy="4100195"/>
          </a:xfrm>
          <a:prstGeom prst="rect">
            <a:avLst/>
          </a:prstGeom>
        </p:spPr>
      </p:pic>
      <p:pic>
        <p:nvPicPr>
          <p:cNvPr id="7" name="图片 6"/>
          <p:cNvPicPr>
            <a:picLocks noChangeAspect="1"/>
          </p:cNvPicPr>
          <p:nvPr/>
        </p:nvPicPr>
        <p:blipFill>
          <a:blip r:embed="rId2"/>
          <a:stretch>
            <a:fillRect/>
          </a:stretch>
        </p:blipFill>
        <p:spPr>
          <a:xfrm>
            <a:off x="6986905" y="2332990"/>
            <a:ext cx="2049145" cy="4035425"/>
          </a:xfrm>
          <a:prstGeom prst="rect">
            <a:avLst/>
          </a:prstGeom>
        </p:spPr>
      </p:pic>
      <p:pic>
        <p:nvPicPr>
          <p:cNvPr id="8" name="图片 7"/>
          <p:cNvPicPr>
            <a:picLocks noChangeAspect="1"/>
          </p:cNvPicPr>
          <p:nvPr/>
        </p:nvPicPr>
        <p:blipFill>
          <a:blip r:embed="rId3"/>
          <a:stretch>
            <a:fillRect/>
          </a:stretch>
        </p:blipFill>
        <p:spPr>
          <a:xfrm>
            <a:off x="107315" y="2332990"/>
            <a:ext cx="2117090" cy="3988435"/>
          </a:xfrm>
          <a:prstGeom prst="rect">
            <a:avLst/>
          </a:prstGeom>
        </p:spPr>
      </p:pic>
      <p:pic>
        <p:nvPicPr>
          <p:cNvPr id="9" name="图片 8"/>
          <p:cNvPicPr>
            <a:picLocks noChangeAspect="1"/>
          </p:cNvPicPr>
          <p:nvPr/>
        </p:nvPicPr>
        <p:blipFill>
          <a:blip r:embed="rId4"/>
          <a:stretch>
            <a:fillRect/>
          </a:stretch>
        </p:blipFill>
        <p:spPr>
          <a:xfrm>
            <a:off x="2493010" y="2386330"/>
            <a:ext cx="2040890" cy="4046855"/>
          </a:xfrm>
          <a:prstGeom prst="rect">
            <a:avLst/>
          </a:prstGeom>
        </p:spPr>
      </p:pic>
    </p:spTree>
  </p:cSld>
  <p:clrMapOvr>
    <a:masterClrMapping/>
  </p:clrMapOvr>
  <p:transition>
    <p:pull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4.6</a:t>
            </a:r>
            <a:r>
              <a:rPr lang="zh-CN" altLang="en-US" sz="2000" b="1" dirty="0">
                <a:solidFill>
                  <a:schemeClr val="bg1"/>
                </a:solidFill>
                <a:latin typeface="微软雅黑" panose="020B0503020204020204" charset="-122"/>
                <a:ea typeface="微软雅黑" panose="020B0503020204020204" charset="-122"/>
              </a:rPr>
              <a:t>我的基本资料</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申请提交</a:t>
            </a:r>
            <a:endParaRPr lang="zh-CN" altLang="en-US" sz="2000" b="1" dirty="0">
              <a:solidFill>
                <a:schemeClr val="bg1"/>
              </a:solidFill>
              <a:latin typeface="微软雅黑" panose="020B0503020204020204" charset="-122"/>
              <a:ea typeface="微软雅黑" panose="020B0503020204020204" charset="-122"/>
            </a:endParaRPr>
          </a:p>
        </p:txBody>
      </p:sp>
      <p:sp>
        <p:nvSpPr>
          <p:cNvPr id="6" name="Rectangle 2"/>
          <p:cNvSpPr>
            <a:spLocks noChangeArrowheads="1"/>
          </p:cNvSpPr>
          <p:nvPr/>
        </p:nvSpPr>
        <p:spPr bwMode="auto">
          <a:xfrm>
            <a:off x="107950" y="1116330"/>
            <a:ext cx="8928735" cy="38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sym typeface="+mn-ea"/>
              </a:rPr>
              <a:t>提交后系统跳转至</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我的业务</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界面，非特殊情况请勿点击</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放弃</a:t>
            </a:r>
            <a:r>
              <a:rPr lang="en-US" altLang="zh-CN" sz="1600" dirty="0">
                <a:latin typeface="微软雅黑" panose="020B0503020204020204" charset="-122"/>
                <a:ea typeface="微软雅黑" panose="020B0503020204020204" charset="-122"/>
                <a:cs typeface="Times New Roman" panose="02020603050405020304" pitchFamily="18" charset="0"/>
                <a:sym typeface="+mn-ea"/>
              </a:rPr>
              <a:t>”</a:t>
            </a:r>
            <a:r>
              <a:rPr lang="zh-CN" altLang="en-US" sz="1600" dirty="0">
                <a:latin typeface="微软雅黑" panose="020B0503020204020204" charset="-122"/>
                <a:ea typeface="微软雅黑" panose="020B0503020204020204" charset="-122"/>
                <a:cs typeface="Times New Roman" panose="02020603050405020304" pitchFamily="18" charset="0"/>
                <a:sym typeface="+mn-ea"/>
              </a:rPr>
              <a:t>按钮。</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903730" y="2157095"/>
            <a:ext cx="2390775" cy="4226560"/>
          </a:xfrm>
          <a:prstGeom prst="rect">
            <a:avLst/>
          </a:prstGeom>
        </p:spPr>
      </p:pic>
      <p:pic>
        <p:nvPicPr>
          <p:cNvPr id="5" name="图片 4"/>
          <p:cNvPicPr>
            <a:picLocks noChangeAspect="1"/>
          </p:cNvPicPr>
          <p:nvPr/>
        </p:nvPicPr>
        <p:blipFill>
          <a:blip r:embed="rId2"/>
          <a:stretch>
            <a:fillRect/>
          </a:stretch>
        </p:blipFill>
        <p:spPr>
          <a:xfrm>
            <a:off x="5162550" y="2104390"/>
            <a:ext cx="2147570" cy="4279265"/>
          </a:xfrm>
          <a:prstGeom prst="rect">
            <a:avLst/>
          </a:prstGeom>
        </p:spPr>
      </p:pic>
    </p:spTree>
  </p:cSld>
  <p:clrMapOvr>
    <a:masterClrMapping/>
  </p:clrMapOvr>
  <p:transition>
    <p:pull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548130" y="2659380"/>
            <a:ext cx="6048375" cy="1538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不支持修改联系方式、密码重置、销户</a:t>
            </a:r>
            <a:endParaRPr lang="zh-CN" altLang="en-US" sz="2400" b="1" dirty="0"/>
          </a:p>
        </p:txBody>
      </p:sp>
    </p:spTree>
  </p:cSld>
  <p:clrMapOvr>
    <a:masterClrMapping/>
  </p:clrMapOvr>
  <p:transition>
    <p:pull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095625" y="1572895"/>
            <a:ext cx="5456555" cy="60642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开立期货账户</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1" name="Rectangle 3"/>
          <p:cNvSpPr>
            <a:spLocks noChangeArrowheads="1"/>
          </p:cNvSpPr>
          <p:nvPr/>
        </p:nvSpPr>
        <p:spPr bwMode="auto">
          <a:xfrm>
            <a:off x="600075" y="1573848"/>
            <a:ext cx="1548765" cy="60452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第一部分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50182" name="Rectangle 3"/>
          <p:cNvSpPr>
            <a:spLocks noChangeArrowheads="1"/>
          </p:cNvSpPr>
          <p:nvPr/>
        </p:nvSpPr>
        <p:spPr bwMode="auto">
          <a:xfrm>
            <a:off x="600075" y="2347595"/>
            <a:ext cx="1548765" cy="60071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第二部分 </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38" name="Rectangle 2"/>
          <p:cNvSpPr>
            <a:spLocks noChangeArrowheads="1"/>
          </p:cNvSpPr>
          <p:nvPr/>
        </p:nvSpPr>
        <p:spPr bwMode="auto">
          <a:xfrm>
            <a:off x="3095625" y="2347595"/>
            <a:ext cx="5456555" cy="600710"/>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适当性评估</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4" name="Rectangle 3"/>
          <p:cNvSpPr>
            <a:spLocks noChangeArrowheads="1"/>
          </p:cNvSpPr>
          <p:nvPr/>
        </p:nvSpPr>
        <p:spPr bwMode="auto">
          <a:xfrm>
            <a:off x="600075" y="3173412"/>
            <a:ext cx="1548765" cy="600710"/>
          </a:xfrm>
          <a:prstGeom prst="rect">
            <a:avLst/>
          </a:prstGeom>
          <a:solidFill>
            <a:srgbClr val="969696"/>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a:solidFill>
                  <a:srgbClr val="FFFFFF"/>
                </a:solidFill>
                <a:latin typeface="微软雅黑" panose="020B0503020204020204" charset="-122"/>
                <a:ea typeface="微软雅黑" panose="020B0503020204020204" charset="-122"/>
                <a:sym typeface="+mn-ea"/>
              </a:rPr>
              <a:t>第三部分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11" name="Rectangle 2"/>
          <p:cNvSpPr>
            <a:spLocks noChangeArrowheads="1"/>
          </p:cNvSpPr>
          <p:nvPr/>
        </p:nvSpPr>
        <p:spPr bwMode="auto">
          <a:xfrm>
            <a:off x="3095625" y="317119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p>
            <a:pPr marL="342900" lvl="0" indent="-342900" algn="l">
              <a:lnSpc>
                <a:spcPct val="80000"/>
              </a:lnSpc>
              <a:buClrTx/>
              <a:buSzTx/>
              <a:buFontTx/>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增开交易编码</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0186" name="Rectangle 3"/>
          <p:cNvSpPr>
            <a:spLocks noChangeArrowheads="1"/>
          </p:cNvSpPr>
          <p:nvPr/>
        </p:nvSpPr>
        <p:spPr bwMode="auto">
          <a:xfrm>
            <a:off x="600075" y="3998913"/>
            <a:ext cx="1548765" cy="600710"/>
          </a:xfrm>
          <a:prstGeom prst="rect">
            <a:avLst/>
          </a:prstGeom>
          <a:solidFill>
            <a:srgbClr val="969696"/>
          </a:solidFill>
          <a:ln>
            <a:noFill/>
          </a:ln>
          <a:effectLst>
            <a:outerShdw dist="71842" dir="2700000" algn="ctr" rotWithShape="0">
              <a:srgbClr val="DDDDDD"/>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tIns="72000"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pPr>
            <a:r>
              <a:rPr lang="zh-CN" altLang="en-US" sz="2000">
                <a:solidFill>
                  <a:srgbClr val="FFFFFF"/>
                </a:solidFill>
                <a:latin typeface="微软雅黑" panose="020B0503020204020204" charset="-122"/>
                <a:ea typeface="微软雅黑" panose="020B0503020204020204" charset="-122"/>
                <a:sym typeface="+mn-ea"/>
              </a:rPr>
              <a:t>第四部分</a:t>
            </a:r>
            <a:endParaRPr lang="zh-CN" altLang="en-US" sz="2000">
              <a:solidFill>
                <a:srgbClr val="FFFFFF"/>
              </a:solidFill>
              <a:latin typeface="微软雅黑" panose="020B0503020204020204" charset="-122"/>
              <a:ea typeface="微软雅黑" panose="020B0503020204020204" charset="-122"/>
              <a:sym typeface="+mn-ea"/>
            </a:endParaRPr>
          </a:p>
        </p:txBody>
      </p:sp>
      <p:sp>
        <p:nvSpPr>
          <p:cNvPr id="13" name="Rectangle 2"/>
          <p:cNvSpPr>
            <a:spLocks noChangeArrowheads="1"/>
          </p:cNvSpPr>
          <p:nvPr/>
        </p:nvSpPr>
        <p:spPr bwMode="auto">
          <a:xfrm>
            <a:off x="3095625" y="3997960"/>
            <a:ext cx="5456555" cy="602615"/>
          </a:xfrm>
          <a:prstGeom prst="rect">
            <a:avLst/>
          </a:prstGeom>
          <a:solidFill>
            <a:schemeClr val="bg1"/>
          </a:solidFill>
          <a:ln w="19050" algn="ctr">
            <a:solidFill>
              <a:srgbClr val="A0A0A0"/>
            </a:solidFill>
            <a:miter lim="800000"/>
          </a:ln>
          <a:effectLst>
            <a:outerShdw dist="71842" dir="2700000" algn="ctr" rotWithShape="0">
              <a:srgbClr val="DDDDDD"/>
            </a:outerShdw>
          </a:effectLst>
        </p:spPr>
        <p:txBody>
          <a:bodyPr wrap="none" lIns="378000" tIns="72000" rIns="378000" anchor="ctr"/>
          <a:lstStyle/>
          <a:p>
            <a:pPr marL="342900" indent="-342900">
              <a:lnSpc>
                <a:spcPct val="80000"/>
              </a:lnSpc>
              <a:defRPr/>
            </a:pPr>
            <a:r>
              <a:rPr lang="zh-CN" altLang="en-US" sz="2000" dirty="0">
                <a:solidFill>
                  <a:schemeClr val="tx1">
                    <a:lumMod val="50000"/>
                    <a:lumOff val="50000"/>
                  </a:schemeClr>
                </a:solidFill>
                <a:latin typeface="微软雅黑" panose="020B0503020204020204" charset="-122"/>
                <a:ea typeface="微软雅黑" panose="020B0503020204020204" charset="-122"/>
                <a:sym typeface="+mn-ea"/>
              </a:rPr>
              <a:t>我的基本资料</a:t>
            </a:r>
            <a:endParaRPr lang="zh-CN" altLang="en-US" sz="2000"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6" name="Rectangle 3"/>
          <p:cNvSpPr>
            <a:spLocks noChangeArrowheads="1"/>
          </p:cNvSpPr>
          <p:nvPr/>
        </p:nvSpPr>
        <p:spPr bwMode="auto">
          <a:xfrm>
            <a:off x="600075" y="4858068"/>
            <a:ext cx="1548765" cy="600710"/>
          </a:xfrm>
          <a:prstGeom prst="rect">
            <a:avLst/>
          </a:prstGeom>
          <a:solidFill>
            <a:srgbClr val="CC0000"/>
          </a:solidFill>
          <a:ln>
            <a:noFill/>
          </a:ln>
          <a:effectLst>
            <a:outerShdw dist="71842" dir="2700000" algn="ctr" rotWithShape="0">
              <a:srgbClr val="DDDDDD"/>
            </a:outerShdw>
          </a:effectLst>
        </p:spPr>
        <p:txBody>
          <a:bodyPr wrap="none" tIns="72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80000"/>
              </a:lnSpc>
              <a:spcBef>
                <a:spcPct val="50000"/>
              </a:spcBef>
              <a:buClrTx/>
              <a:buSzTx/>
              <a:buFontTx/>
            </a:pPr>
            <a:r>
              <a:rPr lang="zh-CN" altLang="en-US" sz="2000" b="1">
                <a:solidFill>
                  <a:srgbClr val="FFFFFF"/>
                </a:solidFill>
                <a:latin typeface="微软雅黑" panose="020B0503020204020204" charset="-122"/>
                <a:ea typeface="微软雅黑" panose="020B0503020204020204" charset="-122"/>
                <a:sym typeface="+mn-ea"/>
              </a:rPr>
              <a:t>第五部分</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7" name="Rectangle 2"/>
          <p:cNvSpPr>
            <a:spLocks noChangeArrowheads="1"/>
          </p:cNvSpPr>
          <p:nvPr/>
        </p:nvSpPr>
        <p:spPr bwMode="auto">
          <a:xfrm>
            <a:off x="3095625" y="4857115"/>
            <a:ext cx="5456555" cy="602615"/>
          </a:xfrm>
          <a:prstGeom prst="rect">
            <a:avLst/>
          </a:prstGeom>
          <a:solidFill>
            <a:srgbClr val="CC0000"/>
          </a:solidFill>
          <a:ln w="19050" algn="ctr">
            <a:solidFill>
              <a:srgbClr val="A0A0A0"/>
            </a:solidFill>
            <a:miter lim="800000"/>
          </a:ln>
          <a:effectLst>
            <a:outerShdw dist="71842" dir="2700000" algn="ctr" rotWithShape="0">
              <a:srgbClr val="DDDDDD"/>
            </a:outerShdw>
          </a:effectLst>
        </p:spPr>
        <p:txBody>
          <a:bodyPr wrap="none" lIns="378000" tIns="72000" rIns="378000" anchor="ctr">
            <a:no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a:lnSpc>
                <a:spcPct val="80000"/>
              </a:lnSpc>
              <a:buClrTx/>
              <a:buSzTx/>
              <a:buFontTx/>
            </a:pPr>
            <a:r>
              <a:rPr lang="zh-CN" altLang="en-US" sz="2000" b="1">
                <a:solidFill>
                  <a:srgbClr val="FFFFFF"/>
                </a:solidFill>
                <a:latin typeface="微软雅黑" panose="020B0503020204020204" charset="-122"/>
                <a:ea typeface="微软雅黑" panose="020B0503020204020204" charset="-122"/>
                <a:sym typeface="+mn-ea"/>
              </a:rPr>
              <a:t>协议下载</a:t>
            </a:r>
            <a:endParaRPr lang="zh-CN" altLang="en-US" sz="2000" b="1">
              <a:solidFill>
                <a:srgbClr val="FFFFFF"/>
              </a:solidFill>
              <a:latin typeface="微软雅黑" panose="020B0503020204020204" charset="-122"/>
              <a:ea typeface="微软雅黑" panose="020B0503020204020204" charset="-122"/>
              <a:sym typeface="+mn-ea"/>
            </a:endParaRPr>
          </a:p>
        </p:txBody>
      </p:sp>
      <p:sp>
        <p:nvSpPr>
          <p:cNvPr id="24577" name="标题 1"/>
          <p:cNvSpPr txBox="1"/>
          <p:nvPr/>
        </p:nvSpPr>
        <p:spPr bwMode="auto">
          <a:xfrm>
            <a:off x="0" y="85725"/>
            <a:ext cx="9144000" cy="777875"/>
          </a:xfrm>
          <a:prstGeom prst="rect">
            <a:avLst/>
          </a:prstGeom>
          <a:noFill/>
          <a:ln w="9525">
            <a:noFill/>
            <a:miter lim="800000"/>
          </a:ln>
        </p:spPr>
        <p:txBody>
          <a:bodyPr anchor="ctr"/>
          <a:lstStyle/>
          <a:p>
            <a:pPr algn="ctr"/>
            <a:r>
              <a:rPr lang="zh-CN" altLang="en-US" sz="3200" b="1">
                <a:solidFill>
                  <a:schemeClr val="bg1"/>
                </a:solidFill>
                <a:latin typeface="Times New Roman" panose="02020603050405020304" pitchFamily="18" charset="0"/>
                <a:ea typeface="微软雅黑" panose="020B0503020204020204" charset="-122"/>
              </a:rPr>
              <a:t>目    录</a:t>
            </a:r>
            <a:endParaRPr lang="zh-CN" altLang="en-US" sz="3200" b="1">
              <a:solidFill>
                <a:schemeClr val="bg1"/>
              </a:solidFill>
              <a:latin typeface="Times New Roman" panose="02020603050405020304" pitchFamily="18" charset="0"/>
              <a:ea typeface="微软雅黑" panose="020B0503020204020204" charset="-122"/>
            </a:endParaRPr>
          </a:p>
        </p:txBody>
      </p:sp>
    </p:spTree>
  </p:cSld>
  <p:clrMapOvr>
    <a:masterClrMapping/>
  </p:clrMapOvr>
  <p:transition>
    <p:pull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zh-CN" altLang="en-US" sz="2000" b="1" dirty="0">
                <a:solidFill>
                  <a:schemeClr val="bg1"/>
                </a:solidFill>
                <a:latin typeface="微软雅黑" panose="020B0503020204020204" charset="-122"/>
                <a:ea typeface="微软雅黑" panose="020B0503020204020204" charset="-122"/>
              </a:rPr>
              <a:t>五、修改结算银行</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流程图</a:t>
            </a:r>
            <a:endParaRPr lang="zh-CN" altLang="en-US" sz="2000" b="1" dirty="0">
              <a:solidFill>
                <a:schemeClr val="bg1"/>
              </a:solidFill>
              <a:latin typeface="微软雅黑" panose="020B0503020204020204" charset="-122"/>
              <a:ea typeface="微软雅黑" panose="020B0503020204020204" charset="-122"/>
            </a:endParaRPr>
          </a:p>
        </p:txBody>
      </p:sp>
      <p:sp>
        <p:nvSpPr>
          <p:cNvPr id="12" name="圆角矩形 11"/>
          <p:cNvSpPr/>
          <p:nvPr/>
        </p:nvSpPr>
        <p:spPr>
          <a:xfrm>
            <a:off x="1527810" y="1816100"/>
            <a:ext cx="116459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期货公司编号</a:t>
            </a:r>
            <a:endParaRPr lang="zh-CN" altLang="en-US" sz="1000" b="1">
              <a:solidFill>
                <a:schemeClr val="tx1"/>
              </a:solidFill>
            </a:endParaRPr>
          </a:p>
        </p:txBody>
      </p:sp>
      <p:sp>
        <p:nvSpPr>
          <p:cNvPr id="18" name="圆角矩形 17"/>
          <p:cNvSpPr/>
          <p:nvPr/>
        </p:nvSpPr>
        <p:spPr>
          <a:xfrm>
            <a:off x="1527175" y="2582545"/>
            <a:ext cx="1166495"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业务选择</a:t>
            </a:r>
            <a:endParaRPr lang="zh-CN" altLang="en-US" sz="1000" b="1">
              <a:solidFill>
                <a:schemeClr val="tx1"/>
              </a:solidFill>
            </a:endParaRPr>
          </a:p>
        </p:txBody>
      </p:sp>
      <p:sp>
        <p:nvSpPr>
          <p:cNvPr id="22" name="圆角矩形 21"/>
          <p:cNvSpPr/>
          <p:nvPr/>
        </p:nvSpPr>
        <p:spPr>
          <a:xfrm>
            <a:off x="1527810" y="3275965"/>
            <a:ext cx="116586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客户登录</a:t>
            </a:r>
            <a:endParaRPr lang="zh-CN" altLang="en-US" sz="1000" b="1">
              <a:solidFill>
                <a:schemeClr val="tx1"/>
              </a:solidFill>
            </a:endParaRPr>
          </a:p>
        </p:txBody>
      </p:sp>
      <p:sp>
        <p:nvSpPr>
          <p:cNvPr id="28" name="圆角矩形 27"/>
          <p:cNvSpPr/>
          <p:nvPr/>
        </p:nvSpPr>
        <p:spPr>
          <a:xfrm>
            <a:off x="1527810" y="3969385"/>
            <a:ext cx="116459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上传身份证</a:t>
            </a:r>
            <a:endParaRPr lang="zh-CN" altLang="en-US" sz="1000" b="1">
              <a:solidFill>
                <a:schemeClr val="tx1"/>
              </a:solidFill>
            </a:endParaRPr>
          </a:p>
        </p:txBody>
      </p:sp>
      <p:sp>
        <p:nvSpPr>
          <p:cNvPr id="29" name="圆角矩形 28"/>
          <p:cNvSpPr/>
          <p:nvPr/>
        </p:nvSpPr>
        <p:spPr>
          <a:xfrm>
            <a:off x="1527810" y="4691380"/>
            <a:ext cx="116586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指定结算银行</a:t>
            </a:r>
            <a:endParaRPr lang="zh-CN" altLang="en-US" sz="1000" b="1">
              <a:solidFill>
                <a:schemeClr val="tx1"/>
              </a:solidFill>
            </a:endParaRPr>
          </a:p>
        </p:txBody>
      </p:sp>
      <p:sp>
        <p:nvSpPr>
          <p:cNvPr id="56" name="圆角矩形 55"/>
          <p:cNvSpPr/>
          <p:nvPr/>
        </p:nvSpPr>
        <p:spPr>
          <a:xfrm>
            <a:off x="4076700" y="4691380"/>
            <a:ext cx="115824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签署协议</a:t>
            </a:r>
            <a:endParaRPr lang="zh-CN" altLang="en-US" sz="1000" b="1">
              <a:solidFill>
                <a:schemeClr val="tx1"/>
              </a:solidFill>
            </a:endParaRPr>
          </a:p>
        </p:txBody>
      </p:sp>
      <p:cxnSp>
        <p:nvCxnSpPr>
          <p:cNvPr id="62" name="肘形连接符 61"/>
          <p:cNvCxnSpPr>
            <a:stCxn id="12" idx="2"/>
            <a:endCxn id="18" idx="0"/>
          </p:cNvCxnSpPr>
          <p:nvPr/>
        </p:nvCxnSpPr>
        <p:spPr>
          <a:xfrm rot="5400000" flipV="1">
            <a:off x="1985328" y="2457133"/>
            <a:ext cx="250190" cy="635"/>
          </a:xfrm>
          <a:prstGeom prst="bentConnector3">
            <a:avLst>
              <a:gd name="adj1" fmla="val 49873"/>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22" idx="2"/>
            <a:endCxn id="28" idx="0"/>
          </p:cNvCxnSpPr>
          <p:nvPr/>
        </p:nvCxnSpPr>
        <p:spPr>
          <a:xfrm flipH="1">
            <a:off x="2110105" y="3792220"/>
            <a:ext cx="635" cy="17716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28" idx="2"/>
            <a:endCxn id="29" idx="0"/>
          </p:cNvCxnSpPr>
          <p:nvPr/>
        </p:nvCxnSpPr>
        <p:spPr>
          <a:xfrm>
            <a:off x="2110105" y="4485640"/>
            <a:ext cx="635" cy="20574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18" idx="2"/>
            <a:endCxn id="22" idx="0"/>
          </p:cNvCxnSpPr>
          <p:nvPr/>
        </p:nvCxnSpPr>
        <p:spPr>
          <a:xfrm>
            <a:off x="2110740" y="3098800"/>
            <a:ext cx="0" cy="17716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4071620" y="2672715"/>
            <a:ext cx="115824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提交申请</a:t>
            </a:r>
            <a:endParaRPr lang="zh-CN" altLang="en-US" sz="1000" b="1">
              <a:solidFill>
                <a:schemeClr val="tx1"/>
              </a:solidFill>
            </a:endParaRPr>
          </a:p>
        </p:txBody>
      </p:sp>
      <p:sp>
        <p:nvSpPr>
          <p:cNvPr id="2" name="流程图: 决策 1"/>
          <p:cNvSpPr/>
          <p:nvPr/>
        </p:nvSpPr>
        <p:spPr>
          <a:xfrm>
            <a:off x="3914140" y="3594100"/>
            <a:ext cx="1473835" cy="648335"/>
          </a:xfrm>
          <a:prstGeom prst="flowChartDecision">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数字证书</a:t>
            </a:r>
            <a:endParaRPr lang="zh-CN" altLang="en-US" sz="1000" b="1">
              <a:solidFill>
                <a:schemeClr val="tx1"/>
              </a:solidFill>
            </a:endParaRPr>
          </a:p>
        </p:txBody>
      </p:sp>
      <p:sp>
        <p:nvSpPr>
          <p:cNvPr id="3" name="圆角矩形 2"/>
          <p:cNvSpPr/>
          <p:nvPr/>
        </p:nvSpPr>
        <p:spPr>
          <a:xfrm>
            <a:off x="6297930" y="3660140"/>
            <a:ext cx="115824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视频见证</a:t>
            </a:r>
            <a:endParaRPr lang="zh-CN" altLang="en-US" sz="1000" b="1">
              <a:solidFill>
                <a:schemeClr val="tx1"/>
              </a:solidFill>
            </a:endParaRPr>
          </a:p>
        </p:txBody>
      </p:sp>
      <p:sp>
        <p:nvSpPr>
          <p:cNvPr id="7" name="圆角矩形 6"/>
          <p:cNvSpPr/>
          <p:nvPr/>
        </p:nvSpPr>
        <p:spPr>
          <a:xfrm>
            <a:off x="6297930" y="4691380"/>
            <a:ext cx="1158240" cy="516255"/>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rPr>
              <a:t>申请数字证书</a:t>
            </a:r>
            <a:endParaRPr lang="zh-CN" altLang="en-US" sz="1000" b="1">
              <a:solidFill>
                <a:schemeClr val="tx1"/>
              </a:solidFill>
            </a:endParaRPr>
          </a:p>
        </p:txBody>
      </p:sp>
      <p:cxnSp>
        <p:nvCxnSpPr>
          <p:cNvPr id="8" name="直接箭头连接符 7"/>
          <p:cNvCxnSpPr>
            <a:stCxn id="29" idx="3"/>
            <a:endCxn id="56" idx="1"/>
          </p:cNvCxnSpPr>
          <p:nvPr/>
        </p:nvCxnSpPr>
        <p:spPr>
          <a:xfrm>
            <a:off x="2693670" y="4949825"/>
            <a:ext cx="138303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6" idx="0"/>
            <a:endCxn id="2" idx="2"/>
          </p:cNvCxnSpPr>
          <p:nvPr/>
        </p:nvCxnSpPr>
        <p:spPr>
          <a:xfrm flipH="1" flipV="1">
            <a:off x="4651375" y="4242435"/>
            <a:ext cx="4445" cy="4489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2" idx="0"/>
            <a:endCxn id="4" idx="2"/>
          </p:cNvCxnSpPr>
          <p:nvPr/>
        </p:nvCxnSpPr>
        <p:spPr>
          <a:xfrm flipH="1" flipV="1">
            <a:off x="4650740" y="3188970"/>
            <a:ext cx="635" cy="40513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2" idx="3"/>
            <a:endCxn id="3" idx="1"/>
          </p:cNvCxnSpPr>
          <p:nvPr/>
        </p:nvCxnSpPr>
        <p:spPr>
          <a:xfrm>
            <a:off x="5387975" y="3918585"/>
            <a:ext cx="909955"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3" idx="2"/>
            <a:endCxn id="7" idx="0"/>
          </p:cNvCxnSpPr>
          <p:nvPr/>
        </p:nvCxnSpPr>
        <p:spPr>
          <a:xfrm>
            <a:off x="6877050" y="4176395"/>
            <a:ext cx="0" cy="51498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1"/>
            <a:endCxn id="56" idx="3"/>
          </p:cNvCxnSpPr>
          <p:nvPr/>
        </p:nvCxnSpPr>
        <p:spPr>
          <a:xfrm flipH="1">
            <a:off x="5234940" y="4949825"/>
            <a:ext cx="106299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621020" y="3694430"/>
            <a:ext cx="534670" cy="24511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rPr>
              <a:t>没有</a:t>
            </a:r>
            <a:endParaRPr lang="zh-CN" altLang="en-US" sz="1000" b="1">
              <a:latin typeface="微软雅黑" panose="020B0503020204020204" charset="-122"/>
              <a:ea typeface="微软雅黑" panose="020B0503020204020204" charset="-122"/>
            </a:endParaRPr>
          </a:p>
        </p:txBody>
      </p:sp>
      <p:sp>
        <p:nvSpPr>
          <p:cNvPr id="16" name="文本框 15"/>
          <p:cNvSpPr txBox="1"/>
          <p:nvPr/>
        </p:nvSpPr>
        <p:spPr>
          <a:xfrm>
            <a:off x="4656455" y="3307080"/>
            <a:ext cx="534670" cy="24511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rPr>
              <a:t>有</a:t>
            </a:r>
            <a:endParaRPr lang="zh-CN" altLang="en-US" sz="1000" b="1">
              <a:latin typeface="微软雅黑" panose="020B0503020204020204" charset="-122"/>
              <a:ea typeface="微软雅黑" panose="020B0503020204020204" charset="-122"/>
            </a:endParaRPr>
          </a:p>
        </p:txBody>
      </p:sp>
      <p:sp>
        <p:nvSpPr>
          <p:cNvPr id="5" name="流程图: 可选过程 4"/>
          <p:cNvSpPr/>
          <p:nvPr/>
        </p:nvSpPr>
        <p:spPr>
          <a:xfrm>
            <a:off x="4506595" y="0"/>
            <a:ext cx="4637405" cy="909320"/>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1</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该功能不建议客户使用，因为只是登记结算账户而已，具体连银期还得客户自己办理；</a:t>
            </a:r>
            <a:endPar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algn="l"/>
            <a:r>
              <a:rPr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2</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、该功能有</a:t>
            </a:r>
            <a:r>
              <a:rPr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bug</a:t>
            </a: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：如果客户删掉了连银期的结算账户，并且后续有出入金操作，相当于除了保证金封闭圈；</a:t>
            </a:r>
            <a:endPar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1.3</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个人基本资料</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810" y="843915"/>
            <a:ext cx="9126220" cy="15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进入到“个人基本资料”页面，会看到有部分信息是已经默认填写的，这都是根据上传的身份证资料自动获取的。如果获取的信息有误可以</a:t>
            </a:r>
            <a:r>
              <a:rPr lang="zh-CN" sz="1600" dirty="0">
                <a:latin typeface="微软雅黑" panose="020B0503020204020204" charset="-122"/>
                <a:ea typeface="微软雅黑" panose="020B0503020204020204" charset="-122"/>
                <a:cs typeface="Times New Roman" panose="02020603050405020304" pitchFamily="18" charset="0"/>
                <a:sym typeface="+mn-ea"/>
              </a:rPr>
              <a:t>点击“上一步”重新上传照片信息。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基本资料前端标“</a:t>
            </a:r>
            <a:r>
              <a:rPr lang="zh-CN" sz="1600" dirty="0">
                <a:solidFill>
                  <a:srgbClr val="FF0000"/>
                </a:solidFill>
                <a:latin typeface="微软雅黑" panose="020B0503020204020204" charset="-122"/>
                <a:ea typeface="微软雅黑" panose="020B0503020204020204" charset="-122"/>
                <a:cs typeface="Times New Roman" panose="02020603050405020304" pitchFamily="18" charset="0"/>
              </a:rPr>
              <a:t>*</a:t>
            </a:r>
            <a:r>
              <a:rPr lang="zh-CN" sz="1600" dirty="0">
                <a:latin typeface="微软雅黑" panose="020B0503020204020204" charset="-122"/>
                <a:ea typeface="微软雅黑" panose="020B0503020204020204" charset="-122"/>
                <a:cs typeface="Times New Roman" panose="02020603050405020304" pitchFamily="18" charset="0"/>
              </a:rPr>
              <a:t>”的为必填选项。</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联系电话跟联系手机默认为注册手机号。非特殊情况，不建议客户修改联系电话。联系手机不可以修改。</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3" name="图片 1" descr="C:\Users\HSPCAD~1\AppData\Local\Temp\WeChat Files\a767daed56e998791d6ce0bc7661de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260600" y="2361565"/>
            <a:ext cx="2326005" cy="4019550"/>
          </a:xfrm>
          <a:prstGeom prst="rect">
            <a:avLst/>
          </a:prstGeom>
          <a:noFill/>
          <a:ln>
            <a:noFill/>
          </a:ln>
        </p:spPr>
      </p:pic>
      <p:pic>
        <p:nvPicPr>
          <p:cNvPr id="5" name="图片 4"/>
          <p:cNvPicPr>
            <a:picLocks noChangeAspect="1"/>
          </p:cNvPicPr>
          <p:nvPr/>
        </p:nvPicPr>
        <p:blipFill>
          <a:blip r:embed="rId2"/>
          <a:stretch>
            <a:fillRect/>
          </a:stretch>
        </p:blipFill>
        <p:spPr>
          <a:xfrm>
            <a:off x="139065" y="2350135"/>
            <a:ext cx="2028825" cy="4029710"/>
          </a:xfrm>
          <a:prstGeom prst="rect">
            <a:avLst/>
          </a:prstGeom>
        </p:spPr>
      </p:pic>
      <p:pic>
        <p:nvPicPr>
          <p:cNvPr id="6" name="图片 5" descr="C:\Users\admin\Desktop\1.png1"/>
          <p:cNvPicPr>
            <a:picLocks noChangeAspect="1"/>
          </p:cNvPicPr>
          <p:nvPr/>
        </p:nvPicPr>
        <p:blipFill>
          <a:blip r:embed="rId3"/>
          <a:srcRect/>
          <a:stretch>
            <a:fillRect/>
          </a:stretch>
        </p:blipFill>
        <p:spPr>
          <a:xfrm>
            <a:off x="4811078" y="2370455"/>
            <a:ext cx="1918335" cy="4010025"/>
          </a:xfrm>
          <a:prstGeom prst="rect">
            <a:avLst/>
          </a:prstGeom>
        </p:spPr>
      </p:pic>
      <p:cxnSp>
        <p:nvCxnSpPr>
          <p:cNvPr id="8" name="直接箭头连接符 7"/>
          <p:cNvCxnSpPr/>
          <p:nvPr/>
        </p:nvCxnSpPr>
        <p:spPr>
          <a:xfrm flipH="1">
            <a:off x="6804660" y="4509135"/>
            <a:ext cx="539750" cy="441960"/>
          </a:xfrm>
          <a:prstGeom prst="straightConnector1">
            <a:avLst/>
          </a:prstGeom>
          <a:ln>
            <a:solidFill>
              <a:srgbClr val="FF0000"/>
            </a:solidFill>
            <a:tailEnd type="arrow" w="med" len="med"/>
          </a:ln>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7432040" y="4211955"/>
            <a:ext cx="1833880" cy="645160"/>
          </a:xfrm>
          <a:prstGeom prst="rect">
            <a:avLst/>
          </a:prstGeom>
          <a:noFill/>
        </p:spPr>
        <p:txBody>
          <a:bodyPr wrap="square" rtlCol="0">
            <a:spAutoFit/>
          </a:bodyPr>
          <a:p>
            <a:r>
              <a:rPr lang="zh-CN" altLang="en-US" b="1">
                <a:solidFill>
                  <a:srgbClr val="FF0000"/>
                </a:solidFill>
              </a:rPr>
              <a:t>此处可选择是否</a:t>
            </a:r>
            <a:endParaRPr lang="zh-CN" altLang="en-US" b="1">
              <a:solidFill>
                <a:srgbClr val="FF0000"/>
              </a:solidFill>
            </a:endParaRPr>
          </a:p>
          <a:p>
            <a:r>
              <a:rPr lang="zh-CN" altLang="en-US" b="1">
                <a:solidFill>
                  <a:srgbClr val="FF0000"/>
                </a:solidFill>
              </a:rPr>
              <a:t>存在居间人</a:t>
            </a:r>
            <a:endParaRPr lang="zh-CN" altLang="en-US" b="1">
              <a:solidFill>
                <a:srgbClr val="FF0000"/>
              </a:solidFill>
            </a:endParaRPr>
          </a:p>
        </p:txBody>
      </p:sp>
    </p:spTree>
  </p:cSld>
  <p:clrMapOvr>
    <a:masterClrMapping/>
  </p:clrMapOvr>
  <p:transition>
    <p:pull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2147482624"/>
          <p:cNvGraphicFramePr>
            <a:graphicFrameLocks noChangeAspect="1"/>
          </p:cNvGraphicFramePr>
          <p:nvPr/>
        </p:nvGraphicFramePr>
        <p:xfrm>
          <a:off x="1501140" y="1988820"/>
          <a:ext cx="6141085" cy="3014345"/>
        </p:xfrm>
        <a:graphic>
          <a:graphicData uri="http://schemas.openxmlformats.org/presentationml/2006/ole">
            <mc:AlternateContent xmlns:mc="http://schemas.openxmlformats.org/markup-compatibility/2006">
              <mc:Choice xmlns:v="urn:schemas-microsoft-com:vml" Requires="v">
                <p:oleObj spid="_x0000_s3093" name="" r:id="rId1" imgW="5549900" imgH="2730500" progId="Visio.Drawing.15">
                  <p:embed/>
                </p:oleObj>
              </mc:Choice>
              <mc:Fallback>
                <p:oleObj name="" r:id="rId1" imgW="5549900" imgH="2730500" progId="Visio.Drawing.15">
                  <p:embed/>
                  <p:pic>
                    <p:nvPicPr>
                      <p:cNvPr id="0" name="图片 3075"/>
                      <p:cNvPicPr/>
                      <p:nvPr/>
                    </p:nvPicPr>
                    <p:blipFill>
                      <a:blip r:embed="rId2"/>
                      <a:stretch>
                        <a:fillRect/>
                      </a:stretch>
                    </p:blipFill>
                    <p:spPr>
                      <a:xfrm>
                        <a:off x="1501140" y="1988820"/>
                        <a:ext cx="6141085" cy="3014345"/>
                      </a:xfrm>
                      <a:prstGeom prst="rect">
                        <a:avLst/>
                      </a:prstGeom>
                      <a:noFill/>
                      <a:ln w="38100">
                        <a:noFill/>
                        <a:miter/>
                      </a:ln>
                    </p:spPr>
                  </p:pic>
                </p:oleObj>
              </mc:Fallback>
            </mc:AlternateContent>
          </a:graphicData>
        </a:graphic>
      </p:graphicFrame>
      <p:sp>
        <p:nvSpPr>
          <p:cNvPr id="47106" name="Text Box 8"/>
          <p:cNvSpPr txBox="1"/>
          <p:nvPr/>
        </p:nvSpPr>
        <p:spPr>
          <a:xfrm>
            <a:off x="228600" y="277813"/>
            <a:ext cx="5005388" cy="398780"/>
          </a:xfrm>
          <a:prstGeom prst="rect">
            <a:avLst/>
          </a:prstGeom>
          <a:noFill/>
          <a:ln w="9525">
            <a:noFill/>
          </a:ln>
        </p:spPr>
        <p:txBody>
          <a:bodyPr>
            <a:spAutoFit/>
          </a:bodyPr>
          <a:lstStyle/>
          <a:p>
            <a:r>
              <a:rPr lang="zh-CN" altLang="en-US" sz="2000" b="1" dirty="0">
                <a:solidFill>
                  <a:schemeClr val="bg1"/>
                </a:solidFill>
                <a:latin typeface="微软雅黑" panose="020B0503020204020204" charset="-122"/>
                <a:ea typeface="微软雅黑" panose="020B0503020204020204" charset="-122"/>
              </a:rPr>
              <a:t>五、协议下载</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流程图</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p:pull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8"/>
          <p:cNvPicPr>
            <a:picLocks noChangeAspect="1"/>
          </p:cNvPicPr>
          <p:nvPr/>
        </p:nvPicPr>
        <p:blipFill>
          <a:blip r:embed="rId1"/>
          <a:stretch>
            <a:fillRect/>
          </a:stretch>
        </p:blipFill>
        <p:spPr>
          <a:xfrm>
            <a:off x="791210" y="2750820"/>
            <a:ext cx="2032000" cy="3625850"/>
          </a:xfrm>
          <a:prstGeom prst="rect">
            <a:avLst/>
          </a:prstGeom>
        </p:spPr>
      </p:pic>
      <p:pic>
        <p:nvPicPr>
          <p:cNvPr id="42" name="图片 42"/>
          <p:cNvPicPr>
            <a:picLocks noChangeAspect="1"/>
          </p:cNvPicPr>
          <p:nvPr/>
        </p:nvPicPr>
        <p:blipFill>
          <a:blip r:embed="rId2"/>
          <a:stretch>
            <a:fillRect/>
          </a:stretch>
        </p:blipFill>
        <p:spPr>
          <a:xfrm>
            <a:off x="3415030" y="2693670"/>
            <a:ext cx="2112010" cy="3683000"/>
          </a:xfrm>
          <a:prstGeom prst="rect">
            <a:avLst/>
          </a:prstGeom>
        </p:spPr>
      </p:pic>
      <p:sp>
        <p:nvSpPr>
          <p:cNvPr id="9" name="Rectangle 2"/>
          <p:cNvSpPr>
            <a:spLocks noChangeArrowheads="1"/>
          </p:cNvSpPr>
          <p:nvPr/>
        </p:nvSpPr>
        <p:spPr bwMode="auto">
          <a:xfrm>
            <a:off x="69215" y="889318"/>
            <a:ext cx="9006205" cy="186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若是Android系统设备，进入到协议下载页面，显示客户所有已签署的协议PDF列表，包含PDF名称、业务类型、签署时间，若协议PDF过多时，列表支持分页功能（每页最多显示7条）。</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页面下方通知栏会根据所选协议计算所选协议大小（单位kb）以及文件过多，建议单独下载等信息</a:t>
            </a: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kumimoji="0" lang="zh-CN" sz="1600" b="0" i="0" u="none" strike="noStrike" cap="none" normalizeH="0" baseline="0" dirty="0">
                <a:ln>
                  <a:noFill/>
                </a:ln>
                <a:solidFill>
                  <a:schemeClr val="tx1"/>
                </a:solidFill>
                <a:effectLst/>
                <a:latin typeface="+mn-ea"/>
                <a:ea typeface="+mn-ea"/>
                <a:cs typeface="Times New Roman" panose="02020603050405020304" pitchFamily="18" charset="0"/>
              </a:rPr>
              <a:t>点击“下载”按钮，若无协议勾选，提示“请选择需要下载的协议”，若有勾选协议，提示“下载成功”，并在页面上提示文件存储位置。</a:t>
            </a:r>
            <a:endParaRPr kumimoji="0" lang="zh-CN"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pic>
        <p:nvPicPr>
          <p:cNvPr id="43" name="图片 43"/>
          <p:cNvPicPr>
            <a:picLocks noChangeAspect="1"/>
          </p:cNvPicPr>
          <p:nvPr/>
        </p:nvPicPr>
        <p:blipFill>
          <a:blip r:embed="rId3"/>
          <a:stretch>
            <a:fillRect/>
          </a:stretch>
        </p:blipFill>
        <p:spPr>
          <a:xfrm>
            <a:off x="6209665" y="2693670"/>
            <a:ext cx="2028825" cy="3595370"/>
          </a:xfrm>
          <a:prstGeom prst="rect">
            <a:avLst/>
          </a:prstGeom>
        </p:spPr>
      </p:pic>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5.1</a:t>
            </a:r>
            <a:r>
              <a:rPr lang="zh-CN" altLang="en-US" sz="2000" b="1" dirty="0">
                <a:solidFill>
                  <a:schemeClr val="bg1"/>
                </a:solidFill>
                <a:latin typeface="微软雅黑" panose="020B0503020204020204" charset="-122"/>
                <a:ea typeface="微软雅黑" panose="020B0503020204020204" charset="-122"/>
              </a:rPr>
              <a:t>协议下载</a:t>
            </a:r>
            <a:r>
              <a:rPr lang="en-US" altLang="zh-CN" sz="2000" b="1" dirty="0">
                <a:solidFill>
                  <a:schemeClr val="bg1"/>
                </a:solidFill>
                <a:latin typeface="微软雅黑" panose="020B0503020204020204" charset="-122"/>
                <a:ea typeface="微软雅黑" panose="020B0503020204020204" charset="-122"/>
              </a:rPr>
              <a:t>-Android</a:t>
            </a:r>
            <a:endParaRPr lang="en-US" altLang="zh-CN"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p:pull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9215" y="1135063"/>
            <a:ext cx="9006205"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kumimoji="0" sz="1600" b="0" i="0" u="none" strike="noStrike" cap="none" normalizeH="0" baseline="0" dirty="0">
                <a:ln>
                  <a:noFill/>
                </a:ln>
                <a:solidFill>
                  <a:schemeClr val="tx1"/>
                </a:solidFill>
                <a:effectLst/>
                <a:latin typeface="+mn-ea"/>
                <a:ea typeface="+mn-ea"/>
                <a:cs typeface="Times New Roman" panose="02020603050405020304" pitchFamily="18" charset="0"/>
              </a:rPr>
              <a:t>若是IOS系统手机，进入到“协议下载”页面，会看到有提示信息。提示客户使用PC端下载或者使用Android系统设备进行下载，包括PC端的网址。</a:t>
            </a:r>
            <a:endParaRPr kumimoji="0" sz="1600" b="0" i="0" u="none" strike="noStrike" cap="none" normalizeH="0" baseline="0" dirty="0">
              <a:ln>
                <a:noFill/>
              </a:ln>
              <a:solidFill>
                <a:schemeClr val="tx1"/>
              </a:solidFill>
              <a:effectLst/>
              <a:latin typeface="+mn-ea"/>
              <a:ea typeface="+mn-ea"/>
              <a:cs typeface="Times New Roman" panose="02020603050405020304" pitchFamily="18" charset="0"/>
            </a:endParaRPr>
          </a:p>
        </p:txBody>
      </p:sp>
      <p:sp>
        <p:nvSpPr>
          <p:cNvPr id="47106" name="Text Box 8"/>
          <p:cNvSpPr txBox="1"/>
          <p:nvPr/>
        </p:nvSpPr>
        <p:spPr>
          <a:xfrm>
            <a:off x="228600" y="277813"/>
            <a:ext cx="5005388" cy="398780"/>
          </a:xfrm>
          <a:prstGeom prst="rect">
            <a:avLst/>
          </a:prstGeom>
          <a:noFill/>
          <a:ln w="9525">
            <a:noFill/>
          </a:ln>
        </p:spPr>
        <p:txBody>
          <a:bodyPr>
            <a:spAutoFit/>
          </a:bodyPr>
          <a:lstStyle/>
          <a:p>
            <a:r>
              <a:rPr lang="en-US" sz="2000" b="1" dirty="0">
                <a:solidFill>
                  <a:schemeClr val="bg1"/>
                </a:solidFill>
                <a:latin typeface="微软雅黑" panose="020B0503020204020204" charset="-122"/>
                <a:ea typeface="微软雅黑" panose="020B0503020204020204" charset="-122"/>
              </a:rPr>
              <a:t>5.2</a:t>
            </a:r>
            <a:r>
              <a:rPr lang="zh-CN" altLang="en-US" sz="2000" b="1" dirty="0">
                <a:solidFill>
                  <a:schemeClr val="bg1"/>
                </a:solidFill>
                <a:latin typeface="微软雅黑" panose="020B0503020204020204" charset="-122"/>
                <a:ea typeface="微软雅黑" panose="020B0503020204020204" charset="-122"/>
              </a:rPr>
              <a:t>协议下载</a:t>
            </a:r>
            <a:r>
              <a:rPr lang="en-US" altLang="zh-CN" sz="2000" b="1" dirty="0">
                <a:solidFill>
                  <a:schemeClr val="bg1"/>
                </a:solidFill>
                <a:latin typeface="微软雅黑" panose="020B0503020204020204" charset="-122"/>
                <a:ea typeface="微软雅黑" panose="020B0503020204020204" charset="-122"/>
              </a:rPr>
              <a:t>-IOS-</a:t>
            </a:r>
            <a:r>
              <a:rPr lang="zh-CN" altLang="en-US" sz="2000" b="1" dirty="0">
                <a:solidFill>
                  <a:schemeClr val="bg1"/>
                </a:solidFill>
                <a:latin typeface="微软雅黑" panose="020B0503020204020204" charset="-122"/>
                <a:ea typeface="微软雅黑" panose="020B0503020204020204" charset="-122"/>
              </a:rPr>
              <a:t>不支持下载</a:t>
            </a:r>
            <a:endParaRPr lang="zh-CN" altLang="en-US" sz="2000" b="1" dirty="0">
              <a:solidFill>
                <a:schemeClr val="bg1"/>
              </a:solidFill>
              <a:latin typeface="微软雅黑" panose="020B0503020204020204" charset="-122"/>
              <a:ea typeface="微软雅黑" panose="020B0503020204020204" charset="-122"/>
            </a:endParaRPr>
          </a:p>
        </p:txBody>
      </p:sp>
      <p:pic>
        <p:nvPicPr>
          <p:cNvPr id="14" name="图片 14"/>
          <p:cNvPicPr>
            <a:picLocks noChangeAspect="1"/>
          </p:cNvPicPr>
          <p:nvPr/>
        </p:nvPicPr>
        <p:blipFill>
          <a:blip r:embed="rId1"/>
          <a:stretch>
            <a:fillRect/>
          </a:stretch>
        </p:blipFill>
        <p:spPr>
          <a:xfrm>
            <a:off x="3114040" y="1812290"/>
            <a:ext cx="2527935" cy="4535805"/>
          </a:xfrm>
          <a:prstGeom prst="rect">
            <a:avLst/>
          </a:prstGeom>
        </p:spPr>
      </p:pic>
    </p:spTree>
  </p:cSld>
  <p:clrMapOvr>
    <a:masterClrMapping/>
  </p:clrMapOvr>
  <p:transition>
    <p:pull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32E7115B-3837-4203-AC04-40A29017CAA6}" type="slidenum">
              <a:rPr lang="zh-CN" altLang="en-US"/>
            </a:fld>
            <a:endParaRPr lang="zh-CN" altLang="en-US"/>
          </a:p>
        </p:txBody>
      </p:sp>
      <p:pic>
        <p:nvPicPr>
          <p:cNvPr id="50178" name="Picture 3" descr="E:\平面设计\品牌形象\ppt\20130715稿3\封面2.jpg"/>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11" name="Rectangle 3"/>
          <p:cNvSpPr txBox="1">
            <a:spLocks noChangeArrowheads="1"/>
          </p:cNvSpPr>
          <p:nvPr/>
        </p:nvSpPr>
        <p:spPr bwMode="auto">
          <a:xfrm>
            <a:off x="3786188" y="2643188"/>
            <a:ext cx="1727200" cy="719137"/>
          </a:xfrm>
          <a:prstGeom prst="rect">
            <a:avLst/>
          </a:prstGeom>
          <a:noFill/>
          <a:ln w="9525">
            <a:noFill/>
            <a:miter lim="800000"/>
          </a:ln>
          <a:effectLst>
            <a:outerShdw blurRad="76200" dir="18900000" sy="23000" kx="-1200000" algn="bl" rotWithShape="0">
              <a:prstClr val="black">
                <a:alpha val="20000"/>
              </a:prstClr>
            </a:outerShdw>
          </a:effectLst>
        </p:spPr>
        <p:txBody>
          <a:bodyPr/>
          <a:lstStyle/>
          <a:p>
            <a:pPr>
              <a:defRPr/>
            </a:pPr>
            <a:r>
              <a:rPr lang="zh-CN" altLang="en-US" sz="4000" b="1" dirty="0">
                <a:solidFill>
                  <a:srgbClr val="02539C"/>
                </a:solidFill>
                <a:effectLst>
                  <a:outerShdw blurRad="60007" dist="200025" dir="15000000" sy="30000" kx="-1800000" algn="bl" rotWithShape="0">
                    <a:prstClr val="black">
                      <a:alpha val="32000"/>
                    </a:prstClr>
                  </a:outerShdw>
                </a:effectLst>
                <a:latin typeface="Calibri" panose="020F0502020204030204" pitchFamily="34" charset="0"/>
                <a:ea typeface="微软雅黑" panose="020B0503020204020204" charset="-122"/>
              </a:rPr>
              <a:t>谢   谢！</a:t>
            </a:r>
            <a:endParaRPr lang="zh-CN" altLang="en-US" sz="4000" b="1" dirty="0">
              <a:solidFill>
                <a:srgbClr val="02539C"/>
              </a:solidFill>
              <a:effectLst>
                <a:outerShdw blurRad="60007" dist="200025" dir="15000000" sy="30000" kx="-1800000" algn="bl" rotWithShape="0">
                  <a:prstClr val="black">
                    <a:alpha val="32000"/>
                  </a:prstClr>
                </a:outerShdw>
              </a:effectLst>
              <a:latin typeface="Calibri" panose="020F0502020204030204" pitchFamily="34" charset="0"/>
              <a:ea typeface="微软雅黑" panose="020B0503020204020204" charset="-122"/>
            </a:endParaRPr>
          </a:p>
        </p:txBody>
      </p:sp>
      <p:sp>
        <p:nvSpPr>
          <p:cNvPr id="50182" name="TextBox 6"/>
          <p:cNvSpPr txBox="1">
            <a:spLocks noChangeArrowheads="1"/>
          </p:cNvSpPr>
          <p:nvPr/>
        </p:nvSpPr>
        <p:spPr bwMode="auto">
          <a:xfrm>
            <a:off x="3500438" y="428625"/>
            <a:ext cx="5329237" cy="461963"/>
          </a:xfrm>
          <a:prstGeom prst="rect">
            <a:avLst/>
          </a:prstGeom>
          <a:noFill/>
          <a:ln w="9525">
            <a:noFill/>
            <a:miter lim="800000"/>
          </a:ln>
        </p:spPr>
        <p:txBody>
          <a:bodyPr>
            <a:spAutoFit/>
          </a:bodyPr>
          <a:lstStyle/>
          <a:p>
            <a:pPr algn="r"/>
            <a:r>
              <a:rPr lang="zh-CN" altLang="en-US" sz="2400" b="1">
                <a:solidFill>
                  <a:srgbClr val="0060A8"/>
                </a:solidFill>
                <a:latin typeface="方正黑体简体" panose="02010600030101010101" charset="-122"/>
                <a:ea typeface="方正黑体简体" panose="02010600030101010101" charset="-122"/>
                <a:cs typeface="方正黑体简体" panose="02010600030101010101" charset="-122"/>
              </a:rPr>
              <a:t>信达期货有限公司客户服务部</a:t>
            </a:r>
            <a:endParaRPr lang="zh-CN" altLang="en-US" sz="2400" b="1">
              <a:solidFill>
                <a:srgbClr val="0060A8"/>
              </a:solidFill>
              <a:latin typeface="方正黑体简体" panose="02010600030101010101" charset="-122"/>
              <a:ea typeface="方正黑体简体" panose="02010600030101010101" charset="-122"/>
              <a:cs typeface="方正黑体简体" panose="02010600030101010101" charset="-122"/>
            </a:endParaRPr>
          </a:p>
        </p:txBody>
      </p:sp>
    </p:spTree>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716145" y="2338705"/>
            <a:ext cx="4448810" cy="3061335"/>
          </a:xfrm>
          <a:prstGeom prst="rect">
            <a:avLst/>
          </a:prstGeom>
        </p:spPr>
      </p:pic>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1.3</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个人基本资料</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810" y="1286193"/>
            <a:ext cx="9126220"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是否存在居间人为必填项。</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居间人编号可在中国期货业协会官网</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人员公示</a:t>
            </a:r>
            <a:r>
              <a:rPr lang="en-US" altLang="zh-CN" sz="1600" dirty="0">
                <a:latin typeface="微软雅黑" panose="020B0503020204020204" charset="-122"/>
                <a:ea typeface="微软雅黑" panose="020B0503020204020204" charset="-122"/>
                <a:cs typeface="Times New Roman" panose="02020603050405020304" pitchFamily="18" charset="0"/>
              </a:rPr>
              <a:t>-</a:t>
            </a:r>
            <a:r>
              <a:rPr lang="zh-CN" altLang="en-US" sz="1600" dirty="0">
                <a:latin typeface="微软雅黑" panose="020B0503020204020204" charset="-122"/>
                <a:ea typeface="微软雅黑" panose="020B0503020204020204" charset="-122"/>
                <a:cs typeface="Times New Roman" panose="02020603050405020304" pitchFamily="18" charset="0"/>
              </a:rPr>
              <a:t>居间人公示页面查询。</a:t>
            </a:r>
            <a:endParaRPr lang="zh-CN" altLang="en-US" sz="1600" dirty="0">
              <a:latin typeface="微软雅黑" panose="020B0503020204020204" charset="-122"/>
              <a:ea typeface="微软雅黑" panose="020B0503020204020204" charset="-122"/>
              <a:cs typeface="Times New Roman" panose="02020603050405020304" pitchFamily="18" charset="0"/>
            </a:endParaRPr>
          </a:p>
        </p:txBody>
      </p:sp>
      <p:pic>
        <p:nvPicPr>
          <p:cNvPr id="5" name="图片 4" descr="C:\Users\admin\Desktop\无居间1.jpg无居间1"/>
          <p:cNvPicPr>
            <a:picLocks noChangeAspect="1"/>
          </p:cNvPicPr>
          <p:nvPr/>
        </p:nvPicPr>
        <p:blipFill>
          <a:blip r:embed="rId2"/>
          <a:srcRect/>
          <a:stretch>
            <a:fillRect/>
          </a:stretch>
        </p:blipFill>
        <p:spPr>
          <a:xfrm>
            <a:off x="107315" y="2338705"/>
            <a:ext cx="1946275" cy="4029710"/>
          </a:xfrm>
          <a:prstGeom prst="rect">
            <a:avLst/>
          </a:prstGeom>
        </p:spPr>
      </p:pic>
      <p:pic>
        <p:nvPicPr>
          <p:cNvPr id="6" name="图片 5" descr="C:\Users\admin\Desktop\有居间1.jpg有居间1"/>
          <p:cNvPicPr>
            <a:picLocks noChangeAspect="1"/>
          </p:cNvPicPr>
          <p:nvPr/>
        </p:nvPicPr>
        <p:blipFill>
          <a:blip r:embed="rId3"/>
          <a:srcRect/>
          <a:stretch>
            <a:fillRect/>
          </a:stretch>
        </p:blipFill>
        <p:spPr>
          <a:xfrm>
            <a:off x="2411413" y="2348865"/>
            <a:ext cx="1943735" cy="4010025"/>
          </a:xfrm>
          <a:prstGeom prst="rect">
            <a:avLst/>
          </a:prstGeom>
        </p:spPr>
      </p:pic>
      <p:sp>
        <p:nvSpPr>
          <p:cNvPr id="4" name="圆角矩形 3"/>
          <p:cNvSpPr/>
          <p:nvPr/>
        </p:nvSpPr>
        <p:spPr>
          <a:xfrm>
            <a:off x="3420110" y="2853055"/>
            <a:ext cx="867410" cy="28765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10" idx="0"/>
            <a:endCxn id="4" idx="2"/>
          </p:cNvCxnSpPr>
          <p:nvPr/>
        </p:nvCxnSpPr>
        <p:spPr>
          <a:xfrm flipV="1">
            <a:off x="3542665" y="3140710"/>
            <a:ext cx="311150" cy="576580"/>
          </a:xfrm>
          <a:prstGeom prst="straightConnector1">
            <a:avLst/>
          </a:prstGeom>
          <a:ln>
            <a:solidFill>
              <a:srgbClr val="FF0000"/>
            </a:solidFill>
            <a:tailEnd type="arrow" w="med" len="med"/>
          </a:ln>
        </p:spPr>
        <p:style>
          <a:lnRef idx="2">
            <a:schemeClr val="dk1"/>
          </a:lnRef>
          <a:fillRef idx="0">
            <a:schemeClr val="dk1"/>
          </a:fillRef>
          <a:effectRef idx="1">
            <a:schemeClr val="dk1"/>
          </a:effectRef>
          <a:fontRef idx="minor">
            <a:schemeClr val="tx1"/>
          </a:fontRef>
        </p:style>
      </p:cxnSp>
      <p:sp>
        <p:nvSpPr>
          <p:cNvPr id="10" name="文本框 9"/>
          <p:cNvSpPr txBox="1"/>
          <p:nvPr/>
        </p:nvSpPr>
        <p:spPr>
          <a:xfrm>
            <a:off x="2411730" y="3717290"/>
            <a:ext cx="2261235" cy="1476375"/>
          </a:xfrm>
          <a:prstGeom prst="rect">
            <a:avLst/>
          </a:prstGeom>
          <a:solidFill>
            <a:schemeClr val="bg1"/>
          </a:solidFill>
          <a:ln w="28575">
            <a:solidFill>
              <a:schemeClr val="accent1"/>
            </a:solidFill>
          </a:ln>
        </p:spPr>
        <p:txBody>
          <a:bodyPr wrap="square" rtlCol="0">
            <a:spAutoFit/>
          </a:bodyPr>
          <a:p>
            <a:r>
              <a:rPr lang="zh-CN" altLang="en-US" b="1">
                <a:solidFill>
                  <a:srgbClr val="FF0000"/>
                </a:solidFill>
              </a:rPr>
              <a:t>选择</a:t>
            </a:r>
            <a:r>
              <a:rPr lang="en-US" altLang="zh-CN" b="1">
                <a:solidFill>
                  <a:srgbClr val="FF0000"/>
                </a:solidFill>
              </a:rPr>
              <a:t>“</a:t>
            </a:r>
            <a:r>
              <a:rPr lang="zh-CN" altLang="en-US" b="1">
                <a:solidFill>
                  <a:srgbClr val="FF0000"/>
                </a:solidFill>
              </a:rPr>
              <a:t>是</a:t>
            </a:r>
            <a:r>
              <a:rPr lang="en-US" altLang="zh-CN" b="1">
                <a:solidFill>
                  <a:srgbClr val="FF0000"/>
                </a:solidFill>
              </a:rPr>
              <a:t>”</a:t>
            </a:r>
            <a:r>
              <a:rPr lang="zh-CN" altLang="en-US" b="1">
                <a:solidFill>
                  <a:srgbClr val="FF0000"/>
                </a:solidFill>
              </a:rPr>
              <a:t>，需填写</a:t>
            </a:r>
            <a:endParaRPr lang="zh-CN" altLang="en-US" b="1">
              <a:solidFill>
                <a:srgbClr val="FF0000"/>
              </a:solidFill>
            </a:endParaRPr>
          </a:p>
          <a:p>
            <a:r>
              <a:rPr lang="zh-CN" altLang="en-US" b="1">
                <a:solidFill>
                  <a:srgbClr val="FF0000"/>
                </a:solidFill>
              </a:rPr>
              <a:t>居间人姓名和居间</a:t>
            </a:r>
            <a:endParaRPr lang="zh-CN" altLang="en-US" b="1">
              <a:solidFill>
                <a:srgbClr val="FF0000"/>
              </a:solidFill>
            </a:endParaRPr>
          </a:p>
          <a:p>
            <a:r>
              <a:rPr lang="zh-CN" altLang="en-US" b="1">
                <a:solidFill>
                  <a:srgbClr val="FF0000"/>
                </a:solidFill>
              </a:rPr>
              <a:t>人编号</a:t>
            </a:r>
            <a:endParaRPr lang="zh-CN" altLang="en-US" b="1">
              <a:solidFill>
                <a:srgbClr val="FF0000"/>
              </a:solidFill>
            </a:endParaRPr>
          </a:p>
          <a:p>
            <a:r>
              <a:rPr lang="zh-CN" altLang="en-US" b="1">
                <a:solidFill>
                  <a:srgbClr val="FF0000"/>
                </a:solidFill>
              </a:rPr>
              <a:t>（推荐人姓名处无需重复填写）</a:t>
            </a:r>
            <a:endParaRPr lang="zh-CN" altLang="en-US" b="1">
              <a:solidFill>
                <a:srgbClr val="FF0000"/>
              </a:solidFill>
            </a:endParaRPr>
          </a:p>
        </p:txBody>
      </p:sp>
      <p:sp>
        <p:nvSpPr>
          <p:cNvPr id="11" name="文本框 10"/>
          <p:cNvSpPr txBox="1"/>
          <p:nvPr/>
        </p:nvSpPr>
        <p:spPr>
          <a:xfrm>
            <a:off x="3810" y="3500755"/>
            <a:ext cx="2291715" cy="922020"/>
          </a:xfrm>
          <a:prstGeom prst="rect">
            <a:avLst/>
          </a:prstGeom>
          <a:solidFill>
            <a:schemeClr val="bg1"/>
          </a:solidFill>
          <a:ln w="28575" cmpd="sng">
            <a:solidFill>
              <a:schemeClr val="accent1">
                <a:shade val="50000"/>
              </a:schemeClr>
            </a:solidFill>
            <a:prstDash val="solid"/>
          </a:ln>
        </p:spPr>
        <p:txBody>
          <a:bodyPr wrap="square" rtlCol="0">
            <a:spAutoFit/>
          </a:bodyPr>
          <a:p>
            <a:r>
              <a:rPr lang="zh-CN" altLang="en-US" b="1">
                <a:solidFill>
                  <a:srgbClr val="FF0000"/>
                </a:solidFill>
              </a:rPr>
              <a:t>选择</a:t>
            </a:r>
            <a:r>
              <a:rPr lang="en-US" altLang="zh-CN" b="1">
                <a:solidFill>
                  <a:srgbClr val="FF0000"/>
                </a:solidFill>
              </a:rPr>
              <a:t>“</a:t>
            </a:r>
            <a:r>
              <a:rPr lang="zh-CN" altLang="en-US" b="1">
                <a:solidFill>
                  <a:srgbClr val="FF0000"/>
                </a:solidFill>
              </a:rPr>
              <a:t>否</a:t>
            </a:r>
            <a:r>
              <a:rPr lang="en-US" altLang="zh-CN" b="1">
                <a:solidFill>
                  <a:srgbClr val="FF0000"/>
                </a:solidFill>
              </a:rPr>
              <a:t>”</a:t>
            </a:r>
            <a:r>
              <a:rPr lang="zh-CN" altLang="en-US" b="1">
                <a:solidFill>
                  <a:srgbClr val="FF0000"/>
                </a:solidFill>
              </a:rPr>
              <a:t>，无需填写</a:t>
            </a:r>
            <a:endParaRPr lang="zh-CN" altLang="en-US" b="1">
              <a:solidFill>
                <a:srgbClr val="FF0000"/>
              </a:solidFill>
            </a:endParaRPr>
          </a:p>
          <a:p>
            <a:r>
              <a:rPr lang="zh-CN" altLang="en-US" b="1">
                <a:solidFill>
                  <a:srgbClr val="FF0000"/>
                </a:solidFill>
              </a:rPr>
              <a:t>居间人姓名和居间</a:t>
            </a:r>
            <a:endParaRPr lang="zh-CN" altLang="en-US" b="1">
              <a:solidFill>
                <a:srgbClr val="FF0000"/>
              </a:solidFill>
            </a:endParaRPr>
          </a:p>
          <a:p>
            <a:r>
              <a:rPr lang="zh-CN" altLang="en-US" b="1">
                <a:solidFill>
                  <a:srgbClr val="FF0000"/>
                </a:solidFill>
              </a:rPr>
              <a:t>人编号</a:t>
            </a:r>
            <a:endParaRPr lang="zh-CN" altLang="en-US" b="1">
              <a:solidFill>
                <a:srgbClr val="FF0000"/>
              </a:solidFill>
            </a:endParaRPr>
          </a:p>
        </p:txBody>
      </p:sp>
      <p:cxnSp>
        <p:nvCxnSpPr>
          <p:cNvPr id="12" name="直接箭头连接符 11"/>
          <p:cNvCxnSpPr>
            <a:stCxn id="11" idx="2"/>
          </p:cNvCxnSpPr>
          <p:nvPr/>
        </p:nvCxnSpPr>
        <p:spPr>
          <a:xfrm>
            <a:off x="1149985" y="4422775"/>
            <a:ext cx="387350" cy="446405"/>
          </a:xfrm>
          <a:prstGeom prst="straightConnector1">
            <a:avLst/>
          </a:prstGeom>
          <a:ln>
            <a:solidFill>
              <a:srgbClr val="FF0000"/>
            </a:solidFill>
            <a:tailEnd type="arrow" w="med" len="med"/>
          </a:ln>
        </p:spPr>
        <p:style>
          <a:lnRef idx="2">
            <a:schemeClr val="dk1"/>
          </a:lnRef>
          <a:fillRef idx="0">
            <a:schemeClr val="dk1"/>
          </a:fillRef>
          <a:effectRef idx="1">
            <a:schemeClr val="dk1"/>
          </a:effectRef>
          <a:fontRef idx="minor">
            <a:schemeClr val="tx1"/>
          </a:fontRef>
        </p:style>
      </p:cxnSp>
    </p:spTree>
  </p:cSld>
  <p:clrMapOvr>
    <a:masterClrMapping/>
  </p:clrMapOvr>
  <p:transition>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p:nvPr/>
        </p:nvSpPr>
        <p:spPr>
          <a:xfrm>
            <a:off x="228600" y="277813"/>
            <a:ext cx="5005388" cy="398780"/>
          </a:xfrm>
          <a:prstGeom prst="rect">
            <a:avLst/>
          </a:prstGeom>
          <a:noFill/>
          <a:ln w="9525">
            <a:noFill/>
          </a:ln>
        </p:spPr>
        <p:txBody>
          <a:bodyPr>
            <a:spAutoFit/>
          </a:bodyPr>
          <a:lstStyle/>
          <a:p>
            <a:r>
              <a:rPr lang="en-US" altLang="zh-CN" sz="2000" b="1" dirty="0">
                <a:solidFill>
                  <a:schemeClr val="bg1"/>
                </a:solidFill>
                <a:latin typeface="微软雅黑" panose="020B0503020204020204" charset="-122"/>
                <a:ea typeface="微软雅黑" panose="020B0503020204020204" charset="-122"/>
              </a:rPr>
              <a:t>1.4</a:t>
            </a:r>
            <a:r>
              <a:rPr lang="zh-CN" altLang="en-US" sz="2000" b="1" dirty="0">
                <a:solidFill>
                  <a:schemeClr val="bg1"/>
                </a:solidFill>
                <a:latin typeface="微软雅黑" panose="020B0503020204020204" charset="-122"/>
                <a:ea typeface="微软雅黑" panose="020B0503020204020204" charset="-122"/>
              </a:rPr>
              <a:t>开立期货账户</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银期绑定</a:t>
            </a:r>
            <a:endParaRPr lang="zh-CN" altLang="en-US" sz="2000" b="1" dirty="0">
              <a:solidFill>
                <a:schemeClr val="bg1"/>
              </a:solidFill>
              <a:latin typeface="微软雅黑" panose="020B0503020204020204" charset="-122"/>
              <a:ea typeface="微软雅黑" panose="020B0503020204020204" charset="-122"/>
            </a:endParaRPr>
          </a:p>
        </p:txBody>
      </p:sp>
      <p:sp>
        <p:nvSpPr>
          <p:cNvPr id="2" name="Rectangle 2"/>
          <p:cNvSpPr>
            <a:spLocks noChangeArrowheads="1"/>
          </p:cNvSpPr>
          <p:nvPr/>
        </p:nvSpPr>
        <p:spPr bwMode="auto">
          <a:xfrm>
            <a:off x="3810" y="888365"/>
            <a:ext cx="9114790" cy="15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银期绑定页面在点击银行列表或开户行中展示出期货公司支持的所有银行，客户根据实际情况上传银行卡照片后，页面中展示自动获取的银行卡基本信息。</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如果获取的信息有不正确的地方可以自行修改，客户</a:t>
            </a:r>
            <a:r>
              <a:rPr 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仅支持上传一张银行卡</a:t>
            </a:r>
            <a:r>
              <a:rPr lang="zh-CN" sz="1600" dirty="0">
                <a:latin typeface="微软雅黑" panose="020B0503020204020204" charset="-122"/>
                <a:ea typeface="微软雅黑" panose="020B0503020204020204" charset="-122"/>
                <a:cs typeface="Times New Roman" panose="02020603050405020304" pitchFamily="18" charset="0"/>
              </a:rPr>
              <a:t>。</a:t>
            </a:r>
            <a:endParaRPr lang="zh-CN" sz="1600" dirty="0">
              <a:latin typeface="微软雅黑" panose="020B0503020204020204" charset="-122"/>
              <a:ea typeface="微软雅黑" panose="020B0503020204020204" charset="-122"/>
              <a:cs typeface="Times New Roman" panose="02020603050405020304" pitchFamily="18" charset="0"/>
            </a:endParaRPr>
          </a:p>
          <a:p>
            <a:pPr marL="285750" marR="0" lvl="0" indent="-285750" algn="l" defTabSz="914400" rtl="0" eaLnBrk="0" fontAlgn="base" latinLnBrk="0" hangingPunct="0">
              <a:lnSpc>
                <a:spcPct val="120000"/>
              </a:lnSpc>
              <a:spcBef>
                <a:spcPts val="0"/>
              </a:spcBef>
              <a:spcAft>
                <a:spcPts val="0"/>
              </a:spcAft>
              <a:buClrTx/>
              <a:buSzTx/>
              <a:buFont typeface="Arial" panose="020B0604020202020204" pitchFamily="34" charset="0"/>
              <a:buChar char="•"/>
            </a:pPr>
            <a:r>
              <a:rPr lang="zh-CN" sz="1600" dirty="0">
                <a:latin typeface="微软雅黑" panose="020B0503020204020204" charset="-122"/>
                <a:ea typeface="微软雅黑" panose="020B0503020204020204" charset="-122"/>
                <a:cs typeface="Times New Roman" panose="02020603050405020304" pitchFamily="18" charset="0"/>
              </a:rPr>
              <a:t>若上传银行卡出现OCR识别失败的情况，例如模糊不清，或境外卡。系统会提示：“银行卡识别失败”，此时客户可以进行手动填写。手动填写正确，则可以通过。</a:t>
            </a:r>
            <a:endParaRPr lang="zh-CN" sz="1600" dirty="0">
              <a:latin typeface="微软雅黑" panose="020B0503020204020204" charset="-122"/>
              <a:ea typeface="微软雅黑" panose="020B0503020204020204" charset="-122"/>
              <a:cs typeface="Times New Roman" panose="02020603050405020304" pitchFamily="18" charset="0"/>
            </a:endParaRPr>
          </a:p>
        </p:txBody>
      </p:sp>
      <p:pic>
        <p:nvPicPr>
          <p:cNvPr id="37" name="图片 37" descr="C:\Users\HSPCAD~1\AppData\Local\Temp\WeChat Files\20681f2cb86d0cc2a09bcea83ce471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343214" y="2454275"/>
            <a:ext cx="2001331" cy="3645024"/>
          </a:xfrm>
          <a:prstGeom prst="rect">
            <a:avLst/>
          </a:prstGeom>
          <a:noFill/>
          <a:ln>
            <a:noFill/>
          </a:ln>
        </p:spPr>
      </p:pic>
      <p:sp>
        <p:nvSpPr>
          <p:cNvPr id="13" name="圆角矩形 12"/>
          <p:cNvSpPr/>
          <p:nvPr/>
        </p:nvSpPr>
        <p:spPr>
          <a:xfrm>
            <a:off x="1345729" y="4221087"/>
            <a:ext cx="1998816" cy="1008113"/>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35" y="2677160"/>
            <a:ext cx="3227705" cy="230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29710" y="4919345"/>
            <a:ext cx="3951605" cy="1322070"/>
          </a:xfrm>
          <a:prstGeom prst="rect">
            <a:avLst/>
          </a:prstGeom>
          <a:noFill/>
        </p:spPr>
        <p:txBody>
          <a:bodyPr wrap="square" rtlCol="0">
            <a:spAutoFit/>
          </a:bodyPr>
          <a:lstStyle/>
          <a:p>
            <a:pPr marL="285750" indent="-285750">
              <a:buFont typeface="Wingdings" panose="05000000000000000000" charset="0"/>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银行卡照参考，</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四边四角齐全，不被遮挡，不变形</a:t>
            </a:r>
            <a:r>
              <a:rPr lang="zh-CN" altLang="en-US" sz="1600" dirty="0">
                <a:latin typeface="微软雅黑" panose="020B0503020204020204" charset="-122"/>
                <a:ea typeface="微软雅黑" panose="020B0503020204020204" charset="-122"/>
                <a:cs typeface="微软雅黑" panose="020B0503020204020204" charset="-122"/>
                <a:sym typeface="+mn-ea"/>
              </a:rPr>
              <a:t>，卡号要能看清。</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marL="285750" indent="-285750">
              <a:buFont typeface="Wingdings" panose="05000000000000000000" charset="0"/>
              <a:buChar char="Ø"/>
            </a:pPr>
            <a:endParaRPr lang="zh-CN" altLang="en-US" sz="1600" dirty="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dirty="0">
                <a:latin typeface="微软雅黑" panose="020B0503020204020204" charset="-122"/>
                <a:ea typeface="微软雅黑" panose="020B0503020204020204" charset="-122"/>
                <a:cs typeface="微软雅黑" panose="020B0503020204020204" charset="-122"/>
              </a:rPr>
              <a:t>卡号拍不清时，下面垫白纸，客户</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抄写银行卡号并签名</a:t>
            </a:r>
            <a:r>
              <a:rPr lang="zh-CN" altLang="en-US" sz="1600" dirty="0">
                <a:latin typeface="微软雅黑" panose="020B0503020204020204" charset="-122"/>
                <a:ea typeface="微软雅黑" panose="020B0503020204020204" charset="-122"/>
                <a:cs typeface="微软雅黑" panose="020B0503020204020204" charset="-122"/>
              </a:rPr>
              <a:t>，连同银行卡一起拍照</a:t>
            </a:r>
            <a:endParaRPr lang="zh-CN" altLang="en-US"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pull dir="u"/>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142,&quot;width&quot;:3096}"/>
</p:tagLst>
</file>

<file path=ppt/tags/tag10.xml><?xml version="1.0" encoding="utf-8"?>
<p:tagLst xmlns:p="http://schemas.openxmlformats.org/presentationml/2006/main">
  <p:tag name="KSO_WM_UNIT_PLACING_PICTURE_USER_VIEWPORT" val="{&quot;height&quot;:6680,&quot;width&quot;:3358}"/>
</p:tagLst>
</file>

<file path=ppt/tags/tag11.xml><?xml version="1.0" encoding="utf-8"?>
<p:tagLst xmlns:p="http://schemas.openxmlformats.org/presentationml/2006/main">
  <p:tag name="KSO_WM_UNIT_PLACING_PICTURE_USER_VIEWPORT" val="{&quot;height&quot;:6697,&quot;width&quot;:3376}"/>
</p:tagLst>
</file>

<file path=ppt/tags/tag12.xml><?xml version="1.0" encoding="utf-8"?>
<p:tagLst xmlns:p="http://schemas.openxmlformats.org/presentationml/2006/main">
  <p:tag name="KSO_WM_UNIT_PLACING_PICTURE_USER_VIEWPORT" val="{&quot;height&quot;:6680,&quot;width&quot;:3358}"/>
</p:tagLst>
</file>

<file path=ppt/tags/tag13.xml><?xml version="1.0" encoding="utf-8"?>
<p:tagLst xmlns:p="http://schemas.openxmlformats.org/presentationml/2006/main">
  <p:tag name="KSO_WM_UNIT_PLACING_PICTURE_USER_VIEWPORT" val="{&quot;height&quot;:6697,&quot;width&quot;:3376}"/>
</p:tagLst>
</file>

<file path=ppt/tags/tag14.xml><?xml version="1.0" encoding="utf-8"?>
<p:tagLst xmlns:p="http://schemas.openxmlformats.org/presentationml/2006/main">
  <p:tag name="KSO_WM_UNIT_PLACING_PICTURE_USER_VIEWPORT" val="{&quot;height&quot;:6680,&quot;width&quot;:3358}"/>
</p:tagLst>
</file>

<file path=ppt/tags/tag15.xml><?xml version="1.0" encoding="utf-8"?>
<p:tagLst xmlns:p="http://schemas.openxmlformats.org/presentationml/2006/main">
  <p:tag name="KSO_WM_UNIT_PLACING_PICTURE_USER_VIEWPORT" val="{&quot;height&quot;:6697,&quot;width&quot;:3376}"/>
</p:tagLst>
</file>

<file path=ppt/tags/tag16.xml><?xml version="1.0" encoding="utf-8"?>
<p:tagLst xmlns:p="http://schemas.openxmlformats.org/presentationml/2006/main">
  <p:tag name="REFSHAPE" val="717244084"/>
  <p:tag name="KSO_WM_UNIT_PLACING_PICTURE_USER_VIEWPORT" val="{&quot;height&quot;:5612,&quot;width&quot;:3205}"/>
</p:tagLst>
</file>

<file path=ppt/tags/tag17.xml><?xml version="1.0" encoding="utf-8"?>
<p:tagLst xmlns:p="http://schemas.openxmlformats.org/presentationml/2006/main">
  <p:tag name="KSO_WM_UNIT_PLACING_PICTURE_USER_VIEWPORT" val="{&quot;height&quot;:5691,&quot;width&quot;:3028}"/>
</p:tagLst>
</file>

<file path=ppt/tags/tag18.xml><?xml version="1.0" encoding="utf-8"?>
<p:tagLst xmlns:p="http://schemas.openxmlformats.org/presentationml/2006/main">
  <p:tag name="KSO_WM_UNIT_PLACING_PICTURE_USER_VIEWPORT" val="{&quot;height&quot;:5652,&quot;width&quot;:2930}"/>
</p:tagLst>
</file>

<file path=ppt/tags/tag19.xml><?xml version="1.0" encoding="utf-8"?>
<p:tagLst xmlns:p="http://schemas.openxmlformats.org/presentationml/2006/main">
  <p:tag name="KSO_WM_UNIT_PLACING_PICTURE_USER_VIEWPORT" val="{&quot;height&quot;:5605,&quot;width&quot;:2993}"/>
</p:tagLst>
</file>

<file path=ppt/tags/tag2.xml><?xml version="1.0" encoding="utf-8"?>
<p:tagLst xmlns:p="http://schemas.openxmlformats.org/presentationml/2006/main">
  <p:tag name="KSO_WM_BEAUTIFY_FLAG" val=""/>
  <p:tag name="KSO_WM_UNIT_PLACING_PICTURE_USER_VIEWPORT" val="{&quot;height&quot;:3142,&quot;width&quot;:3096}"/>
</p:tagLst>
</file>

<file path=ppt/tags/tag20.xml><?xml version="1.0" encoding="utf-8"?>
<p:tagLst xmlns:p="http://schemas.openxmlformats.org/presentationml/2006/main">
  <p:tag name="KSO_WM_UNIT_PLACING_PICTURE_USER_VIEWPORT" val="{&quot;height&quot;:6321,&quot;width&quot;:3578}"/>
</p:tagLst>
</file>

<file path=ppt/tags/tag21.xml><?xml version="1.0" encoding="utf-8"?>
<p:tagLst xmlns:p="http://schemas.openxmlformats.org/presentationml/2006/main">
  <p:tag name="KSO_WM_UNIT_PLACING_PICTURE_USER_VIEWPORT" val="{&quot;height&quot;:6365,&quot;width&quot;:3423}"/>
</p:tagLst>
</file>

<file path=ppt/tags/tag22.xml><?xml version="1.0" encoding="utf-8"?>
<p:tagLst xmlns:p="http://schemas.openxmlformats.org/presentationml/2006/main">
  <p:tag name="KSO_WM_UNIT_TABLE_BEAUTIFY" val="smartTable{c5d9b4ed-d3fa-4976-bc96-a7844a9adb18}"/>
  <p:tag name="TABLE_ENDDRAG_ORIGIN_RECT" val="648*430"/>
  <p:tag name="TABLE_ENDDRAG_RECT" val="37*77*648*430"/>
</p:tagLst>
</file>

<file path=ppt/tags/tag23.xml><?xml version="1.0" encoding="utf-8"?>
<p:tagLst xmlns:p="http://schemas.openxmlformats.org/presentationml/2006/main">
  <p:tag name="REFSHAPE" val="717244084"/>
  <p:tag name="KSO_WM_UNIT_PLACING_PICTURE_USER_VIEWPORT" val="{&quot;height&quot;:7432,&quot;width&quot;:4245}"/>
</p:tagLst>
</file>

<file path=ppt/tags/tag24.xml><?xml version="1.0" encoding="utf-8"?>
<p:tagLst xmlns:p="http://schemas.openxmlformats.org/presentationml/2006/main">
  <p:tag name="REFSHAPE" val="717244084"/>
  <p:tag name="KSO_WM_UNIT_PLACING_PICTURE_USER_VIEWPORT" val="{&quot;height&quot;:7432,&quot;width&quot;:4245}"/>
</p:tagLst>
</file>

<file path=ppt/tags/tag25.xml><?xml version="1.0" encoding="utf-8"?>
<p:tagLst xmlns:p="http://schemas.openxmlformats.org/presentationml/2006/main">
  <p:tag name="COMMONDATA" val="eyJoZGlkIjoiMGYyNDJmZDczYjAwM2VlM2UzODJlM2RiOGVkMjNhYWQifQ=="/>
  <p:tag name="KSO_WPP_MARK_KEY" val="c10af5f3-0b70-4600-b628-3663c3b5e8f1"/>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REFSHAPE" val="717244084"/>
  <p:tag name="KSO_WM_UNIT_PLACING_PICTURE_USER_VIEWPORT" val="{&quot;height&quot;:7432,&quot;width&quot;:4245}"/>
</p:tagLst>
</file>

<file path=ppt/tags/tag7.xml><?xml version="1.0" encoding="utf-8"?>
<p:tagLst xmlns:p="http://schemas.openxmlformats.org/presentationml/2006/main">
  <p:tag name="KSO_WM_UNIT_TABLE_BEAUTIFY" val="smartTable{c5d9b4ed-d3fa-4976-bc96-a7844a9adb18}"/>
  <p:tag name="TABLE_ENDDRAG_ORIGIN_RECT" val="680*327"/>
  <p:tag name="TABLE_ENDDRAG_RECT" val="15*118*680*327"/>
</p:tagLst>
</file>

<file path=ppt/tags/tag8.xml><?xml version="1.0" encoding="utf-8"?>
<p:tagLst xmlns:p="http://schemas.openxmlformats.org/presentationml/2006/main">
  <p:tag name="KSO_WM_UNIT_TABLE_BEAUTIFY" val="smartTable{c5d9b4ed-d3fa-4976-bc96-a7844a9adb18}"/>
  <p:tag name="TABLE_ENDDRAG_ORIGIN_RECT" val="680*327"/>
  <p:tag name="TABLE_ENDDRAG_RECT" val="15*118*680*327"/>
</p:tagLst>
</file>

<file path=ppt/tags/tag9.xml><?xml version="1.0" encoding="utf-8"?>
<p:tagLst xmlns:p="http://schemas.openxmlformats.org/presentationml/2006/main">
  <p:tag name="KSO_WM_UNIT_PLACING_PICTURE_USER_VIEWPORT" val="{&quot;height&quot;:6697,&quot;width&quot;:337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fontScheme name="微软雅黑">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themeOverride>
</file>

<file path=ppt/theme/themeOverride2.xml><?xml version="1.0" encoding="utf-8"?>
<a:themeOverride xmlns:a="http://schemas.openxmlformats.org/drawingml/2006/main">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themeOverride>
</file>

<file path=ppt/theme/themeOverride3.xml><?xml version="1.0" encoding="utf-8"?>
<a:themeOverride xmlns:a="http://schemas.openxmlformats.org/drawingml/2006/main">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themeOverride>
</file>

<file path=ppt/theme/themeOverride4.xml><?xml version="1.0" encoding="utf-8"?>
<a:themeOverride xmlns:a="http://schemas.openxmlformats.org/drawingml/2006/main">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themeOverride>
</file>

<file path=docProps/app.xml><?xml version="1.0" encoding="utf-8"?>
<Properties xmlns="http://schemas.openxmlformats.org/officeDocument/2006/extended-properties" xmlns:vt="http://schemas.openxmlformats.org/officeDocument/2006/docPropsVTypes">
  <TotalTime>0</TotalTime>
  <Words>8564</Words>
  <Application>WPS 演示</Application>
  <PresentationFormat>全屏显示(4:3)</PresentationFormat>
  <Paragraphs>753</Paragraphs>
  <Slides>73</Slides>
  <Notes>1</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1</vt:i4>
      </vt:variant>
      <vt:variant>
        <vt:lpstr>幻灯片标题</vt:lpstr>
      </vt:variant>
      <vt:variant>
        <vt:i4>73</vt:i4>
      </vt:variant>
    </vt:vector>
  </HeadingPairs>
  <TitlesOfParts>
    <vt:vector size="87" baseType="lpstr">
      <vt:lpstr>Arial</vt:lpstr>
      <vt:lpstr>宋体</vt:lpstr>
      <vt:lpstr>Wingdings</vt:lpstr>
      <vt:lpstr>微软雅黑</vt:lpstr>
      <vt:lpstr>Calibri</vt:lpstr>
      <vt:lpstr>Franklin Gothic Medium</vt:lpstr>
      <vt:lpstr>Times New Roman</vt:lpstr>
      <vt:lpstr>方正黑体简体</vt:lpstr>
      <vt:lpstr>Wingdings</vt:lpstr>
      <vt:lpstr>Arial Unicode MS</vt:lpstr>
      <vt:lpstr>1_Office 主题</vt:lpstr>
      <vt:lpstr>2_Office 主题</vt:lpstr>
      <vt:lpstr>Office 主题​​</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蓝色柱形图表PPT模板</dc:title>
  <dc:creator>PPTCHINA</dc:creator>
  <cp:lastModifiedBy>wait</cp:lastModifiedBy>
  <cp:revision>953</cp:revision>
  <dcterms:created xsi:type="dcterms:W3CDTF">2011-09-21T09:06:00Z</dcterms:created>
  <dcterms:modified xsi:type="dcterms:W3CDTF">2023-01-12T01:37:26Z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36B4FFFC5A2B4D1494228067F23180D7</vt:lpwstr>
  </property>
</Properties>
</file>