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2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404" r:id="rId4"/>
    <p:sldId id="373" r:id="rId5"/>
    <p:sldId id="346" r:id="rId6"/>
    <p:sldId id="406" r:id="rId7"/>
    <p:sldId id="405" r:id="rId8"/>
    <p:sldId id="407" r:id="rId9"/>
    <p:sldId id="408" r:id="rId10"/>
    <p:sldId id="409" r:id="rId11"/>
    <p:sldId id="412" r:id="rId12"/>
    <p:sldId id="420" r:id="rId13"/>
    <p:sldId id="421" r:id="rId14"/>
    <p:sldId id="422" r:id="rId15"/>
    <p:sldId id="423" r:id="rId16"/>
    <p:sldId id="410" r:id="rId17"/>
    <p:sldId id="413" r:id="rId18"/>
    <p:sldId id="415" r:id="rId19"/>
    <p:sldId id="411" r:id="rId20"/>
    <p:sldId id="414" r:id="rId21"/>
    <p:sldId id="417" r:id="rId22"/>
    <p:sldId id="418" r:id="rId23"/>
    <p:sldId id="416" r:id="rId24"/>
    <p:sldId id="424" r:id="rId25"/>
    <p:sldId id="284" r:id="rId26"/>
  </p:sldIdLst>
  <p:sldSz cx="9144000" cy="6858000" type="screen4x3"/>
  <p:notesSz cx="6797675" cy="9928225"/>
  <p:embeddedFontLst>
    <p:embeddedFont>
      <p:font typeface="Franklin Gothic Medium" pitchFamily="34" charset="0"/>
      <p:regular r:id="rId29"/>
      <p:italic r:id="rId30"/>
    </p:embeddedFont>
    <p:embeddedFont>
      <p:font typeface="微软雅黑" pitchFamily="34" charset="-122"/>
      <p:regular r:id="rId31"/>
      <p:bold r:id="rId32"/>
    </p:embeddedFont>
    <p:embeddedFont>
      <p:font typeface="汉仪中黑简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FF0000"/>
    <a:srgbClr val="0060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4635" autoAdjust="0"/>
  </p:normalViewPr>
  <p:slideViewPr>
    <p:cSldViewPr>
      <p:cViewPr>
        <p:scale>
          <a:sx n="90" d="100"/>
          <a:sy n="90" d="100"/>
        </p:scale>
        <p:origin x="-10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E1963-BFB9-4A4F-9E72-269F40CFC4D3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DFB41A2-234F-46DC-A08A-8E6423398833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一、软件下载及安装</a:t>
          </a:r>
          <a:endParaRPr lang="zh-CN" altLang="en-US" sz="2000" b="1" dirty="0">
            <a:solidFill>
              <a:schemeClr val="bg1"/>
            </a:solidFill>
          </a:endParaRPr>
        </a:p>
      </dgm:t>
    </dgm:pt>
    <dgm:pt modelId="{708B1E92-CF8C-4D4D-8C56-8C9D67C5A6C3}" type="parTrans" cxnId="{9594FBC0-CFE5-4BF7-A121-D6E6CF6CC9EE}">
      <dgm:prSet/>
      <dgm:spPr/>
      <dgm:t>
        <a:bodyPr/>
        <a:lstStyle/>
        <a:p>
          <a:endParaRPr lang="zh-CN" altLang="en-US" sz="2000"/>
        </a:p>
      </dgm:t>
    </dgm:pt>
    <dgm:pt modelId="{77642A1E-FBB3-4DA2-92F8-EB1D6401B189}" type="sibTrans" cxnId="{9594FBC0-CFE5-4BF7-A121-D6E6CF6CC9EE}">
      <dgm:prSet/>
      <dgm:spPr/>
      <dgm:t>
        <a:bodyPr/>
        <a:lstStyle/>
        <a:p>
          <a:endParaRPr lang="zh-CN" altLang="en-US" sz="2000"/>
        </a:p>
      </dgm:t>
    </dgm:pt>
    <dgm:pt modelId="{2CD6F065-BF93-483B-88B9-F4B208CA39DB}">
      <dgm:prSet phldrT="[文本]" custT="1"/>
      <dgm:spPr/>
      <dgm:t>
        <a:bodyPr/>
        <a:lstStyle/>
        <a:p>
          <a:r>
            <a:rPr lang="zh-CN" altLang="en-US" sz="2000" b="1" dirty="0" smtClean="0"/>
            <a:t>三、期权交易指引</a:t>
          </a:r>
          <a:endParaRPr lang="en-US" altLang="zh-CN" sz="2000" b="1" dirty="0" smtClean="0"/>
        </a:p>
      </dgm:t>
    </dgm:pt>
    <dgm:pt modelId="{F3864FD2-ACCD-4A81-ACFC-823ACA467BA7}" type="parTrans" cxnId="{03AE6020-CFEF-4625-8CF7-9A9497FA3DD4}">
      <dgm:prSet/>
      <dgm:spPr/>
      <dgm:t>
        <a:bodyPr/>
        <a:lstStyle/>
        <a:p>
          <a:endParaRPr lang="zh-CN" altLang="en-US" sz="2000"/>
        </a:p>
      </dgm:t>
    </dgm:pt>
    <dgm:pt modelId="{06073047-4D58-467D-8F7C-9E5173FCF589}" type="sibTrans" cxnId="{03AE6020-CFEF-4625-8CF7-9A9497FA3DD4}">
      <dgm:prSet/>
      <dgm:spPr/>
      <dgm:t>
        <a:bodyPr/>
        <a:lstStyle/>
        <a:p>
          <a:endParaRPr lang="zh-CN" altLang="en-US" sz="2000"/>
        </a:p>
      </dgm:t>
    </dgm:pt>
    <dgm:pt modelId="{18A0A521-5FAF-4E29-9B01-47175F037ABD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+mn-ea"/>
              <a:ea typeface="+mn-ea"/>
            </a:rPr>
            <a:t>二、软件登陆及界面说明</a:t>
          </a:r>
          <a:endParaRPr lang="zh-CN" altLang="en-US" sz="2000" b="1" dirty="0">
            <a:solidFill>
              <a:schemeClr val="bg1"/>
            </a:solidFill>
          </a:endParaRPr>
        </a:p>
      </dgm:t>
    </dgm:pt>
    <dgm:pt modelId="{E4133942-3B62-4066-8DE6-A33BCD1E2D87}" type="parTrans" cxnId="{46556A87-8FD1-4CE0-8DB5-D28D8AD89BAE}">
      <dgm:prSet/>
      <dgm:spPr/>
      <dgm:t>
        <a:bodyPr/>
        <a:lstStyle/>
        <a:p>
          <a:endParaRPr lang="zh-CN" altLang="en-US" sz="2000"/>
        </a:p>
      </dgm:t>
    </dgm:pt>
    <dgm:pt modelId="{5219E7AF-413A-443B-8F37-1DEF69B772B5}" type="sibTrans" cxnId="{46556A87-8FD1-4CE0-8DB5-D28D8AD89BAE}">
      <dgm:prSet/>
      <dgm:spPr/>
      <dgm:t>
        <a:bodyPr/>
        <a:lstStyle/>
        <a:p>
          <a:endParaRPr lang="zh-CN" altLang="en-US" sz="2000"/>
        </a:p>
      </dgm:t>
    </dgm:pt>
    <dgm:pt modelId="{1767189C-C2E3-49D1-8BA3-B1392F160B4C}">
      <dgm:prSet phldrT="[文本]" custT="1"/>
      <dgm:spPr/>
      <dgm:t>
        <a:bodyPr/>
        <a:lstStyle/>
        <a:p>
          <a:r>
            <a:rPr lang="zh-CN" altLang="en-US" sz="2000" b="1" dirty="0" smtClean="0"/>
            <a:t>四、期权行权指引</a:t>
          </a:r>
          <a:endParaRPr lang="en-US" altLang="zh-CN" sz="2000" b="1" dirty="0" smtClean="0"/>
        </a:p>
      </dgm:t>
    </dgm:pt>
    <dgm:pt modelId="{5C015861-5E11-413C-A9AE-7159D7F65E80}" type="parTrans" cxnId="{D3C70C3B-89A6-4602-9169-D796F5B24283}">
      <dgm:prSet/>
      <dgm:spPr/>
      <dgm:t>
        <a:bodyPr/>
        <a:lstStyle/>
        <a:p>
          <a:endParaRPr lang="zh-CN" altLang="en-US"/>
        </a:p>
      </dgm:t>
    </dgm:pt>
    <dgm:pt modelId="{CF1ED2A1-C719-4D90-95C8-C1D8C577EFB7}" type="sibTrans" cxnId="{D3C70C3B-89A6-4602-9169-D796F5B24283}">
      <dgm:prSet/>
      <dgm:spPr/>
      <dgm:t>
        <a:bodyPr/>
        <a:lstStyle/>
        <a:p>
          <a:endParaRPr lang="zh-CN" altLang="en-US"/>
        </a:p>
      </dgm:t>
    </dgm:pt>
    <dgm:pt modelId="{CF9B845A-6EB3-4859-9529-45C31EABDA23}" type="pres">
      <dgm:prSet presAssocID="{EF5E1963-BFB9-4A4F-9E72-269F40CFC4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E37508-8E2B-4A48-877A-6C8EA115E75D}" type="pres">
      <dgm:prSet presAssocID="{1DFB41A2-234F-46DC-A08A-8E64233988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91EBDA-D2CD-4F00-91D7-1590995E42AA}" type="pres">
      <dgm:prSet presAssocID="{77642A1E-FBB3-4DA2-92F8-EB1D6401B189}" presName="spacer" presStyleCnt="0"/>
      <dgm:spPr/>
    </dgm:pt>
    <dgm:pt modelId="{AC2A25E6-FEA5-432D-AC25-92AA33E165B6}" type="pres">
      <dgm:prSet presAssocID="{18A0A521-5FAF-4E29-9B01-47175F037A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D03DC6-A3CC-4B03-A2D1-98C63627AEEC}" type="pres">
      <dgm:prSet presAssocID="{5219E7AF-413A-443B-8F37-1DEF69B772B5}" presName="spacer" presStyleCnt="0"/>
      <dgm:spPr/>
    </dgm:pt>
    <dgm:pt modelId="{6157174B-D1BF-43CF-B909-595177A85240}" type="pres">
      <dgm:prSet presAssocID="{2CD6F065-BF93-483B-88B9-F4B208CA39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07B490-04F4-4CFB-A289-BF8AEA84FD4C}" type="pres">
      <dgm:prSet presAssocID="{06073047-4D58-467D-8F7C-9E5173FCF589}" presName="spacer" presStyleCnt="0"/>
      <dgm:spPr/>
    </dgm:pt>
    <dgm:pt modelId="{CF7B1D05-576B-405F-ADD1-52778E9E9536}" type="pres">
      <dgm:prSet presAssocID="{1767189C-C2E3-49D1-8BA3-B1392F160B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55E90B-8578-4974-B5A1-74F1729C9139}" type="presOf" srcId="{1767189C-C2E3-49D1-8BA3-B1392F160B4C}" destId="{CF7B1D05-576B-405F-ADD1-52778E9E9536}" srcOrd="0" destOrd="0" presId="urn:microsoft.com/office/officeart/2005/8/layout/vList2"/>
    <dgm:cxn modelId="{6CCF894E-797D-46D4-B44B-B372BE31D606}" type="presOf" srcId="{EF5E1963-BFB9-4A4F-9E72-269F40CFC4D3}" destId="{CF9B845A-6EB3-4859-9529-45C31EABDA23}" srcOrd="0" destOrd="0" presId="urn:microsoft.com/office/officeart/2005/8/layout/vList2"/>
    <dgm:cxn modelId="{A48A9250-70CD-4869-B6E1-2C4A2445C4C8}" type="presOf" srcId="{1DFB41A2-234F-46DC-A08A-8E6423398833}" destId="{8AE37508-8E2B-4A48-877A-6C8EA115E75D}" srcOrd="0" destOrd="0" presId="urn:microsoft.com/office/officeart/2005/8/layout/vList2"/>
    <dgm:cxn modelId="{46556A87-8FD1-4CE0-8DB5-D28D8AD89BAE}" srcId="{EF5E1963-BFB9-4A4F-9E72-269F40CFC4D3}" destId="{18A0A521-5FAF-4E29-9B01-47175F037ABD}" srcOrd="1" destOrd="0" parTransId="{E4133942-3B62-4066-8DE6-A33BCD1E2D87}" sibTransId="{5219E7AF-413A-443B-8F37-1DEF69B772B5}"/>
    <dgm:cxn modelId="{410CB8D5-64FC-4E8D-96A6-0925BCF294CD}" type="presOf" srcId="{2CD6F065-BF93-483B-88B9-F4B208CA39DB}" destId="{6157174B-D1BF-43CF-B909-595177A85240}" srcOrd="0" destOrd="0" presId="urn:microsoft.com/office/officeart/2005/8/layout/vList2"/>
    <dgm:cxn modelId="{03AE6020-CFEF-4625-8CF7-9A9497FA3DD4}" srcId="{EF5E1963-BFB9-4A4F-9E72-269F40CFC4D3}" destId="{2CD6F065-BF93-483B-88B9-F4B208CA39DB}" srcOrd="2" destOrd="0" parTransId="{F3864FD2-ACCD-4A81-ACFC-823ACA467BA7}" sibTransId="{06073047-4D58-467D-8F7C-9E5173FCF589}"/>
    <dgm:cxn modelId="{D3C70C3B-89A6-4602-9169-D796F5B24283}" srcId="{EF5E1963-BFB9-4A4F-9E72-269F40CFC4D3}" destId="{1767189C-C2E3-49D1-8BA3-B1392F160B4C}" srcOrd="3" destOrd="0" parTransId="{5C015861-5E11-413C-A9AE-7159D7F65E80}" sibTransId="{CF1ED2A1-C719-4D90-95C8-C1D8C577EFB7}"/>
    <dgm:cxn modelId="{FB96D28E-5AC8-4E1D-89D8-2DAFF47D53A5}" type="presOf" srcId="{18A0A521-5FAF-4E29-9B01-47175F037ABD}" destId="{AC2A25E6-FEA5-432D-AC25-92AA33E165B6}" srcOrd="0" destOrd="0" presId="urn:microsoft.com/office/officeart/2005/8/layout/vList2"/>
    <dgm:cxn modelId="{9594FBC0-CFE5-4BF7-A121-D6E6CF6CC9EE}" srcId="{EF5E1963-BFB9-4A4F-9E72-269F40CFC4D3}" destId="{1DFB41A2-234F-46DC-A08A-8E6423398833}" srcOrd="0" destOrd="0" parTransId="{708B1E92-CF8C-4D4D-8C56-8C9D67C5A6C3}" sibTransId="{77642A1E-FBB3-4DA2-92F8-EB1D6401B189}"/>
    <dgm:cxn modelId="{FBBD08C7-4C05-44F2-BDD2-CA8D4D9187E6}" type="presParOf" srcId="{CF9B845A-6EB3-4859-9529-45C31EABDA23}" destId="{8AE37508-8E2B-4A48-877A-6C8EA115E75D}" srcOrd="0" destOrd="0" presId="urn:microsoft.com/office/officeart/2005/8/layout/vList2"/>
    <dgm:cxn modelId="{02E1DD71-191A-46BC-B124-E97CE3B24B33}" type="presParOf" srcId="{CF9B845A-6EB3-4859-9529-45C31EABDA23}" destId="{0D91EBDA-D2CD-4F00-91D7-1590995E42AA}" srcOrd="1" destOrd="0" presId="urn:microsoft.com/office/officeart/2005/8/layout/vList2"/>
    <dgm:cxn modelId="{4E0AA330-795D-4BA8-8223-AB3BF5702645}" type="presParOf" srcId="{CF9B845A-6EB3-4859-9529-45C31EABDA23}" destId="{AC2A25E6-FEA5-432D-AC25-92AA33E165B6}" srcOrd="2" destOrd="0" presId="urn:microsoft.com/office/officeart/2005/8/layout/vList2"/>
    <dgm:cxn modelId="{BAC73DC1-29AE-4E8B-84C3-B0A3C8ACAD20}" type="presParOf" srcId="{CF9B845A-6EB3-4859-9529-45C31EABDA23}" destId="{E7D03DC6-A3CC-4B03-A2D1-98C63627AEEC}" srcOrd="3" destOrd="0" presId="urn:microsoft.com/office/officeart/2005/8/layout/vList2"/>
    <dgm:cxn modelId="{DEE1A64F-F2E4-412D-9E16-C754B5DD782F}" type="presParOf" srcId="{CF9B845A-6EB3-4859-9529-45C31EABDA23}" destId="{6157174B-D1BF-43CF-B909-595177A85240}" srcOrd="4" destOrd="0" presId="urn:microsoft.com/office/officeart/2005/8/layout/vList2"/>
    <dgm:cxn modelId="{83849893-A89B-44D5-A6B6-B401A6EC8AFA}" type="presParOf" srcId="{CF9B845A-6EB3-4859-9529-45C31EABDA23}" destId="{3207B490-04F4-4CFB-A289-BF8AEA84FD4C}" srcOrd="5" destOrd="0" presId="urn:microsoft.com/office/officeart/2005/8/layout/vList2"/>
    <dgm:cxn modelId="{8B562F9A-6C55-4F8B-8143-D45F39DC8AE2}" type="presParOf" srcId="{CF9B845A-6EB3-4859-9529-45C31EABDA23}" destId="{CF7B1D05-576B-405F-ADD1-52778E9E95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37508-8E2B-4A48-877A-6C8EA115E75D}">
      <dsp:nvSpPr>
        <dsp:cNvPr id="0" name=""/>
        <dsp:cNvSpPr/>
      </dsp:nvSpPr>
      <dsp:spPr>
        <a:xfrm>
          <a:off x="0" y="25271"/>
          <a:ext cx="668332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一、软件下载及安装</a:t>
          </a:r>
          <a:endParaRPr lang="zh-CN" altLang="en-US" sz="2000" b="1" kern="1200" dirty="0">
            <a:solidFill>
              <a:schemeClr val="bg1"/>
            </a:solidFill>
          </a:endParaRPr>
        </a:p>
      </dsp:txBody>
      <dsp:txXfrm>
        <a:off x="0" y="25271"/>
        <a:ext cx="6683325" cy="842400"/>
      </dsp:txXfrm>
    </dsp:sp>
    <dsp:sp modelId="{AC2A25E6-FEA5-432D-AC25-92AA33E165B6}">
      <dsp:nvSpPr>
        <dsp:cNvPr id="0" name=""/>
        <dsp:cNvSpPr/>
      </dsp:nvSpPr>
      <dsp:spPr>
        <a:xfrm>
          <a:off x="0" y="997271"/>
          <a:ext cx="668332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+mn-ea"/>
              <a:ea typeface="+mn-ea"/>
            </a:rPr>
            <a:t>二、软件登陆及界面说明</a:t>
          </a:r>
          <a:endParaRPr lang="zh-CN" altLang="en-US" sz="2000" b="1" kern="1200" dirty="0">
            <a:solidFill>
              <a:schemeClr val="bg1"/>
            </a:solidFill>
          </a:endParaRPr>
        </a:p>
      </dsp:txBody>
      <dsp:txXfrm>
        <a:off x="0" y="997271"/>
        <a:ext cx="6683325" cy="842400"/>
      </dsp:txXfrm>
    </dsp:sp>
    <dsp:sp modelId="{6157174B-D1BF-43CF-B909-595177A85240}">
      <dsp:nvSpPr>
        <dsp:cNvPr id="0" name=""/>
        <dsp:cNvSpPr/>
      </dsp:nvSpPr>
      <dsp:spPr>
        <a:xfrm>
          <a:off x="0" y="1969271"/>
          <a:ext cx="668332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三、期权交易指引</a:t>
          </a:r>
          <a:endParaRPr lang="en-US" altLang="zh-CN" sz="2000" b="1" kern="1200" dirty="0" smtClean="0"/>
        </a:p>
      </dsp:txBody>
      <dsp:txXfrm>
        <a:off x="0" y="1969271"/>
        <a:ext cx="6683325" cy="842400"/>
      </dsp:txXfrm>
    </dsp:sp>
    <dsp:sp modelId="{CF7B1D05-576B-405F-ADD1-52778E9E9536}">
      <dsp:nvSpPr>
        <dsp:cNvPr id="0" name=""/>
        <dsp:cNvSpPr/>
      </dsp:nvSpPr>
      <dsp:spPr>
        <a:xfrm>
          <a:off x="0" y="2941271"/>
          <a:ext cx="6683325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四、期权行权指引</a:t>
          </a:r>
          <a:endParaRPr lang="en-US" altLang="zh-CN" sz="2000" b="1" kern="1200" dirty="0" smtClean="0"/>
        </a:p>
      </dsp:txBody>
      <dsp:txXfrm>
        <a:off x="0" y="2941271"/>
        <a:ext cx="6683325" cy="84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401783-9BD5-40F5-9E72-3A650F1B6A0A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EEDC5E1-0B8C-47FC-AACE-5F98294C0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130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247F43-47DE-4C56-BF91-1F79BF321AC2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6B0C29-8620-4569-AD02-6F51586CA0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248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DB22-2016-4D1A-8FE8-73784FF7BE2A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7E3B-B3FC-435F-BA84-BB61EC20C0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92F1-6A80-479B-AC8E-C8917DB0FC4C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CD6C-89EE-478F-AD6C-0CA3EA1BF9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B2E2-7E86-4B80-8FF3-D1A067C6B58F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CF80-44D3-45D7-9EA9-721FFC3EF8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B230-1D3F-4F9A-AA33-E0968276E56D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1F82-5AE5-4840-BDC1-A571E5CD6E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9DD7-61EE-467C-984D-75BA673F936F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2F38-8F68-4E9E-B119-8352727450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44DB-B4B8-4D1B-88D6-D46F45A147C6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556E-1E73-4733-B223-08D5712D0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9227-4358-4155-A3B6-A85267F15BF5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F929-2F3D-4127-A0DE-45CF8E0ED5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355A-9054-41BE-9E36-F0C3513CF531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126F-820E-4413-A21B-32F6281A6E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787218"/>
            <a:ext cx="6400800" cy="3851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EEC3-512A-4AFC-8FF7-7C16E9BBBABE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F014-4C79-4509-AB0B-D1E158EB0F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12" y="6400425"/>
            <a:ext cx="9144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 bwMode="auto">
          <a:xfrm>
            <a:off x="-1" y="-30477"/>
            <a:ext cx="9144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/>
          </a:blip>
          <a:srcRect b="6852"/>
          <a:stretch/>
        </p:blipFill>
        <p:spPr>
          <a:xfrm>
            <a:off x="7358458" y="-98554"/>
            <a:ext cx="1534033" cy="1065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灯片编号占位符 3"/>
          <p:cNvSpPr txBox="1">
            <a:spLocks/>
          </p:cNvSpPr>
          <p:nvPr userDrawn="1"/>
        </p:nvSpPr>
        <p:spPr>
          <a:xfrm>
            <a:off x="179388" y="6486525"/>
            <a:ext cx="1439862" cy="28416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58D88288-56CE-4207-B0BF-E0A018BAB3EB}" type="slidenum">
              <a:rPr lang="zh-CN" altLang="en-US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6973888" y="6465888"/>
            <a:ext cx="2422525" cy="2841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XXXXXXXXXXXXXXXXX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42" y="145882"/>
            <a:ext cx="5832475" cy="77724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11560" y="1758018"/>
            <a:ext cx="7920880" cy="385158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12" y="6400425"/>
            <a:ext cx="9144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-1" y="-30477"/>
            <a:ext cx="9144001" cy="953600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/>
          </a:blip>
          <a:srcRect b="6852"/>
          <a:stretch/>
        </p:blipFill>
        <p:spPr>
          <a:xfrm>
            <a:off x="7358458" y="-98554"/>
            <a:ext cx="1534033" cy="1065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灯片编号占位符 3"/>
          <p:cNvSpPr txBox="1">
            <a:spLocks/>
          </p:cNvSpPr>
          <p:nvPr userDrawn="1"/>
        </p:nvSpPr>
        <p:spPr>
          <a:xfrm>
            <a:off x="179388" y="6486525"/>
            <a:ext cx="1439862" cy="28416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402AC2BE-D21C-4760-BF9B-12E341C615DF}" type="slidenum">
              <a:rPr lang="zh-CN" altLang="en-US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灯片编号占位符 3"/>
          <p:cNvSpPr txBox="1">
            <a:spLocks/>
          </p:cNvSpPr>
          <p:nvPr userDrawn="1"/>
        </p:nvSpPr>
        <p:spPr>
          <a:xfrm>
            <a:off x="6973888" y="6465888"/>
            <a:ext cx="2422525" cy="2841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XXXXXXXXXXXXXXXXXX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4142" y="145882"/>
            <a:ext cx="5832475" cy="77724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12" y="6400425"/>
            <a:ext cx="9144001" cy="457574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灯片编号占位符 3"/>
          <p:cNvSpPr txBox="1">
            <a:spLocks/>
          </p:cNvSpPr>
          <p:nvPr userDrawn="1"/>
        </p:nvSpPr>
        <p:spPr>
          <a:xfrm>
            <a:off x="179388" y="6486525"/>
            <a:ext cx="1439862" cy="28416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b="1" dirty="0" smtClean="0">
                <a:solidFill>
                  <a:schemeClr val="bg1"/>
                </a:solidFill>
              </a:rPr>
              <a:t> </a:t>
            </a:r>
            <a:fld id="{D4C284B3-D8DE-403F-A452-C7A4ECD909E4}" type="slidenum">
              <a:rPr lang="zh-CN" altLang="en-US" b="1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 txBox="1">
            <a:spLocks/>
          </p:cNvSpPr>
          <p:nvPr userDrawn="1"/>
        </p:nvSpPr>
        <p:spPr>
          <a:xfrm>
            <a:off x="6973888" y="6465888"/>
            <a:ext cx="2422525" cy="2841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XXXXXXXXXXXXXXXXX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9465-EF0E-46E9-B5EC-85286C56E18B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76F4-2FF5-4548-8222-0670907824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D4DD-5436-42BE-BAB5-95C6EE8279BC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84AA-2D47-49AA-AF23-0FBB52BDB7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loveppt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hyperlink" Target="http://iloveppt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紫色 手机PPT模板 副本 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8" descr="紫色-手机PPT模板本-2.png"/>
          <p:cNvPicPr>
            <a:picLocks noChangeAspect="1"/>
          </p:cNvPicPr>
          <p:nvPr userDrawn="1"/>
        </p:nvPicPr>
        <p:blipFill>
          <a:blip r:embed="rId4" cstate="print"/>
          <a:srcRect l="38208" r="16510" b="13208"/>
          <a:stretch>
            <a:fillRect/>
          </a:stretch>
        </p:blipFill>
        <p:spPr bwMode="auto">
          <a:xfrm>
            <a:off x="6858000" y="3571875"/>
            <a:ext cx="2286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图片 7" descr="紫色-手机PPT模板-副本-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0" y="4643438"/>
            <a:ext cx="305593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>
            <a:hlinkClick r:id="rId6"/>
          </p:cNvPr>
          <p:cNvSpPr/>
          <p:nvPr userDrawn="1"/>
        </p:nvSpPr>
        <p:spPr bwMode="auto">
          <a:xfrm>
            <a:off x="0" y="6858000"/>
            <a:ext cx="9144000" cy="458788"/>
          </a:xfrm>
          <a:prstGeom prst="rect">
            <a:avLst/>
          </a:prstGeom>
          <a:solidFill>
            <a:srgbClr val="E94E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我爱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PPT</a:t>
            </a: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中文网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整理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err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www.iloveppt.org</a:t>
            </a: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 descr="紫色 手机PPT模板 副本 2.jpg"/>
          <p:cNvPicPr>
            <a:picLocks noChangeAspect="1"/>
          </p:cNvPicPr>
          <p:nvPr userDrawn="1"/>
        </p:nvPicPr>
        <p:blipFill>
          <a:blip r:embed="rId4" cstate="print"/>
          <a:srcRect l="7813" r="71875"/>
          <a:stretch>
            <a:fillRect/>
          </a:stretch>
        </p:blipFill>
        <p:spPr bwMode="auto">
          <a:xfrm>
            <a:off x="0" y="0"/>
            <a:ext cx="185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图片 7" descr="紫色-手机PPT模板-副本-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38"/>
            <a:ext cx="2079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图片 8" descr="紫色-手机PPT模板本-2.png"/>
          <p:cNvPicPr>
            <a:picLocks noChangeAspect="1"/>
          </p:cNvPicPr>
          <p:nvPr userDrawn="1"/>
        </p:nvPicPr>
        <p:blipFill>
          <a:blip r:embed="rId6" cstate="print"/>
          <a:srcRect l="16510" t="11320" r="39622" b="13208"/>
          <a:stretch>
            <a:fillRect/>
          </a:stretch>
        </p:blipFill>
        <p:spPr bwMode="auto">
          <a:xfrm>
            <a:off x="0" y="4000500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hlinkClick r:id="rId7"/>
          </p:cNvPr>
          <p:cNvSpPr/>
          <p:nvPr userDrawn="1"/>
        </p:nvSpPr>
        <p:spPr bwMode="auto">
          <a:xfrm>
            <a:off x="0" y="6858000"/>
            <a:ext cx="9144000" cy="458788"/>
          </a:xfrm>
          <a:prstGeom prst="rect">
            <a:avLst/>
          </a:prstGeom>
          <a:solidFill>
            <a:srgbClr val="E94E1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我爱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PPT</a:t>
            </a: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中文网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整理</a:t>
            </a:r>
            <a:r>
              <a:rPr lang="en-US" altLang="zh-CN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dirty="0" err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www.iloveppt.org</a:t>
            </a: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A85145-5DD6-4BC3-88D1-C0D267A8BA1C}" type="datetimeFigureOut">
              <a:rPr lang="zh-CN" altLang="en-US"/>
              <a:pPr>
                <a:defRPr/>
              </a:pPr>
              <a:t>2017-02-15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47FE32-C6B1-426F-B530-E45DD618AF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daqh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平面设计\品牌形象\ppt\20130715稿3\封面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187400" y="1989138"/>
            <a:ext cx="698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1C225E"/>
                </a:solidFill>
                <a:latin typeface="方正大黑简体" pitchFamily="2" charset="-122"/>
                <a:ea typeface="方正大黑简体" pitchFamily="2" charset="-122"/>
              </a:rPr>
              <a:t>期权仿真交易客户端操作指引</a:t>
            </a:r>
            <a:endParaRPr lang="zh-CN" altLang="en-US" sz="1400" dirty="0">
              <a:solidFill>
                <a:srgbClr val="1C225E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03350" y="6103938"/>
            <a:ext cx="2520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chemeClr val="bg1"/>
                </a:solidFill>
                <a:latin typeface="方正黑体简体" pitchFamily="65" charset="-122"/>
                <a:ea typeface="方正黑体简体" pitchFamily="65" charset="-122"/>
              </a:rPr>
              <a:t>www.cindaqh.com</a:t>
            </a:r>
            <a:endParaRPr lang="zh-CN" altLang="en-US" sz="1200" b="1">
              <a:solidFill>
                <a:schemeClr val="bg1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5477A-D95C-4CBB-BCEB-9DD8323C6934}" type="slidenum">
              <a:rPr lang="zh-CN" altLang="en-US"/>
              <a:pPr>
                <a:defRPr/>
              </a:pPr>
              <a:t>1</a:t>
            </a:fld>
            <a:endParaRPr lang="zh-CN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9052"/>
            <a:ext cx="9144000" cy="46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5256584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委托查询：可查询当日所有委托交易的详细情况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5402"/>
            <a:ext cx="9144000" cy="46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496855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成交查询：可查询当日所有成交的详细信息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833938"/>
            <a:ext cx="9144000" cy="46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4392488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资金查询：可查询账户的资金使用情况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8" y="1728738"/>
            <a:ext cx="9122372" cy="465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460851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持仓查询：可查看账户持仓合约的情况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85725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   三、期权交易指引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4477"/>
            <a:ext cx="5832648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买入看涨期权：支付权利金，获得以特定价格向期权出售者</a:t>
            </a:r>
            <a:r>
              <a:rPr lang="zh-CN" altLang="en-US" dirty="0" smtClean="0">
                <a:solidFill>
                  <a:srgbClr val="FF0000"/>
                </a:solidFill>
              </a:rPr>
              <a:t>买入</a:t>
            </a:r>
            <a:r>
              <a:rPr lang="zh-CN" altLang="en-US" dirty="0" smtClean="0"/>
              <a:t>一定数量的某种特定商品的权利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3" y="1747278"/>
            <a:ext cx="9160923" cy="46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4477"/>
            <a:ext cx="5832648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买入看跌期权：支付权利金，获得以特定价格向期权出售者</a:t>
            </a:r>
            <a:r>
              <a:rPr lang="zh-CN" altLang="en-US" dirty="0" smtClean="0">
                <a:solidFill>
                  <a:srgbClr val="FF0000"/>
                </a:solidFill>
              </a:rPr>
              <a:t>卖出</a:t>
            </a:r>
            <a:r>
              <a:rPr lang="zh-CN" altLang="en-US" dirty="0" smtClean="0"/>
              <a:t>一定数量的某种特定商品的权利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38669"/>
            <a:ext cx="9108504" cy="46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4464496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卖出看涨期权：以一定的执行价格卖出看涨期权，可以获得权利金收入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011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4464496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卖出看跌期权：以一定的执行价格卖出看跌期权，可以获得权利金收入</a:t>
            </a:r>
            <a:endParaRPr lang="zh-CN" altLang="en-US" dirty="0"/>
          </a:p>
        </p:txBody>
      </p:sp>
      <p:pic>
        <p:nvPicPr>
          <p:cNvPr id="3" name="图片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460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2636912"/>
            <a:ext cx="172819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双击选中要交易的合约条目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2" y="1844824"/>
            <a:ext cx="9121528" cy="455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4581128"/>
            <a:ext cx="172819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双击选中要平仓的合约条目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576064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平仓：在持仓查询中，双击须平仓的合约，右侧自动填入合约平仓信息，输入价格及数量，点击下单即可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85725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   四、期权行权指引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6" name="图片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3836"/>
            <a:ext cx="9144000" cy="48895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491880" y="3573016"/>
            <a:ext cx="504056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5112568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点击“期权执行”，选择“交易类别”查询</a:t>
            </a:r>
            <a:endParaRPr lang="zh-CN" altLang="en-US" dirty="0"/>
          </a:p>
        </p:txBody>
      </p:sp>
      <p:sp>
        <p:nvSpPr>
          <p:cNvPr id="9" name="下弧形箭头 8"/>
          <p:cNvSpPr/>
          <p:nvPr/>
        </p:nvSpPr>
        <p:spPr>
          <a:xfrm rot="2189711">
            <a:off x="3119119" y="4606998"/>
            <a:ext cx="1440160" cy="43204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509120"/>
            <a:ext cx="2736304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点击选中要行权的合约，点击“申请递交”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 txBox="1">
            <a:spLocks/>
          </p:cNvSpPr>
          <p:nvPr/>
        </p:nvSpPr>
        <p:spPr bwMode="auto">
          <a:xfrm>
            <a:off x="0" y="85725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目    录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907564028"/>
              </p:ext>
            </p:extLst>
          </p:nvPr>
        </p:nvGraphicFramePr>
        <p:xfrm>
          <a:off x="1489074" y="1492265"/>
          <a:ext cx="6683325" cy="380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4062785" cy="3627487"/>
          </a:xfrm>
          <a:prstGeom prst="rect">
            <a:avLst/>
          </a:prstGeom>
        </p:spPr>
      </p:pic>
      <p:pic>
        <p:nvPicPr>
          <p:cNvPr id="3" name="图片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830" y="2996952"/>
            <a:ext cx="3670170" cy="337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6984776" cy="1477328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输入“申请手数”，点击期权执行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确认递交申请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请确认账户是否有足额的履约保证金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郑商所行权</a:t>
            </a:r>
            <a:r>
              <a:rPr lang="zh-CN" altLang="en-US" dirty="0" smtClean="0">
                <a:solidFill>
                  <a:srgbClr val="FF0000"/>
                </a:solidFill>
              </a:rPr>
              <a:t>不收</a:t>
            </a:r>
            <a:r>
              <a:rPr lang="zh-CN" altLang="en-US" dirty="0" smtClean="0"/>
              <a:t>行权手续费，行权后，</a:t>
            </a:r>
            <a:r>
              <a:rPr lang="zh-CN" altLang="en-US" dirty="0" smtClean="0">
                <a:solidFill>
                  <a:srgbClr val="FF0000"/>
                </a:solidFill>
              </a:rPr>
              <a:t>收取</a:t>
            </a:r>
            <a:r>
              <a:rPr lang="zh-CN" altLang="en-US" dirty="0" smtClean="0"/>
              <a:t>期货开仓手续费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大商所行权</a:t>
            </a:r>
            <a:r>
              <a:rPr lang="zh-CN" altLang="en-US" dirty="0" smtClean="0">
                <a:solidFill>
                  <a:srgbClr val="FF0000"/>
                </a:solidFill>
              </a:rPr>
              <a:t>收取</a:t>
            </a:r>
            <a:r>
              <a:rPr lang="zh-CN" altLang="en-US" dirty="0" smtClean="0"/>
              <a:t>行权手续费，行权后，</a:t>
            </a:r>
            <a:r>
              <a:rPr lang="zh-CN" altLang="en-US" dirty="0" smtClean="0">
                <a:solidFill>
                  <a:srgbClr val="FF0000"/>
                </a:solidFill>
              </a:rPr>
              <a:t>不收</a:t>
            </a:r>
            <a:r>
              <a:rPr lang="zh-CN" altLang="en-US" dirty="0" smtClean="0"/>
              <a:t>取期货开仓手续费</a:t>
            </a:r>
            <a:endParaRPr lang="en-US" altLang="zh-CN" dirty="0" smtClean="0"/>
          </a:p>
        </p:txBody>
      </p:sp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6682" cy="47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0848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532859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行权后，可在 持仓查询 中查看期货头寸的变化。</a:t>
            </a:r>
            <a:endParaRPr lang="en-US" altLang="zh-CN" dirty="0" smtClean="0"/>
          </a:p>
        </p:txBody>
      </p:sp>
    </p:spTree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58113-01FE-4670-BE11-C480DDE9CB72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pic>
        <p:nvPicPr>
          <p:cNvPr id="34818" name="Picture 3" descr="E:\平面设计\品牌形象\ppt\20130715稿3\封面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503238" y="5476875"/>
            <a:ext cx="86407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地址：杭州市文晖路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108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号浙江出版物资大厦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1125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室、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1127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室、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12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、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16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层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邮编：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310004   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电话：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4006-728-728   </a:t>
            </a:r>
            <a:r>
              <a:rPr lang="zh-CN" altLang="en-US" sz="1400">
                <a:solidFill>
                  <a:schemeClr val="bg1"/>
                </a:solidFill>
                <a:latin typeface="汉仪中黑简"/>
              </a:rPr>
              <a:t>网址：</a:t>
            </a:r>
            <a:r>
              <a:rPr lang="en-US" altLang="zh-CN" sz="1400">
                <a:solidFill>
                  <a:schemeClr val="bg1"/>
                </a:solidFill>
                <a:latin typeface="汉仪中黑简"/>
              </a:rPr>
              <a:t>www.cindaqh.com</a:t>
            </a:r>
            <a:endParaRPr lang="zh-CN" altLang="en-US" sz="1400">
              <a:solidFill>
                <a:schemeClr val="bg1"/>
              </a:solidFill>
              <a:latin typeface="汉仪中黑简"/>
            </a:endParaRPr>
          </a:p>
        </p:txBody>
      </p:sp>
      <p:pic>
        <p:nvPicPr>
          <p:cNvPr id="34820" name="Picture 2" descr="E:\平面设计\品牌形象\ppt\20120910\ppt模板尾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069975"/>
            <a:ext cx="49101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786188" y="2643188"/>
            <a:ext cx="17272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4000" b="1" dirty="0">
                <a:solidFill>
                  <a:srgbClr val="02539C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微软雅黑" pitchFamily="34" charset="-122"/>
              </a:rPr>
              <a:t>谢   谢！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 txBox="1">
            <a:spLocks/>
          </p:cNvSpPr>
          <p:nvPr/>
        </p:nvSpPr>
        <p:spPr bwMode="auto">
          <a:xfrm>
            <a:off x="0" y="85725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   一、软件下载安装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00808"/>
            <a:ext cx="90967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5452198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登陆官网</a:t>
            </a:r>
            <a:r>
              <a:rPr lang="en-US" altLang="zh-CN" dirty="0" smtClean="0">
                <a:hlinkClick r:id="rId3"/>
              </a:rPr>
              <a:t>http://www.cindaqh.com/</a:t>
            </a:r>
            <a:r>
              <a:rPr lang="zh-CN" altLang="en-US" dirty="0" smtClean="0"/>
              <a:t>，进入软件下载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" y="1636466"/>
            <a:ext cx="9107488" cy="47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949280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安装完成后，桌面图标显示如上</a:t>
            </a:r>
            <a:endParaRPr lang="zh-CN" altLang="en-US" b="1" dirty="0"/>
          </a:p>
        </p:txBody>
      </p:sp>
      <p:pic>
        <p:nvPicPr>
          <p:cNvPr id="6" name="图片 5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05064"/>
            <a:ext cx="1115616" cy="1369165"/>
          </a:xfrm>
          <a:prstGeom prst="rect">
            <a:avLst/>
          </a:prstGeom>
        </p:spPr>
      </p:pic>
      <p:sp>
        <p:nvSpPr>
          <p:cNvPr id="8" name="爆炸形 1 7"/>
          <p:cNvSpPr/>
          <p:nvPr/>
        </p:nvSpPr>
        <p:spPr>
          <a:xfrm rot="10800000">
            <a:off x="107504" y="3284984"/>
            <a:ext cx="3312368" cy="2664296"/>
          </a:xfrm>
          <a:prstGeom prst="irregularSeal1">
            <a:avLst/>
          </a:prstGeom>
          <a:solidFill>
            <a:schemeClr val="bg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124744"/>
            <a:ext cx="5811206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在“股指仿真软件”里下载“信达期货网上交易</a:t>
            </a:r>
            <a:r>
              <a:rPr lang="en-US" altLang="zh-CN" dirty="0" smtClean="0"/>
              <a:t>5.0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85725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</a:rPr>
              <a:t>   二、登陆及界面说明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3624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4362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4176464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登陆界面注意要勾选期权</a:t>
            </a:r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若服务器状况不佳，可在登陆界面通过站点测试，选择网络状态好的服务器，并点击确定。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910604"/>
            <a:ext cx="9144000" cy="54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31840" y="3717032"/>
            <a:ext cx="3888432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目前，白糖（</a:t>
            </a:r>
            <a:r>
              <a:rPr lang="en-US" altLang="zh-CN" dirty="0" smtClean="0">
                <a:solidFill>
                  <a:srgbClr val="C00000"/>
                </a:solidFill>
              </a:rPr>
              <a:t>SR</a:t>
            </a:r>
            <a:r>
              <a:rPr lang="zh-CN" altLang="en-US" dirty="0" smtClean="0">
                <a:solidFill>
                  <a:srgbClr val="C00000"/>
                </a:solidFill>
              </a:rPr>
              <a:t>）上市的期权合约有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5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7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9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11</a:t>
            </a:r>
            <a:r>
              <a:rPr lang="zh-CN" altLang="en-US" dirty="0" smtClean="0">
                <a:solidFill>
                  <a:srgbClr val="C00000"/>
                </a:solidFill>
              </a:rPr>
              <a:t>月份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豆粕（</a:t>
            </a:r>
            <a:r>
              <a:rPr lang="en-US" altLang="zh-CN" dirty="0" smtClean="0">
                <a:solidFill>
                  <a:srgbClr val="C00000"/>
                </a:solidFill>
              </a:rPr>
              <a:t>m</a:t>
            </a:r>
            <a:r>
              <a:rPr lang="zh-CN" altLang="en-US" dirty="0" smtClean="0">
                <a:solidFill>
                  <a:srgbClr val="C00000"/>
                </a:solidFill>
              </a:rPr>
              <a:t>）上市的期权合约有</a:t>
            </a:r>
            <a:r>
              <a:rPr lang="en-US" altLang="zh-CN" dirty="0" smtClean="0">
                <a:solidFill>
                  <a:srgbClr val="C00000"/>
                </a:solidFill>
              </a:rPr>
              <a:t>3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5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7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8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9</a:t>
            </a:r>
            <a:r>
              <a:rPr lang="zh-CN" altLang="en-US" dirty="0" smtClean="0">
                <a:solidFill>
                  <a:srgbClr val="C00000"/>
                </a:solidFill>
              </a:rPr>
              <a:t>、</a:t>
            </a:r>
            <a:r>
              <a:rPr lang="en-US" altLang="zh-CN" dirty="0" smtClean="0">
                <a:solidFill>
                  <a:srgbClr val="C00000"/>
                </a:solidFill>
              </a:rPr>
              <a:t>11</a:t>
            </a:r>
            <a:r>
              <a:rPr lang="zh-CN" altLang="en-US" dirty="0" smtClean="0">
                <a:solidFill>
                  <a:srgbClr val="C00000"/>
                </a:solidFill>
              </a:rPr>
              <a:t>月份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827584" y="2708920"/>
            <a:ext cx="223224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5" y="1772816"/>
            <a:ext cx="91418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" y="1844824"/>
            <a:ext cx="9179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752"/>
            <a:ext cx="9144000" cy="46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8064896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3000"/>
            </a:schemeClr>
          </a:solidFill>
          <a:ln w="19050">
            <a:solidFill>
              <a:srgbClr val="00487E">
                <a:alpha val="70000"/>
              </a:srgb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委托挂单：可查看当日所有下单的委托（若撤单，双击委托条目即可）</a:t>
            </a:r>
            <a:endParaRPr lang="zh-CN" altLang="en-US" dirty="0"/>
          </a:p>
        </p:txBody>
      </p:sp>
    </p:spTree>
  </p:cSld>
  <p:clrMapOvr>
    <a:masterClrMapping/>
  </p:clrMapOvr>
  <p:transition>
    <p:pull dir="u"/>
  </p:transition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</TotalTime>
  <Words>493</Words>
  <Application>Microsoft Office PowerPoint</Application>
  <PresentationFormat>全屏显示(4:3)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方正大黑简体</vt:lpstr>
      <vt:lpstr>方正黑体简体</vt:lpstr>
      <vt:lpstr>Franklin Gothic Medium</vt:lpstr>
      <vt:lpstr>微软雅黑</vt:lpstr>
      <vt:lpstr>Times New Roman</vt:lpstr>
      <vt:lpstr>Wingdings</vt:lpstr>
      <vt:lpstr>汉仪中黑简</vt:lpstr>
      <vt:lpstr>Calibri</vt:lpstr>
      <vt:lpstr>1_Office 主题</vt:lpstr>
      <vt:lpstr>2_Office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蓝色柱形图表PPT模板</dc:title>
  <dc:creator>PPTCHINA</dc:creator>
  <cp:lastModifiedBy>Na</cp:lastModifiedBy>
  <cp:revision>733</cp:revision>
  <dcterms:created xsi:type="dcterms:W3CDTF">2011-09-21T09:06:48Z</dcterms:created>
  <dcterms:modified xsi:type="dcterms:W3CDTF">2017-02-15T07:17:08Z</dcterms:modified>
</cp:coreProperties>
</file>