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1522" r:id="rId4"/>
    <p:sldId id="1651" r:id="rId6"/>
    <p:sldId id="1652" r:id="rId7"/>
    <p:sldId id="1631" r:id="rId8"/>
    <p:sldId id="1634" r:id="rId9"/>
    <p:sldId id="1738" r:id="rId10"/>
    <p:sldId id="1560" r:id="rId11"/>
    <p:sldId id="1654" r:id="rId12"/>
    <p:sldId id="1653" r:id="rId13"/>
    <p:sldId id="1620" r:id="rId14"/>
    <p:sldId id="1714" r:id="rId15"/>
    <p:sldId id="1592" r:id="rId16"/>
    <p:sldId id="1697" r:id="rId17"/>
    <p:sldId id="1637" r:id="rId18"/>
    <p:sldId id="1639" r:id="rId19"/>
    <p:sldId id="1645" r:id="rId20"/>
    <p:sldId id="1445" r:id="rId21"/>
    <p:sldId id="1646" r:id="rId22"/>
    <p:sldId id="1739" r:id="rId23"/>
    <p:sldId id="1633" r:id="rId24"/>
    <p:sldId id="1636" r:id="rId25"/>
    <p:sldId id="1740" r:id="rId26"/>
    <p:sldId id="1642" r:id="rId27"/>
    <p:sldId id="1650" r:id="rId28"/>
    <p:sldId id="1715" r:id="rId29"/>
    <p:sldId id="1716" r:id="rId30"/>
    <p:sldId id="1717" r:id="rId31"/>
    <p:sldId id="1718" r:id="rId32"/>
    <p:sldId id="1648" r:id="rId33"/>
    <p:sldId id="1481" r:id="rId34"/>
    <p:sldId id="1104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郭 远爱" initials="郭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96F3"/>
    <a:srgbClr val="FAEBEB"/>
    <a:srgbClr val="E29A9A"/>
    <a:srgbClr val="E9D0CB"/>
    <a:srgbClr val="DFBBB3"/>
    <a:srgbClr val="E29AB6"/>
    <a:srgbClr val="FFFFFF"/>
    <a:srgbClr val="BDD7EE"/>
    <a:srgbClr val="7030A0"/>
    <a:srgbClr val="EC7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9" Type="http://schemas.openxmlformats.org/officeDocument/2006/relationships/commentAuthors" Target="commentAuthors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B2A43C-6F78-4B0E-8A88-35991292BDB8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9D2F2009-05ED-44C1-BC8C-C54F34616F0F}">
      <dgm:prSet phldrT="[文本]" custT="1"/>
      <dgm:spPr/>
      <dgm:t>
        <a:bodyPr/>
        <a:lstStyle/>
        <a:p>
          <a:pPr algn="l"/>
          <a:r>
            <a:rPr lang="zh-CN" altLang="en-US" sz="1800" dirty="0">
              <a:latin typeface="楷体" panose="02010609060101010101" pitchFamily="49" charset="-122"/>
              <a:ea typeface="楷体" panose="02010609060101010101" pitchFamily="49" charset="-122"/>
            </a:rPr>
            <a:t>深圳市场三大指数（深成指、中小板、创业板）已突破</a:t>
          </a:r>
          <a:r>
            <a:rPr lang="en-US" altLang="zh-CN" sz="1800" dirty="0">
              <a:latin typeface="楷体" panose="02010609060101010101" pitchFamily="49" charset="-122"/>
              <a:ea typeface="楷体" panose="02010609060101010101" pitchFamily="49" charset="-122"/>
            </a:rPr>
            <a:t>2019Q1</a:t>
          </a:r>
          <a:r>
            <a:rPr lang="zh-CN" altLang="en-US" sz="1800" dirty="0">
              <a:latin typeface="楷体" panose="02010609060101010101" pitchFamily="49" charset="-122"/>
              <a:ea typeface="楷体" panose="02010609060101010101" pitchFamily="49" charset="-122"/>
            </a:rPr>
            <a:t>高点，而上证指数却仍有较大空间</a:t>
          </a:r>
        </a:p>
      </dgm:t>
    </dgm:pt>
    <dgm:pt modelId="{D75ADD10-14C2-45F6-A665-5F8484E9333B}" cxnId="{84233B08-5692-4566-8398-787E309D1AD1}" type="parTrans">
      <dgm:prSet/>
      <dgm:spPr/>
      <dgm:t>
        <a:bodyPr/>
        <a:lstStyle/>
        <a:p>
          <a:endParaRPr lang="zh-CN" altLang="en-US"/>
        </a:p>
      </dgm:t>
    </dgm:pt>
    <dgm:pt modelId="{A49C2D6A-4FFB-4088-B434-0ACE35C8E2CE}" cxnId="{84233B08-5692-4566-8398-787E309D1AD1}" type="sibTrans">
      <dgm:prSet/>
      <dgm:spPr/>
      <dgm:t>
        <a:bodyPr/>
        <a:lstStyle/>
        <a:p>
          <a:endParaRPr lang="zh-CN" altLang="en-US"/>
        </a:p>
      </dgm:t>
    </dgm:pt>
    <dgm:pt modelId="{A46DE452-0336-4827-9370-F5B541D41775}">
      <dgm:prSet phldrT="[文本]" custT="1"/>
      <dgm:spPr/>
      <dgm:t>
        <a:bodyPr/>
        <a:lstStyle/>
        <a:p>
          <a:pPr algn="l"/>
          <a:r>
            <a:rPr lang="zh-CN" altLang="en-US" sz="1800" dirty="0">
              <a:latin typeface="楷体" panose="02010609060101010101" pitchFamily="49" charset="-122"/>
              <a:ea typeface="楷体" panose="02010609060101010101" pitchFamily="49" charset="-122"/>
            </a:rPr>
            <a:t>近</a:t>
          </a:r>
          <a:r>
            <a:rPr lang="en-US" altLang="zh-CN" sz="1800" dirty="0">
              <a:latin typeface="楷体" panose="02010609060101010101" pitchFamily="49" charset="-122"/>
              <a:ea typeface="楷体" panose="02010609060101010101" pitchFamily="49" charset="-122"/>
            </a:rPr>
            <a:t>30</a:t>
          </a:r>
          <a:r>
            <a:rPr lang="zh-CN" altLang="en-US" sz="1800" dirty="0">
              <a:latin typeface="楷体" panose="02010609060101010101" pitchFamily="49" charset="-122"/>
              <a:ea typeface="楷体" panose="02010609060101010101" pitchFamily="49" charset="-122"/>
            </a:rPr>
            <a:t>个交易日，下跌天数不到</a:t>
          </a:r>
          <a:r>
            <a:rPr lang="en-US" altLang="zh-CN" sz="1800" dirty="0">
              <a:latin typeface="楷体" panose="02010609060101010101" pitchFamily="49" charset="-122"/>
              <a:ea typeface="楷体" panose="02010609060101010101" pitchFamily="49" charset="-122"/>
            </a:rPr>
            <a:t>10</a:t>
          </a:r>
          <a:r>
            <a:rPr lang="zh-CN" altLang="en-US" sz="1800" dirty="0">
              <a:latin typeface="楷体" panose="02010609060101010101" pitchFamily="49" charset="-122"/>
              <a:ea typeface="楷体" panose="02010609060101010101" pitchFamily="49" charset="-122"/>
            </a:rPr>
            <a:t>天（去年</a:t>
          </a:r>
          <a:r>
            <a:rPr lang="en-US" altLang="zh-CN" sz="1800" dirty="0">
              <a:latin typeface="楷体" panose="02010609060101010101" pitchFamily="49" charset="-122"/>
              <a:ea typeface="楷体" panose="02010609060101010101" pitchFamily="49" charset="-122"/>
            </a:rPr>
            <a:t>12</a:t>
          </a:r>
          <a:r>
            <a:rPr lang="zh-CN" altLang="en-US" sz="1800" dirty="0">
              <a:latin typeface="楷体" panose="02010609060101010101" pitchFamily="49" charset="-122"/>
              <a:ea typeface="楷体" panose="02010609060101010101" pitchFamily="49" charset="-122"/>
            </a:rPr>
            <a:t>月至今）</a:t>
          </a:r>
          <a:endParaRPr lang="zh-CN" altLang="en-US" sz="1800" dirty="0"/>
        </a:p>
      </dgm:t>
    </dgm:pt>
    <dgm:pt modelId="{D2206B96-F4EA-489F-A2C0-1A10F884DC7E}" cxnId="{874A92DB-E5CC-4527-999A-DF85CB2DBE12}" type="parTrans">
      <dgm:prSet/>
      <dgm:spPr/>
      <dgm:t>
        <a:bodyPr/>
        <a:lstStyle/>
        <a:p>
          <a:endParaRPr lang="zh-CN" altLang="en-US"/>
        </a:p>
      </dgm:t>
    </dgm:pt>
    <dgm:pt modelId="{027C2160-54E4-4841-B4D7-7B5617B49642}" cxnId="{874A92DB-E5CC-4527-999A-DF85CB2DBE12}" type="sibTrans">
      <dgm:prSet/>
      <dgm:spPr/>
      <dgm:t>
        <a:bodyPr/>
        <a:lstStyle/>
        <a:p>
          <a:endParaRPr lang="zh-CN" altLang="en-US"/>
        </a:p>
      </dgm:t>
    </dgm:pt>
    <dgm:pt modelId="{F05C3742-F68D-48D9-8A95-61A90CA8AAFB}">
      <dgm:prSet phldrT="[文本]" custT="1"/>
      <dgm:spPr/>
      <dgm:t>
        <a:bodyPr/>
        <a:lstStyle/>
        <a:p>
          <a:pPr algn="l"/>
          <a:r>
            <a:rPr lang="en-US" altLang="zh-CN" sz="1800" dirty="0">
              <a:latin typeface="楷体" panose="02010609060101010101" pitchFamily="49" charset="-122"/>
              <a:ea typeface="楷体" panose="02010609060101010101" pitchFamily="49" charset="-122"/>
            </a:rPr>
            <a:t>1</a:t>
          </a:r>
          <a:r>
            <a:rPr lang="zh-CN" altLang="en-US" sz="1800" dirty="0">
              <a:latin typeface="楷体" panose="02010609060101010101" pitchFamily="49" charset="-122"/>
              <a:ea typeface="楷体" panose="02010609060101010101" pitchFamily="49" charset="-122"/>
            </a:rPr>
            <a:t>、</a:t>
          </a:r>
          <a:r>
            <a:rPr lang="zh-CN" altLang="en-US" sz="1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rPr>
            <a:t>指数基本上日内完成洗盘</a:t>
          </a:r>
          <a:endParaRPr lang="en-US" altLang="zh-CN" sz="1800" b="1" dirty="0">
            <a:solidFill>
              <a:srgbClr val="FF0000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  <a:p>
          <a:pPr algn="l"/>
          <a:r>
            <a:rPr lang="en-US" altLang="zh-CN" sz="1800" dirty="0">
              <a:latin typeface="楷体" panose="02010609060101010101" pitchFamily="49" charset="-122"/>
              <a:ea typeface="楷体" panose="02010609060101010101" pitchFamily="49" charset="-122"/>
            </a:rPr>
            <a:t>2</a:t>
          </a:r>
          <a:r>
            <a:rPr lang="zh-CN" altLang="en-US" sz="1800" dirty="0">
              <a:latin typeface="楷体" panose="02010609060101010101" pitchFamily="49" charset="-122"/>
              <a:ea typeface="楷体" panose="02010609060101010101" pitchFamily="49" charset="-122"/>
            </a:rPr>
            <a:t>、即便大跌，短期内修复</a:t>
          </a:r>
        </a:p>
      </dgm:t>
    </dgm:pt>
    <dgm:pt modelId="{FAD1D6A4-7FC1-444C-A0F7-354C9D53C1C2}" cxnId="{9B0141F3-B5DC-432A-B99E-0C78CD8DF9DE}" type="parTrans">
      <dgm:prSet/>
      <dgm:spPr/>
      <dgm:t>
        <a:bodyPr/>
        <a:lstStyle/>
        <a:p>
          <a:endParaRPr lang="zh-CN" altLang="en-US"/>
        </a:p>
      </dgm:t>
    </dgm:pt>
    <dgm:pt modelId="{6389A935-805A-4136-A9B2-7CDCBFD8424A}" cxnId="{9B0141F3-B5DC-432A-B99E-0C78CD8DF9DE}" type="sibTrans">
      <dgm:prSet/>
      <dgm:spPr/>
      <dgm:t>
        <a:bodyPr/>
        <a:lstStyle/>
        <a:p>
          <a:endParaRPr lang="zh-CN" altLang="en-US"/>
        </a:p>
      </dgm:t>
    </dgm:pt>
    <dgm:pt modelId="{D5E2EB67-1CB9-4255-A533-FFE578629973}" type="pres">
      <dgm:prSet presAssocID="{0AB2A43C-6F78-4B0E-8A88-35991292BDB8}" presName="compositeShape" presStyleCnt="0">
        <dgm:presLayoutVars>
          <dgm:dir/>
          <dgm:resizeHandles/>
        </dgm:presLayoutVars>
      </dgm:prSet>
      <dgm:spPr/>
    </dgm:pt>
    <dgm:pt modelId="{DFD8236C-B217-4067-9F9C-F89CA5A2A89C}" type="pres">
      <dgm:prSet presAssocID="{0AB2A43C-6F78-4B0E-8A88-35991292BDB8}" presName="pyramid" presStyleLbl="node1" presStyleIdx="0" presStyleCnt="1"/>
      <dgm:spPr>
        <a:solidFill>
          <a:srgbClr val="C00000"/>
        </a:solidFill>
      </dgm:spPr>
    </dgm:pt>
    <dgm:pt modelId="{50ECC1C7-3478-4E5E-B151-8F519A02D18B}" type="pres">
      <dgm:prSet presAssocID="{0AB2A43C-6F78-4B0E-8A88-35991292BDB8}" presName="theList" presStyleCnt="0"/>
      <dgm:spPr/>
    </dgm:pt>
    <dgm:pt modelId="{1F757E08-3C0B-4687-A505-3959F7DD1735}" type="pres">
      <dgm:prSet presAssocID="{9D2F2009-05ED-44C1-BC8C-C54F34616F0F}" presName="aNode" presStyleLbl="fgAcc1" presStyleIdx="0" presStyleCnt="3" custScaleX="104808">
        <dgm:presLayoutVars>
          <dgm:bulletEnabled val="1"/>
        </dgm:presLayoutVars>
      </dgm:prSet>
      <dgm:spPr/>
    </dgm:pt>
    <dgm:pt modelId="{53CB49DA-3E78-4409-A5A3-E51D79C0434B}" type="pres">
      <dgm:prSet presAssocID="{9D2F2009-05ED-44C1-BC8C-C54F34616F0F}" presName="aSpace" presStyleCnt="0"/>
      <dgm:spPr/>
    </dgm:pt>
    <dgm:pt modelId="{EEA0EFA8-98AB-4FEF-811A-0EF1BB8B3477}" type="pres">
      <dgm:prSet presAssocID="{A46DE452-0336-4827-9370-F5B541D41775}" presName="aNode" presStyleLbl="fgAcc1" presStyleIdx="1" presStyleCnt="3">
        <dgm:presLayoutVars>
          <dgm:bulletEnabled val="1"/>
        </dgm:presLayoutVars>
      </dgm:prSet>
      <dgm:spPr/>
    </dgm:pt>
    <dgm:pt modelId="{388B8D00-74AD-4D82-BDD0-A32E8AB32DBA}" type="pres">
      <dgm:prSet presAssocID="{A46DE452-0336-4827-9370-F5B541D41775}" presName="aSpace" presStyleCnt="0"/>
      <dgm:spPr/>
    </dgm:pt>
    <dgm:pt modelId="{DEF80F69-B44B-4BDB-88F4-F232EF5CBF4C}" type="pres">
      <dgm:prSet presAssocID="{F05C3742-F68D-48D9-8A95-61A90CA8AAFB}" presName="aNode" presStyleLbl="fgAcc1" presStyleIdx="2" presStyleCnt="3">
        <dgm:presLayoutVars>
          <dgm:bulletEnabled val="1"/>
        </dgm:presLayoutVars>
      </dgm:prSet>
      <dgm:spPr/>
    </dgm:pt>
    <dgm:pt modelId="{9D4ACF3E-A4D6-41B7-9F3A-D9FF6AA566D5}" type="pres">
      <dgm:prSet presAssocID="{F05C3742-F68D-48D9-8A95-61A90CA8AAFB}" presName="aSpace" presStyleCnt="0"/>
      <dgm:spPr/>
    </dgm:pt>
  </dgm:ptLst>
  <dgm:cxnLst>
    <dgm:cxn modelId="{84233B08-5692-4566-8398-787E309D1AD1}" srcId="{0AB2A43C-6F78-4B0E-8A88-35991292BDB8}" destId="{9D2F2009-05ED-44C1-BC8C-C54F34616F0F}" srcOrd="0" destOrd="0" parTransId="{D75ADD10-14C2-45F6-A665-5F8484E9333B}" sibTransId="{A49C2D6A-4FFB-4088-B434-0ACE35C8E2CE}"/>
    <dgm:cxn modelId="{101D3689-A905-407D-8406-1DCEEF56DCE9}" type="presOf" srcId="{A46DE452-0336-4827-9370-F5B541D41775}" destId="{EEA0EFA8-98AB-4FEF-811A-0EF1BB8B3477}" srcOrd="0" destOrd="0" presId="urn:microsoft.com/office/officeart/2005/8/layout/pyramid2"/>
    <dgm:cxn modelId="{5DFC5995-8BD5-4EFB-A687-92E051F0FAF2}" type="presOf" srcId="{9D2F2009-05ED-44C1-BC8C-C54F34616F0F}" destId="{1F757E08-3C0B-4687-A505-3959F7DD1735}" srcOrd="0" destOrd="0" presId="urn:microsoft.com/office/officeart/2005/8/layout/pyramid2"/>
    <dgm:cxn modelId="{E3FE3CA8-6510-484B-A56F-C752081B323E}" type="presOf" srcId="{0AB2A43C-6F78-4B0E-8A88-35991292BDB8}" destId="{D5E2EB67-1CB9-4255-A533-FFE578629973}" srcOrd="0" destOrd="0" presId="urn:microsoft.com/office/officeart/2005/8/layout/pyramid2"/>
    <dgm:cxn modelId="{2F31B0CB-3110-4582-9E7F-42383A0AB9C1}" type="presOf" srcId="{F05C3742-F68D-48D9-8A95-61A90CA8AAFB}" destId="{DEF80F69-B44B-4BDB-88F4-F232EF5CBF4C}" srcOrd="0" destOrd="0" presId="urn:microsoft.com/office/officeart/2005/8/layout/pyramid2"/>
    <dgm:cxn modelId="{874A92DB-E5CC-4527-999A-DF85CB2DBE12}" srcId="{0AB2A43C-6F78-4B0E-8A88-35991292BDB8}" destId="{A46DE452-0336-4827-9370-F5B541D41775}" srcOrd="1" destOrd="0" parTransId="{D2206B96-F4EA-489F-A2C0-1A10F884DC7E}" sibTransId="{027C2160-54E4-4841-B4D7-7B5617B49642}"/>
    <dgm:cxn modelId="{9B0141F3-B5DC-432A-B99E-0C78CD8DF9DE}" srcId="{0AB2A43C-6F78-4B0E-8A88-35991292BDB8}" destId="{F05C3742-F68D-48D9-8A95-61A90CA8AAFB}" srcOrd="2" destOrd="0" parTransId="{FAD1D6A4-7FC1-444C-A0F7-354C9D53C1C2}" sibTransId="{6389A935-805A-4136-A9B2-7CDCBFD8424A}"/>
    <dgm:cxn modelId="{3E599320-14F8-4F80-9081-1E2EFE47E46F}" type="presParOf" srcId="{D5E2EB67-1CB9-4255-A533-FFE578629973}" destId="{DFD8236C-B217-4067-9F9C-F89CA5A2A89C}" srcOrd="0" destOrd="0" presId="urn:microsoft.com/office/officeart/2005/8/layout/pyramid2"/>
    <dgm:cxn modelId="{D5D826F7-2C2F-43EE-A56E-321C6636BA70}" type="presParOf" srcId="{D5E2EB67-1CB9-4255-A533-FFE578629973}" destId="{50ECC1C7-3478-4E5E-B151-8F519A02D18B}" srcOrd="1" destOrd="0" presId="urn:microsoft.com/office/officeart/2005/8/layout/pyramid2"/>
    <dgm:cxn modelId="{4A69C44E-A6BF-4899-81A4-8F40D2EEEC65}" type="presParOf" srcId="{50ECC1C7-3478-4E5E-B151-8F519A02D18B}" destId="{1F757E08-3C0B-4687-A505-3959F7DD1735}" srcOrd="0" destOrd="0" presId="urn:microsoft.com/office/officeart/2005/8/layout/pyramid2"/>
    <dgm:cxn modelId="{2EDA374B-7FE9-478F-8AF6-48DD7706CD5D}" type="presParOf" srcId="{50ECC1C7-3478-4E5E-B151-8F519A02D18B}" destId="{53CB49DA-3E78-4409-A5A3-E51D79C0434B}" srcOrd="1" destOrd="0" presId="urn:microsoft.com/office/officeart/2005/8/layout/pyramid2"/>
    <dgm:cxn modelId="{336A7BF0-D732-4248-9831-86A623FDF946}" type="presParOf" srcId="{50ECC1C7-3478-4E5E-B151-8F519A02D18B}" destId="{EEA0EFA8-98AB-4FEF-811A-0EF1BB8B3477}" srcOrd="2" destOrd="0" presId="urn:microsoft.com/office/officeart/2005/8/layout/pyramid2"/>
    <dgm:cxn modelId="{3ACAB6DF-7C35-4D41-B26E-7525273CD70F}" type="presParOf" srcId="{50ECC1C7-3478-4E5E-B151-8F519A02D18B}" destId="{388B8D00-74AD-4D82-BDD0-A32E8AB32DBA}" srcOrd="3" destOrd="0" presId="urn:microsoft.com/office/officeart/2005/8/layout/pyramid2"/>
    <dgm:cxn modelId="{3A594084-C7FF-49F1-9144-94B61866AEA1}" type="presParOf" srcId="{50ECC1C7-3478-4E5E-B151-8F519A02D18B}" destId="{DEF80F69-B44B-4BDB-88F4-F232EF5CBF4C}" srcOrd="4" destOrd="0" presId="urn:microsoft.com/office/officeart/2005/8/layout/pyramid2"/>
    <dgm:cxn modelId="{11BB93D0-4A7E-4D91-BFC6-7E303292FF5A}" type="presParOf" srcId="{50ECC1C7-3478-4E5E-B151-8F519A02D18B}" destId="{9D4ACF3E-A4D6-41B7-9F3A-D9FF6AA566D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8236C-B217-4067-9F9C-F89CA5A2A89C}">
      <dsp:nvSpPr>
        <dsp:cNvPr id="0" name=""/>
        <dsp:cNvSpPr/>
      </dsp:nvSpPr>
      <dsp:spPr>
        <a:xfrm>
          <a:off x="905930" y="0"/>
          <a:ext cx="5418667" cy="5418667"/>
        </a:xfrm>
        <a:prstGeom prst="triangl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57E08-3C0B-4687-A505-3959F7DD1735}">
      <dsp:nvSpPr>
        <dsp:cNvPr id="0" name=""/>
        <dsp:cNvSpPr/>
      </dsp:nvSpPr>
      <dsp:spPr>
        <a:xfrm>
          <a:off x="3530591" y="544777"/>
          <a:ext cx="3691477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latin typeface="楷体" panose="02010609060101010101" pitchFamily="49" charset="-122"/>
              <a:ea typeface="楷体" panose="02010609060101010101" pitchFamily="49" charset="-122"/>
            </a:rPr>
            <a:t>深圳市场三大指数（深成指、中小板、创业板）已突破</a:t>
          </a:r>
          <a:r>
            <a:rPr lang="en-US" altLang="zh-CN" sz="1800" kern="1200" dirty="0">
              <a:latin typeface="楷体" panose="02010609060101010101" pitchFamily="49" charset="-122"/>
              <a:ea typeface="楷体" panose="02010609060101010101" pitchFamily="49" charset="-122"/>
            </a:rPr>
            <a:t>2019Q1</a:t>
          </a:r>
          <a:r>
            <a:rPr lang="zh-CN" altLang="en-US" sz="1800" kern="1200" dirty="0">
              <a:latin typeface="楷体" panose="02010609060101010101" pitchFamily="49" charset="-122"/>
              <a:ea typeface="楷体" panose="02010609060101010101" pitchFamily="49" charset="-122"/>
            </a:rPr>
            <a:t>高点，而上证指数却仍有较大空间</a:t>
          </a:r>
        </a:p>
      </dsp:txBody>
      <dsp:txXfrm>
        <a:off x="3593207" y="607393"/>
        <a:ext cx="3566245" cy="1157468"/>
      </dsp:txXfrm>
    </dsp:sp>
    <dsp:sp modelId="{EEA0EFA8-98AB-4FEF-811A-0EF1BB8B3477}">
      <dsp:nvSpPr>
        <dsp:cNvPr id="0" name=""/>
        <dsp:cNvSpPr/>
      </dsp:nvSpPr>
      <dsp:spPr>
        <a:xfrm>
          <a:off x="3615263" y="1987814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latin typeface="楷体" panose="02010609060101010101" pitchFamily="49" charset="-122"/>
              <a:ea typeface="楷体" panose="02010609060101010101" pitchFamily="49" charset="-122"/>
            </a:rPr>
            <a:t>近</a:t>
          </a:r>
          <a:r>
            <a:rPr lang="en-US" altLang="zh-CN" sz="1800" kern="1200" dirty="0">
              <a:latin typeface="楷体" panose="02010609060101010101" pitchFamily="49" charset="-122"/>
              <a:ea typeface="楷体" panose="02010609060101010101" pitchFamily="49" charset="-122"/>
            </a:rPr>
            <a:t>30</a:t>
          </a:r>
          <a:r>
            <a:rPr lang="zh-CN" altLang="en-US" sz="1800" kern="1200" dirty="0">
              <a:latin typeface="楷体" panose="02010609060101010101" pitchFamily="49" charset="-122"/>
              <a:ea typeface="楷体" panose="02010609060101010101" pitchFamily="49" charset="-122"/>
            </a:rPr>
            <a:t>个交易日，下跌天数不到</a:t>
          </a:r>
          <a:r>
            <a:rPr lang="en-US" altLang="zh-CN" sz="1800" kern="1200" dirty="0">
              <a:latin typeface="楷体" panose="02010609060101010101" pitchFamily="49" charset="-122"/>
              <a:ea typeface="楷体" panose="02010609060101010101" pitchFamily="49" charset="-122"/>
            </a:rPr>
            <a:t>10</a:t>
          </a:r>
          <a:r>
            <a:rPr lang="zh-CN" altLang="en-US" sz="1800" kern="1200" dirty="0">
              <a:latin typeface="楷体" panose="02010609060101010101" pitchFamily="49" charset="-122"/>
              <a:ea typeface="楷体" panose="02010609060101010101" pitchFamily="49" charset="-122"/>
            </a:rPr>
            <a:t>天（去年</a:t>
          </a:r>
          <a:r>
            <a:rPr lang="en-US" altLang="zh-CN" sz="1800" kern="1200" dirty="0">
              <a:latin typeface="楷体" panose="02010609060101010101" pitchFamily="49" charset="-122"/>
              <a:ea typeface="楷体" panose="02010609060101010101" pitchFamily="49" charset="-122"/>
            </a:rPr>
            <a:t>12</a:t>
          </a:r>
          <a:r>
            <a:rPr lang="zh-CN" altLang="en-US" sz="1800" kern="1200" dirty="0">
              <a:latin typeface="楷体" panose="02010609060101010101" pitchFamily="49" charset="-122"/>
              <a:ea typeface="楷体" panose="02010609060101010101" pitchFamily="49" charset="-122"/>
            </a:rPr>
            <a:t>月至今）</a:t>
          </a:r>
          <a:endParaRPr lang="zh-CN" altLang="en-US" sz="1800" kern="1200" dirty="0"/>
        </a:p>
      </dsp:txBody>
      <dsp:txXfrm>
        <a:off x="3677879" y="2050430"/>
        <a:ext cx="3396901" cy="1157468"/>
      </dsp:txXfrm>
    </dsp:sp>
    <dsp:sp modelId="{DEF80F69-B44B-4BDB-88F4-F232EF5CBF4C}">
      <dsp:nvSpPr>
        <dsp:cNvPr id="0" name=""/>
        <dsp:cNvSpPr/>
      </dsp:nvSpPr>
      <dsp:spPr>
        <a:xfrm>
          <a:off x="3615263" y="3430852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>
              <a:latin typeface="楷体" panose="02010609060101010101" pitchFamily="49" charset="-122"/>
              <a:ea typeface="楷体" panose="02010609060101010101" pitchFamily="49" charset="-122"/>
            </a:rPr>
            <a:t>1</a:t>
          </a:r>
          <a:r>
            <a:rPr lang="zh-CN" altLang="en-US" sz="1800" kern="1200" dirty="0">
              <a:latin typeface="楷体" panose="02010609060101010101" pitchFamily="49" charset="-122"/>
              <a:ea typeface="楷体" panose="02010609060101010101" pitchFamily="49" charset="-122"/>
            </a:rPr>
            <a:t>、</a:t>
          </a:r>
          <a:r>
            <a:rPr lang="zh-CN" altLang="en-US" sz="1800" b="1" kern="1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rPr>
            <a:t>指数基本上日内完成洗盘</a:t>
          </a:r>
          <a:endParaRPr lang="en-US" altLang="zh-CN" sz="1800" b="1" kern="1200" dirty="0">
            <a:solidFill>
              <a:srgbClr val="FF0000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>
              <a:latin typeface="楷体" panose="02010609060101010101" pitchFamily="49" charset="-122"/>
              <a:ea typeface="楷体" panose="02010609060101010101" pitchFamily="49" charset="-122"/>
            </a:rPr>
            <a:t>2</a:t>
          </a:r>
          <a:r>
            <a:rPr lang="zh-CN" altLang="en-US" sz="1800" kern="1200" dirty="0">
              <a:latin typeface="楷体" panose="02010609060101010101" pitchFamily="49" charset="-122"/>
              <a:ea typeface="楷体" panose="02010609060101010101" pitchFamily="49" charset="-122"/>
            </a:rPr>
            <a:t>、即便大跌，短期内修复</a:t>
          </a:r>
        </a:p>
      </dsp:txBody>
      <dsp:txXfrm>
        <a:off x="3677879" y="3493468"/>
        <a:ext cx="3396901" cy="115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dir/>
      <dgm:resizeHandles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0FF87-A0D6-4BA5-9C7F-B883F79142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0FF87-A0D6-4BA5-9C7F-B883F79142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两市成交额最大上升至</a:t>
            </a:r>
            <a:r>
              <a:rPr lang="en-US" altLang="zh-CN"/>
              <a:t>8000</a:t>
            </a:r>
            <a:r>
              <a:rPr lang="zh-CN" altLang="en-US"/>
              <a:t>亿元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 userDrawn="1"/>
        </p:nvSpPr>
        <p:spPr>
          <a:xfrm>
            <a:off x="1071034" y="353907"/>
            <a:ext cx="11120967" cy="614680"/>
          </a:xfrm>
          <a:custGeom>
            <a:avLst/>
            <a:gdLst>
              <a:gd name="connsiteX0" fmla="*/ 0 w 11095139"/>
              <a:gd name="connsiteY0" fmla="*/ 0 h 739466"/>
              <a:gd name="connsiteX1" fmla="*/ 3652449 w 11095139"/>
              <a:gd name="connsiteY1" fmla="*/ 0 h 739466"/>
              <a:gd name="connsiteX2" fmla="*/ 4459114 w 11095139"/>
              <a:gd name="connsiteY2" fmla="*/ 0 h 739466"/>
              <a:gd name="connsiteX3" fmla="*/ 11095139 w 11095139"/>
              <a:gd name="connsiteY3" fmla="*/ 0 h 739466"/>
              <a:gd name="connsiteX4" fmla="*/ 11095139 w 11095139"/>
              <a:gd name="connsiteY4" fmla="*/ 739466 h 739466"/>
              <a:gd name="connsiteX5" fmla="*/ 4459114 w 11095139"/>
              <a:gd name="connsiteY5" fmla="*/ 739466 h 739466"/>
              <a:gd name="connsiteX6" fmla="*/ 3701895 w 11095139"/>
              <a:gd name="connsiteY6" fmla="*/ 739466 h 739466"/>
              <a:gd name="connsiteX7" fmla="*/ 3699253 w 11095139"/>
              <a:gd name="connsiteY7" fmla="*/ 739466 h 739466"/>
              <a:gd name="connsiteX8" fmla="*/ 3668028 w 11095139"/>
              <a:gd name="connsiteY8" fmla="*/ 739466 h 739466"/>
              <a:gd name="connsiteX9" fmla="*/ 3628313 w 11095139"/>
              <a:gd name="connsiteY9" fmla="*/ 739466 h 739466"/>
              <a:gd name="connsiteX10" fmla="*/ 3606367 w 11095139"/>
              <a:gd name="connsiteY10" fmla="*/ 739466 h 739466"/>
              <a:gd name="connsiteX11" fmla="*/ 3599001 w 11095139"/>
              <a:gd name="connsiteY11" fmla="*/ 739466 h 739466"/>
              <a:gd name="connsiteX12" fmla="*/ 3596380 w 11095139"/>
              <a:gd name="connsiteY12" fmla="*/ 739466 h 739466"/>
              <a:gd name="connsiteX13" fmla="*/ 3587934 w 11095139"/>
              <a:gd name="connsiteY13" fmla="*/ 739466 h 739466"/>
              <a:gd name="connsiteX14" fmla="*/ 3579477 w 11095139"/>
              <a:gd name="connsiteY14" fmla="*/ 739466 h 739466"/>
              <a:gd name="connsiteX15" fmla="*/ 3578164 w 11095139"/>
              <a:gd name="connsiteY15" fmla="*/ 739466 h 739466"/>
              <a:gd name="connsiteX16" fmla="*/ 3557549 w 11095139"/>
              <a:gd name="connsiteY16" fmla="*/ 739466 h 739466"/>
              <a:gd name="connsiteX17" fmla="*/ 3548293 w 11095139"/>
              <a:gd name="connsiteY17" fmla="*/ 739466 h 739466"/>
              <a:gd name="connsiteX18" fmla="*/ 3546289 w 11095139"/>
              <a:gd name="connsiteY18" fmla="*/ 739466 h 739466"/>
              <a:gd name="connsiteX19" fmla="*/ 0 w 11095139"/>
              <a:gd name="connsiteY19" fmla="*/ 739466 h 73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095139" h="739466">
                <a:moveTo>
                  <a:pt x="0" y="0"/>
                </a:moveTo>
                <a:lnTo>
                  <a:pt x="3652449" y="0"/>
                </a:lnTo>
                <a:lnTo>
                  <a:pt x="4459114" y="0"/>
                </a:lnTo>
                <a:lnTo>
                  <a:pt x="11095139" y="0"/>
                </a:lnTo>
                <a:lnTo>
                  <a:pt x="11095139" y="739466"/>
                </a:lnTo>
                <a:lnTo>
                  <a:pt x="4459114" y="739466"/>
                </a:lnTo>
                <a:lnTo>
                  <a:pt x="3701895" y="739466"/>
                </a:lnTo>
                <a:lnTo>
                  <a:pt x="3699253" y="739466"/>
                </a:lnTo>
                <a:lnTo>
                  <a:pt x="3668028" y="739466"/>
                </a:lnTo>
                <a:lnTo>
                  <a:pt x="3628313" y="739466"/>
                </a:lnTo>
                <a:lnTo>
                  <a:pt x="3606367" y="739466"/>
                </a:lnTo>
                <a:lnTo>
                  <a:pt x="3599001" y="739466"/>
                </a:lnTo>
                <a:lnTo>
                  <a:pt x="3596380" y="739466"/>
                </a:lnTo>
                <a:lnTo>
                  <a:pt x="3587934" y="739466"/>
                </a:lnTo>
                <a:lnTo>
                  <a:pt x="3579477" y="739466"/>
                </a:lnTo>
                <a:lnTo>
                  <a:pt x="3578164" y="739466"/>
                </a:lnTo>
                <a:lnTo>
                  <a:pt x="3557549" y="739466"/>
                </a:lnTo>
                <a:lnTo>
                  <a:pt x="3548293" y="739466"/>
                </a:lnTo>
                <a:lnTo>
                  <a:pt x="3546289" y="739466"/>
                </a:lnTo>
                <a:lnTo>
                  <a:pt x="0" y="739466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noAutofit/>
          </a:bodyPr>
          <a:lstStyle/>
          <a:p>
            <a:pPr algn="r"/>
            <a:endParaRPr lang="zh-CN" altLang="en-US" sz="15335" dirty="0">
              <a:solidFill>
                <a:schemeClr val="accent1"/>
              </a:solidFill>
              <a:latin typeface="Bloody Impact" panose="02000506000000020004" pitchFamily="2" charset="0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10639214" y="439420"/>
            <a:ext cx="1450340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135" dirty="0">
                <a:solidFill>
                  <a:schemeClr val="bg1"/>
                </a:solidFill>
                <a:latin typeface="Century Gothic" panose="020B0502020202020204" pitchFamily="34" charset="0"/>
              </a:rPr>
              <a:t>LOGO</a:t>
            </a:r>
            <a:endParaRPr lang="en-US" altLang="zh-CN" sz="2135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9" Type="http://schemas.openxmlformats.org/officeDocument/2006/relationships/theme" Target="../theme/theme2.xml"/><Relationship Id="rId18" Type="http://schemas.openxmlformats.org/officeDocument/2006/relationships/image" Target="../media/image1.png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685517" y="706041"/>
            <a:ext cx="1099678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359" y="6482993"/>
            <a:ext cx="1660425" cy="3176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5359" y="6482993"/>
            <a:ext cx="1660425" cy="3176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.png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1.xml"/><Relationship Id="rId1" Type="http://schemas.openxmlformats.org/officeDocument/2006/relationships/tags" Target="../tags/tag1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png"/><Relationship Id="rId3" Type="http://schemas.openxmlformats.org/officeDocument/2006/relationships/tags" Target="../tags/tag135.xml"/><Relationship Id="rId2" Type="http://schemas.openxmlformats.org/officeDocument/2006/relationships/image" Target="../media/image16.png"/><Relationship Id="rId1" Type="http://schemas.openxmlformats.org/officeDocument/2006/relationships/tags" Target="../tags/tag13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2.png"/><Relationship Id="rId1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1" Type="http://schemas.openxmlformats.org/officeDocument/2006/relationships/tags" Target="../tags/tag1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5" Type="http://schemas.openxmlformats.org/officeDocument/2006/relationships/slideLayout" Target="../slideLayouts/slideLayout7.xml"/><Relationship Id="rId24" Type="http://schemas.openxmlformats.org/officeDocument/2006/relationships/tags" Target="../tags/tag87.xml"/><Relationship Id="rId23" Type="http://schemas.openxmlformats.org/officeDocument/2006/relationships/tags" Target="../tags/tag86.xml"/><Relationship Id="rId22" Type="http://schemas.openxmlformats.org/officeDocument/2006/relationships/tags" Target="../tags/tag85.xml"/><Relationship Id="rId21" Type="http://schemas.openxmlformats.org/officeDocument/2006/relationships/tags" Target="../tags/tag84.xml"/><Relationship Id="rId20" Type="http://schemas.openxmlformats.org/officeDocument/2006/relationships/tags" Target="../tags/tag83.xml"/><Relationship Id="rId2" Type="http://schemas.openxmlformats.org/officeDocument/2006/relationships/tags" Target="../tags/tag65.xml"/><Relationship Id="rId19" Type="http://schemas.openxmlformats.org/officeDocument/2006/relationships/tags" Target="../tags/tag82.xml"/><Relationship Id="rId18" Type="http://schemas.openxmlformats.org/officeDocument/2006/relationships/tags" Target="../tags/tag81.xml"/><Relationship Id="rId17" Type="http://schemas.openxmlformats.org/officeDocument/2006/relationships/tags" Target="../tags/tag80.xml"/><Relationship Id="rId16" Type="http://schemas.openxmlformats.org/officeDocument/2006/relationships/tags" Target="../tags/tag79.xml"/><Relationship Id="rId15" Type="http://schemas.openxmlformats.org/officeDocument/2006/relationships/tags" Target="../tags/tag78.xml"/><Relationship Id="rId14" Type="http://schemas.openxmlformats.org/officeDocument/2006/relationships/tags" Target="../tags/tag77.xml"/><Relationship Id="rId13" Type="http://schemas.openxmlformats.org/officeDocument/2006/relationships/tags" Target="../tags/tag76.xml"/><Relationship Id="rId12" Type="http://schemas.openxmlformats.org/officeDocument/2006/relationships/tags" Target="../tags/tag75.xml"/><Relationship Id="rId11" Type="http://schemas.openxmlformats.org/officeDocument/2006/relationships/tags" Target="../tags/tag74.xml"/><Relationship Id="rId10" Type="http://schemas.openxmlformats.org/officeDocument/2006/relationships/tags" Target="../tags/tag73.xml"/><Relationship Id="rId1" Type="http://schemas.openxmlformats.org/officeDocument/2006/relationships/tags" Target="../tags/tag6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2" Type="http://schemas.openxmlformats.org/officeDocument/2006/relationships/slideLayout" Target="../slideLayouts/slideLayout7.xml"/><Relationship Id="rId41" Type="http://schemas.openxmlformats.org/officeDocument/2006/relationships/tags" Target="../tags/tag129.xml"/><Relationship Id="rId40" Type="http://schemas.openxmlformats.org/officeDocument/2006/relationships/tags" Target="../tags/tag128.xml"/><Relationship Id="rId4" Type="http://schemas.openxmlformats.org/officeDocument/2006/relationships/tags" Target="../tags/tag92.xml"/><Relationship Id="rId39" Type="http://schemas.openxmlformats.org/officeDocument/2006/relationships/tags" Target="../tags/tag127.xml"/><Relationship Id="rId38" Type="http://schemas.openxmlformats.org/officeDocument/2006/relationships/tags" Target="../tags/tag126.xml"/><Relationship Id="rId37" Type="http://schemas.openxmlformats.org/officeDocument/2006/relationships/tags" Target="../tags/tag125.xml"/><Relationship Id="rId36" Type="http://schemas.openxmlformats.org/officeDocument/2006/relationships/tags" Target="../tags/tag124.xml"/><Relationship Id="rId35" Type="http://schemas.openxmlformats.org/officeDocument/2006/relationships/tags" Target="../tags/tag123.xml"/><Relationship Id="rId34" Type="http://schemas.openxmlformats.org/officeDocument/2006/relationships/tags" Target="../tags/tag122.xml"/><Relationship Id="rId33" Type="http://schemas.openxmlformats.org/officeDocument/2006/relationships/tags" Target="../tags/tag121.xml"/><Relationship Id="rId32" Type="http://schemas.openxmlformats.org/officeDocument/2006/relationships/tags" Target="../tags/tag120.xml"/><Relationship Id="rId31" Type="http://schemas.openxmlformats.org/officeDocument/2006/relationships/tags" Target="../tags/tag119.xml"/><Relationship Id="rId30" Type="http://schemas.openxmlformats.org/officeDocument/2006/relationships/tags" Target="../tags/tag118.xml"/><Relationship Id="rId3" Type="http://schemas.openxmlformats.org/officeDocument/2006/relationships/tags" Target="../tags/tag91.xml"/><Relationship Id="rId29" Type="http://schemas.openxmlformats.org/officeDocument/2006/relationships/tags" Target="../tags/tag117.xml"/><Relationship Id="rId28" Type="http://schemas.openxmlformats.org/officeDocument/2006/relationships/tags" Target="../tags/tag116.xml"/><Relationship Id="rId27" Type="http://schemas.openxmlformats.org/officeDocument/2006/relationships/tags" Target="../tags/tag115.xml"/><Relationship Id="rId26" Type="http://schemas.openxmlformats.org/officeDocument/2006/relationships/tags" Target="../tags/tag114.xml"/><Relationship Id="rId25" Type="http://schemas.openxmlformats.org/officeDocument/2006/relationships/tags" Target="../tags/tag113.xml"/><Relationship Id="rId24" Type="http://schemas.openxmlformats.org/officeDocument/2006/relationships/tags" Target="../tags/tag112.xml"/><Relationship Id="rId23" Type="http://schemas.openxmlformats.org/officeDocument/2006/relationships/tags" Target="../tags/tag111.xml"/><Relationship Id="rId22" Type="http://schemas.openxmlformats.org/officeDocument/2006/relationships/tags" Target="../tags/tag110.xml"/><Relationship Id="rId21" Type="http://schemas.openxmlformats.org/officeDocument/2006/relationships/tags" Target="../tags/tag109.xml"/><Relationship Id="rId20" Type="http://schemas.openxmlformats.org/officeDocument/2006/relationships/tags" Target="../tags/tag108.xml"/><Relationship Id="rId2" Type="http://schemas.openxmlformats.org/officeDocument/2006/relationships/tags" Target="../tags/tag90.xml"/><Relationship Id="rId19" Type="http://schemas.openxmlformats.org/officeDocument/2006/relationships/tags" Target="../tags/tag107.xml"/><Relationship Id="rId18" Type="http://schemas.openxmlformats.org/officeDocument/2006/relationships/tags" Target="../tags/tag106.xml"/><Relationship Id="rId17" Type="http://schemas.openxmlformats.org/officeDocument/2006/relationships/tags" Target="../tags/tag105.xml"/><Relationship Id="rId16" Type="http://schemas.openxmlformats.org/officeDocument/2006/relationships/tags" Target="../tags/tag104.xml"/><Relationship Id="rId15" Type="http://schemas.openxmlformats.org/officeDocument/2006/relationships/tags" Target="../tags/tag103.xml"/><Relationship Id="rId14" Type="http://schemas.openxmlformats.org/officeDocument/2006/relationships/tags" Target="../tags/tag102.xml"/><Relationship Id="rId13" Type="http://schemas.openxmlformats.org/officeDocument/2006/relationships/tags" Target="../tags/tag101.xml"/><Relationship Id="rId12" Type="http://schemas.openxmlformats.org/officeDocument/2006/relationships/tags" Target="../tags/tag100.xml"/><Relationship Id="rId11" Type="http://schemas.openxmlformats.org/officeDocument/2006/relationships/tags" Target="../tags/tag99.xml"/><Relationship Id="rId10" Type="http://schemas.openxmlformats.org/officeDocument/2006/relationships/tags" Target="../tags/tag98.xml"/><Relationship Id="rId1" Type="http://schemas.openxmlformats.org/officeDocument/2006/relationships/tags" Target="../tags/tag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455524" y="5093925"/>
            <a:ext cx="3295968" cy="151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700"/>
              </a:lnSpc>
            </a:pPr>
            <a:r>
              <a:rPr lang="zh-CN" altLang="en-US" sz="20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研究发展中心宏观金融团队</a:t>
            </a:r>
            <a:endParaRPr lang="en-US" altLang="zh-CN" sz="20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ts val="3700"/>
              </a:lnSpc>
            </a:pPr>
            <a:r>
              <a:rPr lang="zh-CN" altLang="en-US" sz="20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吴昕岚 郭远爱</a:t>
            </a:r>
            <a:endParaRPr lang="en-US" altLang="zh-CN" sz="20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ts val="3700"/>
              </a:lnSpc>
            </a:pPr>
            <a:r>
              <a:rPr lang="en-US" altLang="zh-CN" sz="20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2020</a:t>
            </a:r>
            <a:r>
              <a:rPr lang="zh-CN" altLang="en-US" sz="20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0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01</a:t>
            </a:r>
            <a:r>
              <a:rPr lang="zh-CN" altLang="en-US" sz="20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20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14</a:t>
            </a:r>
            <a:r>
              <a:rPr lang="zh-CN" altLang="en-US" sz="20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</a:t>
            </a:r>
            <a:endParaRPr lang="en-US" altLang="zh-CN" sz="20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76" t="15625"/>
          <a:stretch>
            <a:fillRect/>
          </a:stretch>
        </p:blipFill>
        <p:spPr>
          <a:xfrm>
            <a:off x="7396480" y="0"/>
            <a:ext cx="4795521" cy="6858000"/>
          </a:xfrm>
          <a:custGeom>
            <a:avLst/>
            <a:gdLst>
              <a:gd name="connsiteX0" fmla="*/ 0 w 5842933"/>
              <a:gd name="connsiteY0" fmla="*/ 0 h 6858000"/>
              <a:gd name="connsiteX1" fmla="*/ 5842933 w 5842933"/>
              <a:gd name="connsiteY1" fmla="*/ 0 h 6858000"/>
              <a:gd name="connsiteX2" fmla="*/ 5842933 w 5842933"/>
              <a:gd name="connsiteY2" fmla="*/ 6858000 h 6858000"/>
              <a:gd name="connsiteX3" fmla="*/ 0 w 58429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2933" h="6858000">
                <a:moveTo>
                  <a:pt x="0" y="0"/>
                </a:moveTo>
                <a:lnTo>
                  <a:pt x="5842933" y="0"/>
                </a:lnTo>
                <a:lnTo>
                  <a:pt x="584293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PA_任意多边形 2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800000" flipV="1">
            <a:off x="6137102" y="3523133"/>
            <a:ext cx="2027237" cy="4133850"/>
          </a:xfrm>
          <a:custGeom>
            <a:avLst/>
            <a:gdLst>
              <a:gd name="T0" fmla="*/ 0 w 2026880"/>
              <a:gd name="T1" fmla="*/ 4133720 h 4133980"/>
              <a:gd name="T2" fmla="*/ 2027594 w 2026880"/>
              <a:gd name="T3" fmla="*/ 2963574 h 4133980"/>
              <a:gd name="T4" fmla="*/ 2027594 w 2026880"/>
              <a:gd name="T5" fmla="*/ 1170146 h 4133980"/>
              <a:gd name="T6" fmla="*/ 0 w 2026880"/>
              <a:gd name="T7" fmla="*/ 0 h 4133980"/>
              <a:gd name="T8" fmla="*/ 0 60000 65536"/>
              <a:gd name="T9" fmla="*/ 0 60000 65536"/>
              <a:gd name="T10" fmla="*/ 0 60000 65536"/>
              <a:gd name="T11" fmla="*/ 0 60000 65536"/>
              <a:gd name="T12" fmla="*/ 0 w 2026880"/>
              <a:gd name="T13" fmla="*/ 0 h 4133980"/>
              <a:gd name="T14" fmla="*/ 2026880 w 2026880"/>
              <a:gd name="T15" fmla="*/ 4133980 h 41339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6880" h="4133980">
                <a:moveTo>
                  <a:pt x="0" y="4133980"/>
                </a:moveTo>
                <a:lnTo>
                  <a:pt x="2026880" y="2963760"/>
                </a:lnTo>
                <a:lnTo>
                  <a:pt x="2026880" y="1170220"/>
                </a:lnTo>
                <a:lnTo>
                  <a:pt x="0" y="0"/>
                </a:lnTo>
                <a:lnTo>
                  <a:pt x="0" y="4133980"/>
                </a:lnTo>
                <a:close/>
              </a:path>
            </a:pathLst>
          </a:custGeom>
          <a:solidFill>
            <a:srgbClr val="2D363D"/>
          </a:solidFill>
          <a:ln>
            <a:noFill/>
          </a:ln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PA_任意多边形 2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9800000">
            <a:off x="6613130" y="-950732"/>
            <a:ext cx="2027237" cy="6399213"/>
          </a:xfrm>
          <a:custGeom>
            <a:avLst/>
            <a:gdLst>
              <a:gd name="T0" fmla="*/ 0 w 2026880"/>
              <a:gd name="T1" fmla="*/ 0 h 6399694"/>
              <a:gd name="T2" fmla="*/ 2027594 w 2026880"/>
              <a:gd name="T3" fmla="*/ 1170044 h 6399694"/>
              <a:gd name="T4" fmla="*/ 2027594 w 2026880"/>
              <a:gd name="T5" fmla="*/ 5228688 h 6399694"/>
              <a:gd name="T6" fmla="*/ 0 w 2026880"/>
              <a:gd name="T7" fmla="*/ 6398732 h 6399694"/>
              <a:gd name="T8" fmla="*/ 0 60000 65536"/>
              <a:gd name="T9" fmla="*/ 0 60000 65536"/>
              <a:gd name="T10" fmla="*/ 0 60000 65536"/>
              <a:gd name="T11" fmla="*/ 0 60000 65536"/>
              <a:gd name="T12" fmla="*/ 0 w 2026880"/>
              <a:gd name="T13" fmla="*/ 0 h 6399694"/>
              <a:gd name="T14" fmla="*/ 2026880 w 2026880"/>
              <a:gd name="T15" fmla="*/ 6399694 h 63996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6880" h="6399694">
                <a:moveTo>
                  <a:pt x="0" y="0"/>
                </a:moveTo>
                <a:lnTo>
                  <a:pt x="2026880" y="1170220"/>
                </a:lnTo>
                <a:lnTo>
                  <a:pt x="2026880" y="5229474"/>
                </a:lnTo>
                <a:lnTo>
                  <a:pt x="0" y="6399694"/>
                </a:lnTo>
                <a:lnTo>
                  <a:pt x="0" y="0"/>
                </a:lnTo>
                <a:close/>
              </a:path>
            </a:pathLst>
          </a:custGeom>
          <a:solidFill>
            <a:srgbClr val="C7916D"/>
          </a:solidFill>
          <a:ln>
            <a:noFill/>
          </a:ln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59" y="6482993"/>
            <a:ext cx="1660425" cy="3176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72753" y="3293239"/>
            <a:ext cx="6780497" cy="7321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sz="32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本轮股指“春季行情”还能走多远？</a:t>
            </a:r>
            <a:endParaRPr sz="32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281187" y="96253"/>
            <a:ext cx="778683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经济数据呈现阶段性企稳，市场情绪回暖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165" y="791210"/>
            <a:ext cx="5015865" cy="29775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900" y="852170"/>
            <a:ext cx="5133340" cy="60223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65" y="3863975"/>
            <a:ext cx="5016500" cy="29629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27710" y="96520"/>
            <a:ext cx="10939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中美两国第一阶段经贸协议的达成，全球风险偏好改善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4"/>
          <p:cNvSpPr txBox="1"/>
          <p:nvPr/>
        </p:nvSpPr>
        <p:spPr>
          <a:xfrm>
            <a:off x="102007" y="4663371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资料来源：信达期货研发中心整理</a:t>
            </a:r>
            <a:endParaRPr lang="zh-CN" altLang="en-US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02235" y="871220"/>
          <a:ext cx="8041640" cy="3688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3980"/>
                <a:gridCol w="5407660"/>
              </a:tblGrid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rgbClr val="FFFF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时间</a:t>
                      </a:r>
                      <a:endParaRPr lang="zh-CN" altLang="en-US" sz="1800">
                        <a:solidFill>
                          <a:srgbClr val="FFFF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solidFill>
                      <a:srgbClr val="144D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rgbClr val="FFFF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事件</a:t>
                      </a:r>
                      <a:endParaRPr lang="zh-CN" altLang="en-US" sz="1800">
                        <a:solidFill>
                          <a:srgbClr val="FFFF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solidFill>
                      <a:srgbClr val="144D73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2018</a:t>
                      </a:r>
                      <a:r>
                        <a:rPr lang="zh-CN" altLang="en-US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年</a:t>
                      </a:r>
                      <a:r>
                        <a:rPr lang="en-US" altLang="zh-CN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11</a:t>
                      </a:r>
                      <a:r>
                        <a:rPr lang="zh-CN" altLang="en-US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月</a:t>
                      </a:r>
                      <a:r>
                        <a:rPr lang="en-US" altLang="zh-CN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1</a:t>
                      </a:r>
                      <a:r>
                        <a:rPr lang="zh-CN" altLang="en-US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日</a:t>
                      </a:r>
                      <a:endParaRPr lang="zh-CN" altLang="en-US" sz="160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中美两国元首通电话</a:t>
                      </a:r>
                      <a:endParaRPr lang="zh-CN" altLang="en-US" sz="160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2018</a:t>
                      </a:r>
                      <a:r>
                        <a:rPr lang="zh-CN" altLang="en-US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年</a:t>
                      </a:r>
                      <a:r>
                        <a:rPr lang="en-US" altLang="zh-CN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12</a:t>
                      </a:r>
                      <a:r>
                        <a:rPr lang="zh-CN" altLang="en-US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月</a:t>
                      </a:r>
                      <a:r>
                        <a:rPr lang="en-US" altLang="zh-CN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1</a:t>
                      </a:r>
                      <a:r>
                        <a:rPr lang="zh-CN" altLang="en-US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日</a:t>
                      </a:r>
                      <a:endParaRPr lang="zh-CN" altLang="en-US" sz="160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</a:txBody>
                  <a:tcPr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中美双方决定停止升级关税等贸易限制措施；决定暂停原本于2019年元旦将关税提升至25%；增加3个月的缓和期</a:t>
                      </a:r>
                      <a:endParaRPr lang="zh-CN" altLang="en-US" sz="160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2019年1月30日-31日</a:t>
                      </a:r>
                      <a:endParaRPr lang="zh-CN" altLang="en-US" sz="160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</a:txBody>
                  <a:tcPr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第五轮中美高级别贸易磋商在华盛顿举行</a:t>
                      </a:r>
                      <a:endParaRPr lang="zh-CN" altLang="en-US" sz="160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2019年2月14日-15日</a:t>
                      </a:r>
                      <a:endParaRPr lang="zh-CN" altLang="en-US" sz="160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</a:txBody>
                  <a:tcPr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第六轮中美高级别贸易磋商在北京举行</a:t>
                      </a:r>
                      <a:endParaRPr lang="zh-CN" altLang="en-US" sz="160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2019年2月21日-22日</a:t>
                      </a:r>
                      <a:endParaRPr lang="zh-CN" altLang="en-US" sz="160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</a:txBody>
                  <a:tcPr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第七轮中美高级别贸易磋商在华盛顿举行</a:t>
                      </a:r>
                      <a:endParaRPr lang="zh-CN" altLang="en-US" sz="160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2019年3月28日-29日</a:t>
                      </a:r>
                      <a:endParaRPr lang="zh-CN" altLang="en-US" sz="160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</a:txBody>
                  <a:tcPr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第八轮中美经贸高级别磋商在北京举行</a:t>
                      </a:r>
                      <a:endParaRPr lang="zh-CN" altLang="en-US" sz="160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2019年4月3日-5日</a:t>
                      </a:r>
                      <a:endParaRPr lang="zh-CN" altLang="en-US" sz="160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</a:txBody>
                  <a:tcPr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第九轮中美经贸高级别磋商在华盛顿举行</a:t>
                      </a:r>
                      <a:endParaRPr lang="zh-CN" altLang="en-US" sz="160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2019年4月30日-5月1日</a:t>
                      </a:r>
                      <a:endParaRPr lang="zh-CN" altLang="en-US" sz="160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</a:txBody>
                  <a:tcPr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 cap="rnd">
                      <a:solidFill>
                        <a:srgbClr val="144D7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第十轮中美经贸高级别磋商在北京举行</a:t>
                      </a:r>
                      <a:endParaRPr lang="zh-CN" altLang="en-US" sz="160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 cap="rnd">
                      <a:solidFill>
                        <a:srgbClr val="144D7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968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18</a:t>
                      </a:r>
                      <a:r>
                        <a:rPr lang="zh-CN" altLang="en-US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年</a:t>
                      </a:r>
                      <a:r>
                        <a:rPr lang="en-US" altLang="zh-CN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11</a:t>
                      </a:r>
                      <a:r>
                        <a:rPr lang="zh-CN" altLang="en-US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月</a:t>
                      </a:r>
                      <a:r>
                        <a:rPr lang="en-US" altLang="zh-CN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1</a:t>
                      </a:r>
                      <a:r>
                        <a:rPr lang="zh-CN" altLang="en-US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日</a:t>
                      </a:r>
                      <a:r>
                        <a:rPr lang="en-US" altLang="zh-CN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-19</a:t>
                      </a:r>
                      <a:r>
                        <a:rPr lang="zh-CN" altLang="en-US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年</a:t>
                      </a:r>
                      <a:r>
                        <a:rPr lang="en-US" altLang="zh-CN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4</a:t>
                      </a:r>
                      <a:r>
                        <a:rPr lang="zh-CN" altLang="en-US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月</a:t>
                      </a:r>
                      <a:r>
                        <a:rPr lang="en-US" altLang="zh-CN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17</a:t>
                      </a:r>
                      <a:r>
                        <a:rPr lang="zh-CN" altLang="en-US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日</a:t>
                      </a:r>
                      <a:endParaRPr lang="zh-CN" altLang="en-US" sz="160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</a:txBody>
                  <a:tcPr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 cap="rnd">
                      <a:solidFill>
                        <a:srgbClr val="144D7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人民币汇率升值</a:t>
                      </a:r>
                      <a:endParaRPr lang="zh-CN" altLang="en-US" sz="160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 cap="rnd">
                      <a:solidFill>
                        <a:srgbClr val="144D7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8080375" y="1741805"/>
            <a:ext cx="1011555" cy="177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2018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年末</a:t>
            </a:r>
            <a:endParaRPr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2019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年初</a:t>
            </a:r>
            <a:endParaRPr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756775" y="3901440"/>
            <a:ext cx="1452880" cy="67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2019</a:t>
            </a:r>
            <a:r>
              <a:rPr lang="zh-CN" altLang="en-US"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年末</a:t>
            </a:r>
            <a:endParaRPr lang="zh-CN" altLang="en-US" sz="20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ctr"/>
            <a:r>
              <a:rPr lang="en-US" altLang="zh-CN"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2020</a:t>
            </a:r>
            <a:r>
              <a:rPr lang="zh-CN" altLang="en-US"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年初</a:t>
            </a:r>
            <a:endParaRPr lang="zh-CN" altLang="en-US" sz="20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cxnSp>
        <p:nvCxnSpPr>
          <p:cNvPr id="10" name="肘形连接符 9"/>
          <p:cNvCxnSpPr>
            <a:stCxn id="5" idx="3"/>
            <a:endCxn id="8" idx="0"/>
          </p:cNvCxnSpPr>
          <p:nvPr/>
        </p:nvCxnSpPr>
        <p:spPr>
          <a:xfrm>
            <a:off x="9091930" y="2628900"/>
            <a:ext cx="1391285" cy="1272540"/>
          </a:xfrm>
          <a:prstGeom prst="bentConnector2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表格 11"/>
          <p:cNvGraphicFramePr/>
          <p:nvPr>
            <p:custDataLst>
              <p:tags r:id="rId2"/>
            </p:custDataLst>
          </p:nvPr>
        </p:nvGraphicFramePr>
        <p:xfrm>
          <a:off x="7292340" y="4754880"/>
          <a:ext cx="4796155" cy="1727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620"/>
                <a:gridCol w="2756535"/>
              </a:tblGrid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rgbClr val="FFFF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时间</a:t>
                      </a:r>
                      <a:endParaRPr lang="zh-CN" altLang="en-US" sz="1800">
                        <a:solidFill>
                          <a:srgbClr val="FFFF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solidFill>
                      <a:srgbClr val="144D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rgbClr val="FFFF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事件</a:t>
                      </a:r>
                      <a:endParaRPr lang="zh-CN" altLang="en-US" sz="1800">
                        <a:solidFill>
                          <a:srgbClr val="FFFF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solidFill>
                      <a:srgbClr val="144D73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2019</a:t>
                      </a:r>
                      <a:r>
                        <a:rPr lang="zh-CN" altLang="en-US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年</a:t>
                      </a:r>
                      <a:r>
                        <a:rPr lang="en-US" altLang="zh-CN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12</a:t>
                      </a:r>
                      <a:r>
                        <a:rPr lang="zh-CN" altLang="en-US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月</a:t>
                      </a:r>
                      <a:r>
                        <a:rPr lang="en-US" altLang="zh-CN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13</a:t>
                      </a:r>
                      <a:r>
                        <a:rPr lang="zh-CN" altLang="en-US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日</a:t>
                      </a:r>
                      <a:endParaRPr lang="zh-CN" altLang="en-US" sz="160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中美第一阶段经贸协议达成</a:t>
                      </a:r>
                      <a:endParaRPr lang="zh-CN" altLang="en-US" sz="160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2020</a:t>
                      </a:r>
                      <a:r>
                        <a:rPr lang="zh-CN" altLang="en-US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年</a:t>
                      </a:r>
                      <a:r>
                        <a:rPr lang="en-US" altLang="zh-CN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1</a:t>
                      </a:r>
                      <a:r>
                        <a:rPr lang="zh-CN" altLang="en-US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月</a:t>
                      </a:r>
                      <a:r>
                        <a:rPr lang="en-US" altLang="zh-CN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13</a:t>
                      </a:r>
                      <a:r>
                        <a:rPr lang="zh-CN" altLang="en-US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日</a:t>
                      </a:r>
                      <a:r>
                        <a:rPr lang="en-US" altLang="zh-CN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-15</a:t>
                      </a:r>
                      <a:r>
                        <a:rPr lang="zh-CN" altLang="en-US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日</a:t>
                      </a:r>
                      <a:endParaRPr lang="zh-CN" altLang="en-US" sz="160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</a:txBody>
                  <a:tcPr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 cap="rnd">
                      <a:solidFill>
                        <a:srgbClr val="144D7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刘鹤率团访问华盛顿，与美方签署第一阶段经贸协议</a:t>
                      </a:r>
                      <a:endParaRPr lang="zh-CN" altLang="en-US" sz="160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 cap="rnd">
                      <a:solidFill>
                        <a:srgbClr val="144D7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476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19</a:t>
                      </a:r>
                      <a:r>
                        <a:rPr lang="zh-CN" altLang="en-US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年</a:t>
                      </a:r>
                      <a:r>
                        <a:rPr lang="en-US" altLang="zh-CN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9</a:t>
                      </a:r>
                      <a:r>
                        <a:rPr lang="zh-CN" altLang="en-US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月</a:t>
                      </a:r>
                      <a:r>
                        <a:rPr lang="en-US" altLang="zh-CN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</a:t>
                      </a:r>
                      <a:r>
                        <a:rPr lang="zh-CN" altLang="en-US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日至今</a:t>
                      </a:r>
                      <a:endParaRPr lang="zh-CN" altLang="en-US" sz="160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</a:txBody>
                  <a:tcPr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 cap="rnd">
                      <a:solidFill>
                        <a:srgbClr val="144D7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人民币汇率升值</a:t>
                      </a:r>
                      <a:endParaRPr lang="zh-CN" altLang="en-US" sz="160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 cap="rnd">
                      <a:solidFill>
                        <a:srgbClr val="144D7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87440" y="2974020"/>
            <a:ext cx="5892267" cy="329818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35330" y="96520"/>
            <a:ext cx="109042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央行降准红包开始发放，流动性宽松的环境利好权益类资产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96000" y="6272201"/>
            <a:ext cx="39744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资料来源：</a:t>
            </a:r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Wind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，信达期货研发中心</a:t>
            </a:r>
            <a:endParaRPr lang="zh-CN" altLang="en-US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112293" y="831273"/>
          <a:ext cx="7115636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800"/>
                <a:gridCol w="1923160"/>
                <a:gridCol w="3510676"/>
              </a:tblGrid>
              <a:tr h="31470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1">
                          <a:solidFill>
                            <a:srgbClr val="FFFF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宣布时间</a:t>
                      </a:r>
                      <a:endParaRPr lang="zh-CN" altLang="en-US" sz="2000" b="1">
                        <a:solidFill>
                          <a:srgbClr val="FFFF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solidFill>
                      <a:srgbClr val="144D7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1">
                          <a:solidFill>
                            <a:srgbClr val="FFFF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生效时间</a:t>
                      </a:r>
                      <a:endParaRPr lang="zh-CN" altLang="en-US" sz="2000" b="1">
                        <a:solidFill>
                          <a:srgbClr val="FFFF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solidFill>
                      <a:srgbClr val="144D7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1" dirty="0">
                          <a:solidFill>
                            <a:srgbClr val="FFFF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事件</a:t>
                      </a:r>
                      <a:endParaRPr lang="zh-CN" altLang="en-US" sz="2000" b="1" dirty="0">
                        <a:solidFill>
                          <a:srgbClr val="FFFF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solidFill>
                      <a:srgbClr val="144D73"/>
                    </a:solidFill>
                  </a:tcPr>
                </a:tc>
              </a:tr>
              <a:tr h="27897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2017年9月30日</a:t>
                      </a:r>
                      <a:endParaRPr lang="zh-CN" altLang="en-US" sz="1800" b="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2018年1月25日</a:t>
                      </a:r>
                      <a:endParaRPr lang="zh-CN" altLang="en-US" sz="1800" b="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普惠金融定向降准</a:t>
                      </a:r>
                      <a:endParaRPr lang="zh-CN" altLang="en-US" sz="1800" b="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31470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2018年4月17日</a:t>
                      </a:r>
                      <a:endParaRPr lang="zh-CN" altLang="en-US" sz="1800" b="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2018年4月25日</a:t>
                      </a:r>
                      <a:endParaRPr lang="zh-CN" altLang="en-US" sz="1800" b="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降准置换MLF</a:t>
                      </a:r>
                      <a:endParaRPr lang="zh-CN" altLang="en-US" sz="1800" b="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31470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2018年6月24日</a:t>
                      </a:r>
                      <a:endParaRPr lang="zh-CN" altLang="en-US" sz="1800" b="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2018年7月5日</a:t>
                      </a:r>
                      <a:endParaRPr lang="zh-CN" altLang="en-US" sz="1800" b="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降准支持债转股</a:t>
                      </a:r>
                      <a:endParaRPr lang="zh-CN" altLang="en-US" sz="1800" b="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31470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2018年10月7日</a:t>
                      </a:r>
                      <a:endParaRPr lang="zh-CN" altLang="en-US" sz="1800" b="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2018年10月5日</a:t>
                      </a:r>
                      <a:endParaRPr lang="zh-CN" altLang="en-US" sz="1800" b="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降准置换MLF</a:t>
                      </a:r>
                      <a:endParaRPr lang="en-US" altLang="en-US" sz="1800" b="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314704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1" i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2019年1月4日</a:t>
                      </a:r>
                      <a:endParaRPr lang="zh-CN" altLang="en-US" sz="1800" b="1" i="0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1" i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2019年1月15日</a:t>
                      </a:r>
                      <a:endParaRPr lang="zh-CN" altLang="en-US" sz="1800" b="1" i="0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1" i="0" dirty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置换部分MLF</a:t>
                      </a:r>
                      <a:endParaRPr lang="zh-CN" altLang="en-US" sz="1800" b="1" i="0" dirty="0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314704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3175">
                      <a:solidFill>
                        <a:srgbClr val="144D7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1" i="0" dirty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2019年1月25日</a:t>
                      </a:r>
                      <a:endParaRPr lang="zh-CN" altLang="en-US" sz="1800" b="1" i="0" dirty="0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31470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2019年5月6日</a:t>
                      </a:r>
                      <a:endParaRPr lang="zh-CN" altLang="en-US" sz="1800" b="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2019年5月15日</a:t>
                      </a:r>
                      <a:endParaRPr lang="zh-CN" altLang="en-US" sz="1800" b="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对中小银行实行较低存款准备金率</a:t>
                      </a:r>
                      <a:endParaRPr lang="zh-CN" altLang="en-US" sz="1800" b="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314704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2019年9月6日</a:t>
                      </a:r>
                      <a:endParaRPr lang="zh-CN" altLang="en-US" sz="1800" b="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2019年9月16日</a:t>
                      </a:r>
                      <a:endParaRPr lang="zh-CN" altLang="en-US" sz="1800" b="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普遍降准</a:t>
                      </a:r>
                      <a:endParaRPr lang="zh-CN" altLang="en-US" sz="1800" b="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314704">
                <a:tc vMerge="1">
                  <a:tcPr marL="12700" marR="12700" marT="12700"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2019年10月15日</a:t>
                      </a:r>
                      <a:endParaRPr lang="zh-CN" altLang="en-US" sz="1800" b="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定向降准</a:t>
                      </a:r>
                      <a:endParaRPr lang="zh-CN" altLang="en-US" sz="1800" b="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314704">
                <a:tc vMerge="1">
                  <a:tcPr marL="12700" marR="12700" marT="12700"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3175">
                      <a:solidFill>
                        <a:srgbClr val="144D7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2019年11月15日</a:t>
                      </a:r>
                      <a:endParaRPr lang="zh-CN" altLang="en-US" sz="1800" b="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定向降准</a:t>
                      </a:r>
                      <a:endParaRPr lang="zh-CN" altLang="en-US" sz="1800" b="0" dirty="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31470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1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2020年1月1日</a:t>
                      </a:r>
                      <a:endParaRPr lang="zh-CN" altLang="en-US" sz="1800" b="1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 cap="rnd">
                      <a:solidFill>
                        <a:srgbClr val="144D7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1" dirty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2020年1月6日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 cap="rnd">
                      <a:solidFill>
                        <a:srgbClr val="144D7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1" dirty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普遍降准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 cap="rnd">
                      <a:solidFill>
                        <a:srgbClr val="144D7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0" y="4913472"/>
            <a:ext cx="39744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资料来源：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央行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，信达期货研发中心</a:t>
            </a:r>
            <a:endParaRPr lang="zh-CN" altLang="en-US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289219" y="3897297"/>
            <a:ext cx="674703" cy="1757779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1771790" y="3897297"/>
            <a:ext cx="300519" cy="1757779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8120" y="967105"/>
            <a:ext cx="6801485" cy="36379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7" name="直接连接符 6"/>
          <p:cNvCxnSpPr/>
          <p:nvPr/>
        </p:nvCxnSpPr>
        <p:spPr>
          <a:xfrm>
            <a:off x="1937452" y="1206901"/>
            <a:ext cx="4464000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>
            <a:off x="1937452" y="1925721"/>
            <a:ext cx="4464000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4169410" y="1207135"/>
            <a:ext cx="3810" cy="71374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601678" y="1272018"/>
            <a:ext cx="1700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距离高点仍有</a:t>
            </a:r>
            <a:r>
              <a:rPr lang="en-US" altLang="zh-CN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6%</a:t>
            </a: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左右的空间</a:t>
            </a:r>
            <a:endParaRPr lang="zh-CN" altLang="en-US" sz="1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98120" y="1207135"/>
            <a:ext cx="1231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上证综指</a:t>
            </a:r>
            <a:endParaRPr lang="zh-CN" altLang="en-US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450" y="3111500"/>
            <a:ext cx="6536055" cy="362775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4" name="直接箭头连接符 3"/>
          <p:cNvCxnSpPr/>
          <p:nvPr/>
        </p:nvCxnSpPr>
        <p:spPr>
          <a:xfrm>
            <a:off x="5962650" y="4133215"/>
            <a:ext cx="5857875" cy="0"/>
          </a:xfrm>
          <a:prstGeom prst="straightConnector1">
            <a:avLst/>
          </a:prstGeom>
          <a:ln w="50800">
            <a:solidFill>
              <a:srgbClr val="FF000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0427335" y="6370955"/>
            <a:ext cx="1231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创业板指</a:t>
            </a:r>
            <a:endParaRPr lang="zh-CN" altLang="en-US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5330" y="96520"/>
            <a:ext cx="109042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>
              <a:defRPr/>
            </a:pPr>
            <a:r>
              <a:rPr sz="2800" b="1" spc="133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“深强沪弱”的特征在盘面继续演绎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35330" y="96520"/>
            <a:ext cx="109042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创业板进入三大周期共振向上阶段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3" name="图片 23"/>
          <p:cNvPicPr/>
          <p:nvPr/>
        </p:nvPicPr>
        <p:blipFill>
          <a:blip r:embed="rId1"/>
          <a:stretch>
            <a:fillRect/>
          </a:stretch>
        </p:blipFill>
        <p:spPr>
          <a:xfrm>
            <a:off x="1284605" y="1736725"/>
            <a:ext cx="9622790" cy="44831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34695" y="892175"/>
            <a:ext cx="109048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从大周期上看，2020年创业板将进入</a:t>
            </a:r>
            <a:r>
              <a:rPr 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新一轮并购重组政策周期、产业周期和盈利周期这</a:t>
            </a:r>
            <a:r>
              <a:rPr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三大周期共振向上的阶段。</a:t>
            </a:r>
            <a:endParaRPr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35330" y="96520"/>
            <a:ext cx="109042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创业板进入盈利改善周期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4695" y="892175"/>
            <a:ext cx="10904855" cy="442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从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2019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年三季报看，创业板净利润增速自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2018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年年报触底以来呈逐步改善的趋势。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4684" y="5247357"/>
            <a:ext cx="39744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资料来源：</a:t>
            </a:r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Wind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，信达期货研发中心</a:t>
            </a:r>
            <a:endParaRPr lang="zh-CN" altLang="en-US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5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412640" y="1846644"/>
            <a:ext cx="5176295" cy="3164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35330" y="1846580"/>
            <a:ext cx="5532755" cy="31642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35330" y="96520"/>
            <a:ext cx="109042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2018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年商誉减值风险集中爆发，业绩低基数助力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2019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年业绩高增长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67525" y="741254"/>
            <a:ext cx="5772025" cy="127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目前已经披露年报预告的上市公司当中，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家公司受益，其中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家业绩增幅扩大，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15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家扭亏为盈。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-2857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整体商誉减值风险下降，个股商誉减值风险仍需警惕。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4696" y="3644454"/>
            <a:ext cx="4778338" cy="280204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96" y="809665"/>
            <a:ext cx="4778338" cy="280204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64368" y="6170895"/>
            <a:ext cx="39744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资料来源：</a:t>
            </a:r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Wind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，信达期货研发中心</a:t>
            </a:r>
            <a:endParaRPr lang="zh-CN" altLang="en-US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368" y="2027601"/>
            <a:ext cx="4778338" cy="413082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500516" y="682086"/>
            <a:ext cx="1123326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500291" y="121914"/>
            <a:ext cx="112332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从北向资金的流向看，今年外资流入深市的金额明显高于沪市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0291" y="6454671"/>
            <a:ext cx="345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资料来源：</a:t>
            </a:r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Wind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，信达期货研发中心</a:t>
            </a:r>
            <a:endParaRPr lang="zh-CN" altLang="en-US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80" y="863600"/>
            <a:ext cx="6239510" cy="55098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255" y="1870075"/>
            <a:ext cx="5327015" cy="3497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22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4026" y="-12488"/>
            <a:ext cx="12279207" cy="6882553"/>
          </a:xfrm>
          <a:prstGeom prst="rect">
            <a:avLst/>
          </a:prstGeom>
        </p:spPr>
      </p:pic>
      <p:sp>
        <p:nvSpPr>
          <p:cNvPr id="9" name="Заголовок 1"/>
          <p:cNvSpPr txBox="1"/>
          <p:nvPr/>
        </p:nvSpPr>
        <p:spPr>
          <a:xfrm>
            <a:off x="690880" y="5388746"/>
            <a:ext cx="6395720" cy="6005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18565" fontAlgn="auto">
              <a:lnSpc>
                <a:spcPct val="150000"/>
              </a:lnSpc>
              <a:defRPr/>
            </a:pPr>
            <a:r>
              <a:rPr lang="zh-CN" altLang="en-US" sz="3200" b="1" spc="133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后市行情的看法及策略建议</a:t>
            </a:r>
            <a:endParaRPr sz="3200" b="1" spc="133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02742" y="6302165"/>
            <a:ext cx="8352889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81187" y="96253"/>
            <a:ext cx="778683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盘面所呈现的以下特征向我们揭示什么？</a:t>
            </a:r>
            <a:endParaRPr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6" name="图示 5"/>
          <p:cNvGraphicFramePr/>
          <p:nvPr/>
        </p:nvGraphicFramePr>
        <p:xfrm>
          <a:off x="98425" y="86254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7" name="箭头: 右 6"/>
          <p:cNvSpPr/>
          <p:nvPr/>
        </p:nvSpPr>
        <p:spPr>
          <a:xfrm>
            <a:off x="7600950" y="3429000"/>
            <a:ext cx="857250" cy="29527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601075" y="3132330"/>
            <a:ext cx="3492500" cy="87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solidFill>
                  <a:srgbClr val="FF0000"/>
                </a:solidFill>
              </a:rPr>
              <a:t> </a:t>
            </a:r>
            <a:r>
              <a:rPr lang="zh-CN" altLang="en-US" b="1" dirty="0">
                <a:solidFill>
                  <a:srgbClr val="FF0000"/>
                </a:solidFill>
              </a:rPr>
              <a:t>当前的市场风口在中小创</a:t>
            </a:r>
            <a:endParaRPr lang="en-US" altLang="zh-CN" b="1" dirty="0">
              <a:solidFill>
                <a:srgbClr val="FF0000"/>
              </a:solidFill>
            </a:endParaRPr>
          </a:p>
          <a:p>
            <a:pPr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solidFill>
                  <a:srgbClr val="FF0000"/>
                </a:solidFill>
              </a:rPr>
              <a:t> </a:t>
            </a:r>
            <a:r>
              <a:rPr lang="zh-CN" altLang="en-US" b="1" dirty="0">
                <a:solidFill>
                  <a:srgbClr val="FF0000"/>
                </a:solidFill>
              </a:rPr>
              <a:t>多头不会给空头太多的机会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7509" y="1187410"/>
            <a:ext cx="5774697" cy="44831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206" y="1263464"/>
            <a:ext cx="6169795" cy="440712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81187" y="96253"/>
            <a:ext cx="778683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这轮春季躁动行情，你把握住了吗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671570" y="1097915"/>
            <a:ext cx="2107565" cy="666115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3925" y="807720"/>
            <a:ext cx="5074920" cy="28409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81187" y="96253"/>
            <a:ext cx="778683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两市成交量显著放大，增量资金入场的迹象明显</a:t>
            </a:r>
            <a:endParaRPr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420" y="807720"/>
            <a:ext cx="5102225" cy="28409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5" y="3729990"/>
            <a:ext cx="5074920" cy="279082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408107" y="3729891"/>
            <a:ext cx="39744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资料来源：</a:t>
            </a:r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Wind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，信达期货研发中心</a:t>
            </a:r>
            <a:endParaRPr lang="zh-CN" altLang="en-US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48685" y="1153160"/>
            <a:ext cx="887730" cy="1942465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172710" y="1153160"/>
            <a:ext cx="588010" cy="1942465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180195" y="1153160"/>
            <a:ext cx="643255" cy="1942465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688320" y="1153160"/>
            <a:ext cx="344170" cy="1942465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474845" y="4005580"/>
            <a:ext cx="1120140" cy="1942465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281187" y="96253"/>
            <a:ext cx="778683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股指期货由贴水转升水，期现结构转向积极</a:t>
            </a:r>
            <a:endParaRPr 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3425" y="854710"/>
            <a:ext cx="5208270" cy="28911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170" y="854710"/>
            <a:ext cx="5210810" cy="28911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170" y="3922395"/>
            <a:ext cx="5210810" cy="28911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25" y="3921125"/>
            <a:ext cx="5208270" cy="28924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35330" y="96520"/>
            <a:ext cx="109042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春季行情继续上演，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IC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多单筹码坚定持有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3414" y="796925"/>
            <a:ext cx="10904220" cy="4597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行情看法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】 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风险偏好改善、流动性宽松以及盈利向上三因素形成共振，继续看好这一轮春季行情。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、国内利好政策不断释放。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、降准红包发放，市场流动性继续保持宽松。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、企业景气度改善，上市公司业绩修复在路上。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操作建议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单边策略：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前期布局的</a:t>
            </a: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IC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多单坚定持有。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抓住市场回调的机会，在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IC03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IC06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合约上继续加仓布局多单。建议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IC2003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合约及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IC2006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合约价格分别回调至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5250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点一线及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5180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点一线可加仓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（日</a:t>
            </a: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K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线下方缺口附近）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套利策略：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“多</a:t>
            </a: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IC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、空</a:t>
            </a: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IF03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合约”的套利头寸建议继续持有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，合约配比参照合约价值。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【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市场风险因素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】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1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、经济阶段性企稳预期被证伪。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2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、限售股解禁、年报业绩预告暴雷等对市场情绪产生负面冲击。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35330" y="96520"/>
            <a:ext cx="10904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提示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大风险：年报业绩披露高峰期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&amp;1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股解禁高峰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0" y="836720"/>
            <a:ext cx="5655579" cy="312493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14" y="1058662"/>
            <a:ext cx="5734436" cy="5184559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3462291" y="5243220"/>
            <a:ext cx="763480" cy="9587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19596" y="3719744"/>
            <a:ext cx="5459767" cy="79011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19596" y="4493580"/>
            <a:ext cx="3142696" cy="79011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934113" y="1205514"/>
            <a:ext cx="550415" cy="22234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216825" y="5047803"/>
            <a:ext cx="5655579" cy="15030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年报预告披露截止日</a:t>
            </a:r>
            <a:endParaRPr lang="en-US" altLang="zh-CN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（创业板：强制披露）</a:t>
            </a:r>
            <a:endParaRPr lang="en-US" altLang="zh-CN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（上海、深圳主板和中小板：有条件强制披露）</a:t>
            </a:r>
            <a:endParaRPr lang="zh-CN" altLang="en-US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4225771" y="5764013"/>
            <a:ext cx="1991054" cy="0"/>
          </a:xfrm>
          <a:prstGeom prst="straightConnector1">
            <a:avLst/>
          </a:prstGeom>
          <a:ln w="38100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连接符: 肘形 15"/>
          <p:cNvCxnSpPr>
            <a:stCxn id="7" idx="3"/>
            <a:endCxn id="9" idx="2"/>
          </p:cNvCxnSpPr>
          <p:nvPr/>
        </p:nvCxnSpPr>
        <p:spPr>
          <a:xfrm flipV="1">
            <a:off x="5779363" y="3429000"/>
            <a:ext cx="4429958" cy="685800"/>
          </a:xfrm>
          <a:prstGeom prst="bentConnector2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096001" y="4188164"/>
            <a:ext cx="5776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 从单周解禁市值规模看，本周解禁市值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年内第三高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；下周解禁市值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年内最高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35330" y="96520"/>
            <a:ext cx="10904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解禁≠减持，辩证看待限售股解禁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1677" y="1266870"/>
            <a:ext cx="7868645" cy="4637362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121534" y="5904232"/>
            <a:ext cx="39744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资料来源：</a:t>
            </a:r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Wind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，信达期货研发中心</a:t>
            </a:r>
            <a:endParaRPr lang="zh-CN" altLang="en-US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35330" y="96520"/>
            <a:ext cx="109042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股指期权活跃度低于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ETF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期权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13805" y="1967865"/>
            <a:ext cx="5596890" cy="29229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25" y="1967230"/>
            <a:ext cx="5598160" cy="29235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34695" y="892175"/>
            <a:ext cx="1090485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-2857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按照活跃度从高到低排序：上证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50ETF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期权 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&gt;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沪市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300ETF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期权 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&gt;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深市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300ETF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期权 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&gt;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沪深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300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指数期权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0175" y="4973320"/>
            <a:ext cx="39744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资料来源：</a:t>
            </a:r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Wind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，信达期货研发中心</a:t>
            </a:r>
            <a:endParaRPr lang="zh-CN" altLang="en-US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35330" y="96520"/>
            <a:ext cx="109042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股指期权隐含波动率偏高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4355" y="2085340"/>
            <a:ext cx="6185535" cy="34817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34695" y="892175"/>
            <a:ext cx="1113726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-2857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按照隐含波动率从高到低排序：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沪深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300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指数期权 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&gt;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沪市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300ETF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期权、深市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300ETF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期权 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&gt;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上证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50ETF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期权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94305" y="5661660"/>
            <a:ext cx="39744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资料来源：</a:t>
            </a:r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Wind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，信达期货研发中心</a:t>
            </a:r>
            <a:endParaRPr lang="zh-CN" altLang="en-US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35330" y="96520"/>
            <a:ext cx="109042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畏高？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推荐买入认购比率价差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36565" y="6582410"/>
            <a:ext cx="39744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资料来源：</a:t>
            </a:r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Wind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，信达期货研发中心</a:t>
            </a:r>
            <a:endParaRPr lang="zh-CN" altLang="en-US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34695" y="892175"/>
            <a:ext cx="8373793" cy="2999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策略内容：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买入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张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I02002C4150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，卖出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张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I02002C4400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策略思想：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从现在到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月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指数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仍有上涨空间，但不会大涨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保证金：  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52197.43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元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权利金：  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6400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元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策略效果：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指数下跌：最大亏损为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64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00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元（损失全部权利金）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指数上涨：在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[4214,4586]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能盈利，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4400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点收益最大（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18600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元）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指数大涨：亏损无限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742305" y="3841750"/>
            <a:ext cx="5897245" cy="25685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35330" y="96520"/>
            <a:ext cx="109042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如果指数大幅上涨怎么办？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转换为买入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牛市价差策略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50305" y="2896870"/>
            <a:ext cx="5389245" cy="24066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108710" y="2340610"/>
            <a:ext cx="4382135" cy="3406140"/>
            <a:chOff x="1746" y="1694"/>
            <a:chExt cx="6901" cy="5364"/>
          </a:xfrm>
        </p:grpSpPr>
        <p:cxnSp>
          <p:nvCxnSpPr>
            <p:cNvPr id="6" name="直接箭头连接符 5"/>
            <p:cNvCxnSpPr/>
            <p:nvPr/>
          </p:nvCxnSpPr>
          <p:spPr>
            <a:xfrm flipH="1" flipV="1">
              <a:off x="1746" y="1694"/>
              <a:ext cx="0" cy="5365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接箭头连接符 6"/>
            <p:cNvCxnSpPr/>
            <p:nvPr/>
          </p:nvCxnSpPr>
          <p:spPr>
            <a:xfrm>
              <a:off x="1746" y="5066"/>
              <a:ext cx="6239" cy="0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746" y="5696"/>
              <a:ext cx="1922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3650" y="3372"/>
              <a:ext cx="2010" cy="232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5660" y="3372"/>
              <a:ext cx="2691" cy="272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763" y="6344"/>
              <a:ext cx="2132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3860" y="4350"/>
              <a:ext cx="1783" cy="201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5643" y="4350"/>
              <a:ext cx="3005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" name="文本框 16"/>
          <p:cNvSpPr txBox="1"/>
          <p:nvPr/>
        </p:nvSpPr>
        <p:spPr>
          <a:xfrm>
            <a:off x="735330" y="878840"/>
            <a:ext cx="1116838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策略内容：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买入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张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I02002C4150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，卖出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张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I02002C4400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/>
              <a:t>                                                              </a:t>
            </a: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买入平仓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张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IO2002C4400       </a:t>
            </a:r>
            <a:r>
              <a:rPr lang="en-US" altLang="zh-CN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→         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买入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张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I02002C4150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，卖出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张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I02002C4400</a:t>
            </a:r>
            <a:endParaRPr lang="en-US" altLang="zh-CN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635700" y="5471795"/>
            <a:ext cx="39744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资料来源：</a:t>
            </a:r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Wind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，信达期货研发中心</a:t>
            </a:r>
            <a:endParaRPr lang="zh-CN" altLang="en-US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95325" y="125095"/>
            <a:ext cx="10972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模拟账户策略跟踪收益情况一览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7232" y="2679151"/>
            <a:ext cx="5378768" cy="35279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28650" y="752475"/>
            <a:ext cx="11322367" cy="1735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模拟账户仓位说明：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 单边头寸：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2019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年国庆节后开始跟踪，根据策略评级评估，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决定采用</a:t>
            </a: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30%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的仓位跟踪（</a:t>
            </a: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1000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万模拟资金，</a:t>
            </a: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2.5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倍左右杠杠）。</a:t>
            </a:r>
            <a:endParaRPr lang="en-US" altLang="zh-CN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套利头寸：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2019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月开始跟踪，这是一组可长期执行的策略，适合大资金去操作。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15" y="2679065"/>
            <a:ext cx="5316855" cy="35280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50695" y="115505"/>
            <a:ext cx="77290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</a:rPr>
              <a:t>当时我们为什么能够提示市场阶段性底部出现？</a:t>
            </a:r>
            <a:endParaRPr lang="zh-CN" altLang="en-US" sz="2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7" name="MH_Other_16"/>
          <p:cNvCxnSpPr/>
          <p:nvPr>
            <p:custDataLst>
              <p:tags r:id="rId1"/>
            </p:custDataLst>
          </p:nvPr>
        </p:nvCxnSpPr>
        <p:spPr>
          <a:xfrm>
            <a:off x="978949" y="2387896"/>
            <a:ext cx="3738888" cy="0"/>
          </a:xfrm>
          <a:prstGeom prst="line">
            <a:avLst/>
          </a:prstGeom>
          <a:ln>
            <a:solidFill>
              <a:srgbClr val="48A5BD"/>
            </a:solidFill>
            <a:prstDash val="dash"/>
            <a:headEnd type="oval"/>
          </a:ln>
        </p:spPr>
        <p:style>
          <a:lnRef idx="1">
            <a:srgbClr val="48A5BD"/>
          </a:lnRef>
          <a:fillRef idx="0">
            <a:srgbClr val="48A5BD"/>
          </a:fillRef>
          <a:effectRef idx="0">
            <a:srgbClr val="48A5BD"/>
          </a:effectRef>
          <a:fontRef idx="minor">
            <a:srgbClr val="000000"/>
          </a:fontRef>
        </p:style>
      </p:cxnSp>
      <p:sp>
        <p:nvSpPr>
          <p:cNvPr id="12" name="MH_Other_1"/>
          <p:cNvSpPr/>
          <p:nvPr>
            <p:custDataLst>
              <p:tags r:id="rId2"/>
            </p:custDataLst>
          </p:nvPr>
        </p:nvSpPr>
        <p:spPr>
          <a:xfrm>
            <a:off x="4880458" y="1729863"/>
            <a:ext cx="1330630" cy="1330632"/>
          </a:xfrm>
          <a:prstGeom prst="ellipse">
            <a:avLst/>
          </a:prstGeom>
          <a:solidFill>
            <a:srgbClr val="48A5BD"/>
          </a:solidFill>
          <a:ln>
            <a:noFill/>
          </a:ln>
        </p:spPr>
        <p:style>
          <a:lnRef idx="2">
            <a:srgbClr val="48A5BD">
              <a:shade val="50000"/>
            </a:srgbClr>
          </a:lnRef>
          <a:fillRef idx="1">
            <a:srgbClr val="48A5BD"/>
          </a:fillRef>
          <a:effectRef idx="0">
            <a:srgbClr val="48A5BD"/>
          </a:effectRef>
          <a:fontRef idx="minor">
            <a:srgbClr val="FFFFFF"/>
          </a:fontRef>
        </p:style>
        <p:txBody>
          <a:bodyPr wrap="square" anchor="ctr">
            <a:normAutofit/>
          </a:bodyPr>
          <a:lstStyle/>
          <a:p>
            <a:pPr algn="ctr">
              <a:defRPr/>
            </a:pPr>
            <a:endParaRPr lang="zh-CN" altLang="en-US" sz="2000" dirty="0">
              <a:solidFill>
                <a:srgbClr val="FEFFFF"/>
              </a:solidFill>
            </a:endParaRPr>
          </a:p>
        </p:txBody>
      </p:sp>
      <p:sp>
        <p:nvSpPr>
          <p:cNvPr id="13" name="MH_Other_2"/>
          <p:cNvSpPr/>
          <p:nvPr>
            <p:custDataLst>
              <p:tags r:id="rId3"/>
            </p:custDataLst>
          </p:nvPr>
        </p:nvSpPr>
        <p:spPr>
          <a:xfrm>
            <a:off x="4709942" y="1559347"/>
            <a:ext cx="1269732" cy="1842178"/>
          </a:xfrm>
          <a:custGeom>
            <a:avLst/>
            <a:gdLst>
              <a:gd name="connsiteX0" fmla="*/ 436034 w 661577"/>
              <a:gd name="connsiteY0" fmla="*/ 0 h 960970"/>
              <a:gd name="connsiteX1" fmla="*/ 436034 w 661577"/>
              <a:gd name="connsiteY1" fmla="*/ 31343 h 960970"/>
              <a:gd name="connsiteX2" fmla="*/ 436033 w 661577"/>
              <a:gd name="connsiteY2" fmla="*/ 31343 h 960970"/>
              <a:gd name="connsiteX3" fmla="*/ 31342 w 661577"/>
              <a:gd name="connsiteY3" fmla="*/ 436034 h 960970"/>
              <a:gd name="connsiteX4" fmla="*/ 436033 w 661577"/>
              <a:gd name="connsiteY4" fmla="*/ 840725 h 960970"/>
              <a:gd name="connsiteX5" fmla="*/ 436034 w 661577"/>
              <a:gd name="connsiteY5" fmla="*/ 840725 h 960970"/>
              <a:gd name="connsiteX6" fmla="*/ 436034 w 661577"/>
              <a:gd name="connsiteY6" fmla="*/ 840582 h 960970"/>
              <a:gd name="connsiteX7" fmla="*/ 661013 w 661577"/>
              <a:gd name="connsiteY7" fmla="*/ 958769 h 960970"/>
              <a:gd name="connsiteX8" fmla="*/ 661577 w 661577"/>
              <a:gd name="connsiteY8" fmla="*/ 960970 h 960970"/>
              <a:gd name="connsiteX9" fmla="*/ 616261 w 661577"/>
              <a:gd name="connsiteY9" fmla="*/ 960970 h 960970"/>
              <a:gd name="connsiteX10" fmla="*/ 612658 w 661577"/>
              <a:gd name="connsiteY10" fmla="*/ 949974 h 960970"/>
              <a:gd name="connsiteX11" fmla="*/ 436035 w 661577"/>
              <a:gd name="connsiteY11" fmla="*/ 871925 h 960970"/>
              <a:gd name="connsiteX12" fmla="*/ 436034 w 661577"/>
              <a:gd name="connsiteY12" fmla="*/ 871925 h 960970"/>
              <a:gd name="connsiteX13" fmla="*/ 436034 w 661577"/>
              <a:gd name="connsiteY13" fmla="*/ 872068 h 960970"/>
              <a:gd name="connsiteX14" fmla="*/ 0 w 661577"/>
              <a:gd name="connsiteY14" fmla="*/ 436034 h 960970"/>
              <a:gd name="connsiteX15" fmla="*/ 436034 w 661577"/>
              <a:gd name="connsiteY15" fmla="*/ 0 h 96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1577" h="960970">
                <a:moveTo>
                  <a:pt x="436034" y="0"/>
                </a:moveTo>
                <a:lnTo>
                  <a:pt x="436034" y="31343"/>
                </a:lnTo>
                <a:lnTo>
                  <a:pt x="436033" y="31343"/>
                </a:lnTo>
                <a:cubicBezTo>
                  <a:pt x="212528" y="31343"/>
                  <a:pt x="31342" y="212529"/>
                  <a:pt x="31342" y="436034"/>
                </a:cubicBezTo>
                <a:cubicBezTo>
                  <a:pt x="31342" y="659539"/>
                  <a:pt x="212528" y="840725"/>
                  <a:pt x="436033" y="840725"/>
                </a:cubicBezTo>
                <a:lnTo>
                  <a:pt x="436034" y="840725"/>
                </a:lnTo>
                <a:lnTo>
                  <a:pt x="436034" y="840582"/>
                </a:lnTo>
                <a:cubicBezTo>
                  <a:pt x="556441" y="840582"/>
                  <a:pt x="582106" y="879862"/>
                  <a:pt x="661013" y="958769"/>
                </a:cubicBezTo>
                <a:lnTo>
                  <a:pt x="661577" y="960970"/>
                </a:lnTo>
                <a:lnTo>
                  <a:pt x="616261" y="960970"/>
                </a:lnTo>
                <a:lnTo>
                  <a:pt x="612658" y="949974"/>
                </a:lnTo>
                <a:cubicBezTo>
                  <a:pt x="551329" y="895790"/>
                  <a:pt x="547787" y="871925"/>
                  <a:pt x="436035" y="871925"/>
                </a:cubicBezTo>
                <a:lnTo>
                  <a:pt x="436034" y="871925"/>
                </a:lnTo>
                <a:lnTo>
                  <a:pt x="436034" y="872068"/>
                </a:lnTo>
                <a:cubicBezTo>
                  <a:pt x="195219" y="872068"/>
                  <a:pt x="0" y="676849"/>
                  <a:pt x="0" y="436034"/>
                </a:cubicBezTo>
                <a:cubicBezTo>
                  <a:pt x="0" y="195219"/>
                  <a:pt x="195219" y="0"/>
                  <a:pt x="436034" y="0"/>
                </a:cubicBezTo>
                <a:close/>
              </a:path>
            </a:pathLst>
          </a:custGeom>
          <a:solidFill>
            <a:srgbClr val="48A5BD"/>
          </a:solidFill>
          <a:ln>
            <a:noFill/>
          </a:ln>
        </p:spPr>
        <p:style>
          <a:lnRef idx="2">
            <a:srgbClr val="48A5BD">
              <a:shade val="50000"/>
            </a:srgbClr>
          </a:lnRef>
          <a:fillRef idx="1">
            <a:srgbClr val="48A5BD"/>
          </a:fillRef>
          <a:effectRef idx="0">
            <a:srgbClr val="48A5BD"/>
          </a:effectRef>
          <a:fontRef idx="minor">
            <a:srgbClr val="FFFFFF"/>
          </a:fontRef>
        </p:style>
        <p:txBody>
          <a:bodyPr wrap="square"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rgbClr val="FEFFFF"/>
              </a:solidFill>
            </a:endParaRPr>
          </a:p>
        </p:txBody>
      </p:sp>
      <p:sp>
        <p:nvSpPr>
          <p:cNvPr id="14" name="MH_Other_3"/>
          <p:cNvSpPr/>
          <p:nvPr>
            <p:custDataLst>
              <p:tags r:id="rId4"/>
            </p:custDataLst>
          </p:nvPr>
        </p:nvSpPr>
        <p:spPr>
          <a:xfrm>
            <a:off x="5879193" y="3364988"/>
            <a:ext cx="140067" cy="140067"/>
          </a:xfrm>
          <a:prstGeom prst="ellipse">
            <a:avLst/>
          </a:prstGeom>
          <a:solidFill>
            <a:srgbClr val="48A5BD"/>
          </a:solidFill>
          <a:ln w="9525">
            <a:solidFill>
              <a:srgbClr val="FEFFFF"/>
            </a:solidFill>
          </a:ln>
        </p:spPr>
        <p:style>
          <a:lnRef idx="2">
            <a:srgbClr val="48A5BD">
              <a:shade val="50000"/>
            </a:srgbClr>
          </a:lnRef>
          <a:fillRef idx="1">
            <a:srgbClr val="48A5BD"/>
          </a:fillRef>
          <a:effectRef idx="0">
            <a:srgbClr val="48A5BD"/>
          </a:effectRef>
          <a:fontRef idx="minor">
            <a:srgbClr val="FFFFFF"/>
          </a:fontRef>
        </p:style>
        <p:txBody>
          <a:bodyPr wrap="square" anchor="ctr">
            <a:normAutofit fontScale="25000" lnSpcReduction="20000"/>
          </a:bodyPr>
          <a:lstStyle/>
          <a:p>
            <a:pPr algn="ctr">
              <a:defRPr/>
            </a:pPr>
            <a:endParaRPr lang="zh-CN" altLang="en-US">
              <a:solidFill>
                <a:srgbClr val="FEFFFF"/>
              </a:solidFill>
            </a:endParaRPr>
          </a:p>
        </p:txBody>
      </p:sp>
      <p:sp>
        <p:nvSpPr>
          <p:cNvPr id="43" name="文本框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79170" y="1417320"/>
            <a:ext cx="3674745" cy="94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rm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000" b="1" spc="300">
                <a:solidFill>
                  <a:srgbClr val="48A5BD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沪深两市“破净股比例”创下阶段性的新高</a:t>
            </a:r>
            <a:endParaRPr lang="zh-CN" altLang="en-US" sz="2000" b="1" spc="300">
              <a:solidFill>
                <a:srgbClr val="48A5BD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3" name="文本框 52"/>
          <p:cNvSpPr txBox="1"/>
          <p:nvPr>
            <p:custDataLst>
              <p:tags r:id="rId6"/>
            </p:custDataLst>
          </p:nvPr>
        </p:nvSpPr>
        <p:spPr>
          <a:xfrm>
            <a:off x="357163" y="2087477"/>
            <a:ext cx="566178" cy="54819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2800" b="1" dirty="0">
                <a:solidFill>
                  <a:srgbClr val="48A5B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①</a:t>
            </a:r>
            <a:endParaRPr lang="zh-CN" altLang="en-US" sz="2800" b="1" dirty="0">
              <a:solidFill>
                <a:srgbClr val="48A5B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8" name="MH_Other_17"/>
          <p:cNvCxnSpPr/>
          <p:nvPr>
            <p:custDataLst>
              <p:tags r:id="rId7"/>
            </p:custDataLst>
          </p:nvPr>
        </p:nvCxnSpPr>
        <p:spPr>
          <a:xfrm>
            <a:off x="978107" y="4221521"/>
            <a:ext cx="3738888" cy="0"/>
          </a:xfrm>
          <a:prstGeom prst="line">
            <a:avLst/>
          </a:prstGeom>
          <a:ln>
            <a:solidFill>
              <a:srgbClr val="76C6AF"/>
            </a:solidFill>
            <a:prstDash val="dash"/>
            <a:headEnd type="oval"/>
          </a:ln>
        </p:spPr>
        <p:style>
          <a:lnRef idx="1">
            <a:srgbClr val="48A5BD"/>
          </a:lnRef>
          <a:fillRef idx="0">
            <a:srgbClr val="48A5BD"/>
          </a:fillRef>
          <a:effectRef idx="0">
            <a:srgbClr val="48A5BD"/>
          </a:effectRef>
          <a:fontRef idx="minor">
            <a:srgbClr val="000000"/>
          </a:fontRef>
        </p:style>
      </p:cxnSp>
      <p:sp>
        <p:nvSpPr>
          <p:cNvPr id="18" name="MH_Other_7"/>
          <p:cNvSpPr/>
          <p:nvPr>
            <p:custDataLst>
              <p:tags r:id="rId8"/>
            </p:custDataLst>
          </p:nvPr>
        </p:nvSpPr>
        <p:spPr>
          <a:xfrm>
            <a:off x="4898727" y="3556815"/>
            <a:ext cx="1330630" cy="1330632"/>
          </a:xfrm>
          <a:prstGeom prst="ellipse">
            <a:avLst/>
          </a:prstGeom>
          <a:solidFill>
            <a:srgbClr val="77C6AF"/>
          </a:solidFill>
          <a:ln>
            <a:noFill/>
          </a:ln>
        </p:spPr>
        <p:style>
          <a:lnRef idx="2">
            <a:srgbClr val="48A5BD">
              <a:shade val="50000"/>
            </a:srgbClr>
          </a:lnRef>
          <a:fillRef idx="1">
            <a:srgbClr val="48A5BD"/>
          </a:fillRef>
          <a:effectRef idx="0">
            <a:srgbClr val="48A5BD"/>
          </a:effectRef>
          <a:fontRef idx="minor">
            <a:srgbClr val="FFFFFF"/>
          </a:fontRef>
        </p:style>
        <p:txBody>
          <a:bodyPr wrap="square" anchor="ctr">
            <a:normAutofit/>
          </a:bodyPr>
          <a:lstStyle/>
          <a:p>
            <a:pPr algn="ctr">
              <a:defRPr/>
            </a:pPr>
            <a:endParaRPr lang="zh-CN" altLang="en-US" sz="2000" dirty="0">
              <a:solidFill>
                <a:srgbClr val="FEFFFF"/>
              </a:solidFill>
            </a:endParaRPr>
          </a:p>
        </p:txBody>
      </p:sp>
      <p:sp>
        <p:nvSpPr>
          <p:cNvPr id="19" name="MH_Other_8"/>
          <p:cNvSpPr/>
          <p:nvPr>
            <p:custDataLst>
              <p:tags r:id="rId9"/>
            </p:custDataLst>
          </p:nvPr>
        </p:nvSpPr>
        <p:spPr>
          <a:xfrm>
            <a:off x="4728211" y="3386299"/>
            <a:ext cx="1269732" cy="1842178"/>
          </a:xfrm>
          <a:custGeom>
            <a:avLst/>
            <a:gdLst>
              <a:gd name="connsiteX0" fmla="*/ 436034 w 661577"/>
              <a:gd name="connsiteY0" fmla="*/ 0 h 960970"/>
              <a:gd name="connsiteX1" fmla="*/ 436034 w 661577"/>
              <a:gd name="connsiteY1" fmla="*/ 31343 h 960970"/>
              <a:gd name="connsiteX2" fmla="*/ 436033 w 661577"/>
              <a:gd name="connsiteY2" fmla="*/ 31343 h 960970"/>
              <a:gd name="connsiteX3" fmla="*/ 31342 w 661577"/>
              <a:gd name="connsiteY3" fmla="*/ 436034 h 960970"/>
              <a:gd name="connsiteX4" fmla="*/ 436033 w 661577"/>
              <a:gd name="connsiteY4" fmla="*/ 840725 h 960970"/>
              <a:gd name="connsiteX5" fmla="*/ 436034 w 661577"/>
              <a:gd name="connsiteY5" fmla="*/ 840725 h 960970"/>
              <a:gd name="connsiteX6" fmla="*/ 436034 w 661577"/>
              <a:gd name="connsiteY6" fmla="*/ 840582 h 960970"/>
              <a:gd name="connsiteX7" fmla="*/ 661013 w 661577"/>
              <a:gd name="connsiteY7" fmla="*/ 958769 h 960970"/>
              <a:gd name="connsiteX8" fmla="*/ 661577 w 661577"/>
              <a:gd name="connsiteY8" fmla="*/ 960970 h 960970"/>
              <a:gd name="connsiteX9" fmla="*/ 616261 w 661577"/>
              <a:gd name="connsiteY9" fmla="*/ 960970 h 960970"/>
              <a:gd name="connsiteX10" fmla="*/ 612658 w 661577"/>
              <a:gd name="connsiteY10" fmla="*/ 949974 h 960970"/>
              <a:gd name="connsiteX11" fmla="*/ 436035 w 661577"/>
              <a:gd name="connsiteY11" fmla="*/ 871925 h 960970"/>
              <a:gd name="connsiteX12" fmla="*/ 436034 w 661577"/>
              <a:gd name="connsiteY12" fmla="*/ 871925 h 960970"/>
              <a:gd name="connsiteX13" fmla="*/ 436034 w 661577"/>
              <a:gd name="connsiteY13" fmla="*/ 872068 h 960970"/>
              <a:gd name="connsiteX14" fmla="*/ 0 w 661577"/>
              <a:gd name="connsiteY14" fmla="*/ 436034 h 960970"/>
              <a:gd name="connsiteX15" fmla="*/ 436034 w 661577"/>
              <a:gd name="connsiteY15" fmla="*/ 0 h 96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1577" h="960970">
                <a:moveTo>
                  <a:pt x="436034" y="0"/>
                </a:moveTo>
                <a:lnTo>
                  <a:pt x="436034" y="31343"/>
                </a:lnTo>
                <a:lnTo>
                  <a:pt x="436033" y="31343"/>
                </a:lnTo>
                <a:cubicBezTo>
                  <a:pt x="212528" y="31343"/>
                  <a:pt x="31342" y="212529"/>
                  <a:pt x="31342" y="436034"/>
                </a:cubicBezTo>
                <a:cubicBezTo>
                  <a:pt x="31342" y="659539"/>
                  <a:pt x="212528" y="840725"/>
                  <a:pt x="436033" y="840725"/>
                </a:cubicBezTo>
                <a:lnTo>
                  <a:pt x="436034" y="840725"/>
                </a:lnTo>
                <a:lnTo>
                  <a:pt x="436034" y="840582"/>
                </a:lnTo>
                <a:cubicBezTo>
                  <a:pt x="556441" y="840582"/>
                  <a:pt x="582106" y="879862"/>
                  <a:pt x="661013" y="958769"/>
                </a:cubicBezTo>
                <a:lnTo>
                  <a:pt x="661577" y="960970"/>
                </a:lnTo>
                <a:lnTo>
                  <a:pt x="616261" y="960970"/>
                </a:lnTo>
                <a:lnTo>
                  <a:pt x="612658" y="949974"/>
                </a:lnTo>
                <a:cubicBezTo>
                  <a:pt x="551329" y="895790"/>
                  <a:pt x="547787" y="871925"/>
                  <a:pt x="436035" y="871925"/>
                </a:cubicBezTo>
                <a:lnTo>
                  <a:pt x="436034" y="871925"/>
                </a:lnTo>
                <a:lnTo>
                  <a:pt x="436034" y="872068"/>
                </a:lnTo>
                <a:cubicBezTo>
                  <a:pt x="195219" y="872068"/>
                  <a:pt x="0" y="676849"/>
                  <a:pt x="0" y="436034"/>
                </a:cubicBezTo>
                <a:cubicBezTo>
                  <a:pt x="0" y="195219"/>
                  <a:pt x="195219" y="0"/>
                  <a:pt x="436034" y="0"/>
                </a:cubicBezTo>
                <a:close/>
              </a:path>
            </a:pathLst>
          </a:custGeom>
          <a:solidFill>
            <a:srgbClr val="76C6AF"/>
          </a:solidFill>
          <a:ln>
            <a:noFill/>
          </a:ln>
        </p:spPr>
        <p:style>
          <a:lnRef idx="2">
            <a:srgbClr val="48A5BD">
              <a:shade val="50000"/>
            </a:srgbClr>
          </a:lnRef>
          <a:fillRef idx="1">
            <a:srgbClr val="48A5BD"/>
          </a:fillRef>
          <a:effectRef idx="0">
            <a:srgbClr val="48A5BD"/>
          </a:effectRef>
          <a:fontRef idx="minor">
            <a:srgbClr val="FFFFFF"/>
          </a:fontRef>
        </p:style>
        <p:txBody>
          <a:bodyPr wrap="square"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rgbClr val="FEFFFF"/>
              </a:solidFill>
            </a:endParaRPr>
          </a:p>
        </p:txBody>
      </p:sp>
      <p:sp>
        <p:nvSpPr>
          <p:cNvPr id="20" name="MH_Other_9"/>
          <p:cNvSpPr/>
          <p:nvPr>
            <p:custDataLst>
              <p:tags r:id="rId10"/>
            </p:custDataLst>
          </p:nvPr>
        </p:nvSpPr>
        <p:spPr>
          <a:xfrm>
            <a:off x="5897461" y="5191941"/>
            <a:ext cx="140067" cy="140067"/>
          </a:xfrm>
          <a:prstGeom prst="ellipse">
            <a:avLst/>
          </a:prstGeom>
          <a:solidFill>
            <a:srgbClr val="76C6AF"/>
          </a:solidFill>
          <a:ln w="9525">
            <a:solidFill>
              <a:srgbClr val="FEFFFF"/>
            </a:solidFill>
          </a:ln>
        </p:spPr>
        <p:style>
          <a:lnRef idx="2">
            <a:srgbClr val="48A5BD">
              <a:shade val="50000"/>
            </a:srgbClr>
          </a:lnRef>
          <a:fillRef idx="1">
            <a:srgbClr val="48A5BD"/>
          </a:fillRef>
          <a:effectRef idx="0">
            <a:srgbClr val="48A5BD"/>
          </a:effectRef>
          <a:fontRef idx="minor">
            <a:srgbClr val="FFFFFF"/>
          </a:fontRef>
        </p:style>
        <p:txBody>
          <a:bodyPr wrap="square" anchor="ctr">
            <a:normAutofit fontScale="25000" lnSpcReduction="20000"/>
          </a:bodyPr>
          <a:lstStyle/>
          <a:p>
            <a:pPr algn="ctr">
              <a:defRPr/>
            </a:pPr>
            <a:endParaRPr lang="zh-CN" altLang="en-US">
              <a:solidFill>
                <a:srgbClr val="FEFFFF"/>
              </a:solidFill>
            </a:endParaRPr>
          </a:p>
        </p:txBody>
      </p:sp>
      <p:sp>
        <p:nvSpPr>
          <p:cNvPr id="45" name="文本框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48995" y="3362325"/>
            <a:ext cx="3879215" cy="84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rm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000" b="1" spc="300">
                <a:solidFill>
                  <a:srgbClr val="77C6A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市场成交量接近</a:t>
            </a:r>
            <a:r>
              <a:rPr lang="zh-CN" altLang="en-US" sz="2000" b="1" spc="300">
                <a:solidFill>
                  <a:srgbClr val="77C6A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年内的低点</a:t>
            </a:r>
            <a:endParaRPr lang="zh-CN" altLang="en-US" sz="2000" b="1" spc="300">
              <a:solidFill>
                <a:srgbClr val="77C6A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4" name="文本框 53"/>
          <p:cNvSpPr txBox="1"/>
          <p:nvPr>
            <p:custDataLst>
              <p:tags r:id="rId12"/>
            </p:custDataLst>
          </p:nvPr>
        </p:nvSpPr>
        <p:spPr>
          <a:xfrm>
            <a:off x="357163" y="3947427"/>
            <a:ext cx="566178" cy="54819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2800" b="1" dirty="0">
                <a:solidFill>
                  <a:srgbClr val="76C6A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③</a:t>
            </a:r>
            <a:endParaRPr lang="zh-CN" altLang="en-US" sz="2800" b="1" dirty="0">
              <a:solidFill>
                <a:srgbClr val="76C6A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0" name="MH_Other_19"/>
          <p:cNvCxnSpPr/>
          <p:nvPr>
            <p:custDataLst>
              <p:tags r:id="rId13"/>
            </p:custDataLst>
          </p:nvPr>
        </p:nvCxnSpPr>
        <p:spPr>
          <a:xfrm flipH="1">
            <a:off x="7634138" y="3115760"/>
            <a:ext cx="3738888" cy="0"/>
          </a:xfrm>
          <a:prstGeom prst="line">
            <a:avLst/>
          </a:prstGeom>
          <a:ln>
            <a:solidFill>
              <a:srgbClr val="DB8087"/>
            </a:solidFill>
            <a:prstDash val="dash"/>
            <a:headEnd type="oval"/>
          </a:ln>
        </p:spPr>
        <p:style>
          <a:lnRef idx="1">
            <a:srgbClr val="48A5BD"/>
          </a:lnRef>
          <a:fillRef idx="0">
            <a:srgbClr val="48A5BD"/>
          </a:fillRef>
          <a:effectRef idx="0">
            <a:srgbClr val="48A5BD"/>
          </a:effectRef>
          <a:fontRef idx="minor">
            <a:srgbClr val="000000"/>
          </a:fontRef>
        </p:style>
      </p:cxnSp>
      <p:sp>
        <p:nvSpPr>
          <p:cNvPr id="15" name="MH_Other_4"/>
          <p:cNvSpPr/>
          <p:nvPr>
            <p:custDataLst>
              <p:tags r:id="rId14"/>
            </p:custDataLst>
          </p:nvPr>
        </p:nvSpPr>
        <p:spPr>
          <a:xfrm flipH="1">
            <a:off x="6150188" y="2396703"/>
            <a:ext cx="1330632" cy="1333676"/>
          </a:xfrm>
          <a:prstGeom prst="ellipse">
            <a:avLst/>
          </a:prstGeom>
          <a:solidFill>
            <a:srgbClr val="DB8087"/>
          </a:solidFill>
          <a:ln>
            <a:noFill/>
          </a:ln>
        </p:spPr>
        <p:style>
          <a:lnRef idx="2">
            <a:srgbClr val="48A5BD">
              <a:shade val="50000"/>
            </a:srgbClr>
          </a:lnRef>
          <a:fillRef idx="1">
            <a:srgbClr val="48A5BD"/>
          </a:fillRef>
          <a:effectRef idx="0">
            <a:srgbClr val="48A5BD"/>
          </a:effectRef>
          <a:fontRef idx="minor">
            <a:srgbClr val="FFFFFF"/>
          </a:fontRef>
        </p:style>
        <p:txBody>
          <a:bodyPr wrap="square" anchor="ctr">
            <a:normAutofit/>
          </a:bodyPr>
          <a:lstStyle/>
          <a:p>
            <a:pPr algn="ctr">
              <a:defRPr/>
            </a:pPr>
            <a:endParaRPr lang="zh-CN" altLang="en-US" sz="2000" dirty="0">
              <a:solidFill>
                <a:srgbClr val="FEFFFF"/>
              </a:solidFill>
            </a:endParaRPr>
          </a:p>
        </p:txBody>
      </p:sp>
      <p:sp>
        <p:nvSpPr>
          <p:cNvPr id="16" name="MH_Other_5"/>
          <p:cNvSpPr/>
          <p:nvPr>
            <p:custDataLst>
              <p:tags r:id="rId15"/>
            </p:custDataLst>
          </p:nvPr>
        </p:nvSpPr>
        <p:spPr>
          <a:xfrm flipH="1">
            <a:off x="6381602" y="2226187"/>
            <a:ext cx="1269733" cy="1845222"/>
          </a:xfrm>
          <a:custGeom>
            <a:avLst/>
            <a:gdLst>
              <a:gd name="connsiteX0" fmla="*/ 436034 w 661577"/>
              <a:gd name="connsiteY0" fmla="*/ 0 h 960970"/>
              <a:gd name="connsiteX1" fmla="*/ 436034 w 661577"/>
              <a:gd name="connsiteY1" fmla="*/ 31343 h 960970"/>
              <a:gd name="connsiteX2" fmla="*/ 436033 w 661577"/>
              <a:gd name="connsiteY2" fmla="*/ 31343 h 960970"/>
              <a:gd name="connsiteX3" fmla="*/ 31342 w 661577"/>
              <a:gd name="connsiteY3" fmla="*/ 436034 h 960970"/>
              <a:gd name="connsiteX4" fmla="*/ 436033 w 661577"/>
              <a:gd name="connsiteY4" fmla="*/ 840725 h 960970"/>
              <a:gd name="connsiteX5" fmla="*/ 436034 w 661577"/>
              <a:gd name="connsiteY5" fmla="*/ 840725 h 960970"/>
              <a:gd name="connsiteX6" fmla="*/ 436034 w 661577"/>
              <a:gd name="connsiteY6" fmla="*/ 840582 h 960970"/>
              <a:gd name="connsiteX7" fmla="*/ 661013 w 661577"/>
              <a:gd name="connsiteY7" fmla="*/ 958769 h 960970"/>
              <a:gd name="connsiteX8" fmla="*/ 661577 w 661577"/>
              <a:gd name="connsiteY8" fmla="*/ 960970 h 960970"/>
              <a:gd name="connsiteX9" fmla="*/ 616261 w 661577"/>
              <a:gd name="connsiteY9" fmla="*/ 960970 h 960970"/>
              <a:gd name="connsiteX10" fmla="*/ 612658 w 661577"/>
              <a:gd name="connsiteY10" fmla="*/ 949974 h 960970"/>
              <a:gd name="connsiteX11" fmla="*/ 436035 w 661577"/>
              <a:gd name="connsiteY11" fmla="*/ 871925 h 960970"/>
              <a:gd name="connsiteX12" fmla="*/ 436034 w 661577"/>
              <a:gd name="connsiteY12" fmla="*/ 871925 h 960970"/>
              <a:gd name="connsiteX13" fmla="*/ 436034 w 661577"/>
              <a:gd name="connsiteY13" fmla="*/ 872068 h 960970"/>
              <a:gd name="connsiteX14" fmla="*/ 0 w 661577"/>
              <a:gd name="connsiteY14" fmla="*/ 436034 h 960970"/>
              <a:gd name="connsiteX15" fmla="*/ 436034 w 661577"/>
              <a:gd name="connsiteY15" fmla="*/ 0 h 96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1577" h="960970">
                <a:moveTo>
                  <a:pt x="436034" y="0"/>
                </a:moveTo>
                <a:lnTo>
                  <a:pt x="436034" y="31343"/>
                </a:lnTo>
                <a:lnTo>
                  <a:pt x="436033" y="31343"/>
                </a:lnTo>
                <a:cubicBezTo>
                  <a:pt x="212528" y="31343"/>
                  <a:pt x="31342" y="212529"/>
                  <a:pt x="31342" y="436034"/>
                </a:cubicBezTo>
                <a:cubicBezTo>
                  <a:pt x="31342" y="659539"/>
                  <a:pt x="212528" y="840725"/>
                  <a:pt x="436033" y="840725"/>
                </a:cubicBezTo>
                <a:lnTo>
                  <a:pt x="436034" y="840725"/>
                </a:lnTo>
                <a:lnTo>
                  <a:pt x="436034" y="840582"/>
                </a:lnTo>
                <a:cubicBezTo>
                  <a:pt x="556441" y="840582"/>
                  <a:pt x="582106" y="879862"/>
                  <a:pt x="661013" y="958769"/>
                </a:cubicBezTo>
                <a:lnTo>
                  <a:pt x="661577" y="960970"/>
                </a:lnTo>
                <a:lnTo>
                  <a:pt x="616261" y="960970"/>
                </a:lnTo>
                <a:lnTo>
                  <a:pt x="612658" y="949974"/>
                </a:lnTo>
                <a:cubicBezTo>
                  <a:pt x="551329" y="895790"/>
                  <a:pt x="547787" y="871925"/>
                  <a:pt x="436035" y="871925"/>
                </a:cubicBezTo>
                <a:lnTo>
                  <a:pt x="436034" y="871925"/>
                </a:lnTo>
                <a:lnTo>
                  <a:pt x="436034" y="872068"/>
                </a:lnTo>
                <a:cubicBezTo>
                  <a:pt x="195219" y="872068"/>
                  <a:pt x="0" y="676849"/>
                  <a:pt x="0" y="436034"/>
                </a:cubicBezTo>
                <a:cubicBezTo>
                  <a:pt x="0" y="195219"/>
                  <a:pt x="195219" y="0"/>
                  <a:pt x="436034" y="0"/>
                </a:cubicBezTo>
                <a:close/>
              </a:path>
            </a:pathLst>
          </a:custGeom>
          <a:solidFill>
            <a:srgbClr val="DB8087"/>
          </a:solidFill>
          <a:ln>
            <a:noFill/>
          </a:ln>
        </p:spPr>
        <p:style>
          <a:lnRef idx="2">
            <a:srgbClr val="48A5BD">
              <a:shade val="50000"/>
            </a:srgbClr>
          </a:lnRef>
          <a:fillRef idx="1">
            <a:srgbClr val="48A5BD"/>
          </a:fillRef>
          <a:effectRef idx="0">
            <a:srgbClr val="48A5BD"/>
          </a:effectRef>
          <a:fontRef idx="minor">
            <a:srgbClr val="FFFFFF"/>
          </a:fontRef>
        </p:style>
        <p:txBody>
          <a:bodyPr wrap="square"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rgbClr val="FEFFFF"/>
              </a:solidFill>
            </a:endParaRPr>
          </a:p>
        </p:txBody>
      </p:sp>
      <p:sp>
        <p:nvSpPr>
          <p:cNvPr id="17" name="MH_Other_6"/>
          <p:cNvSpPr/>
          <p:nvPr>
            <p:custDataLst>
              <p:tags r:id="rId16"/>
            </p:custDataLst>
          </p:nvPr>
        </p:nvSpPr>
        <p:spPr>
          <a:xfrm flipH="1">
            <a:off x="6342020" y="4034871"/>
            <a:ext cx="140067" cy="140067"/>
          </a:xfrm>
          <a:prstGeom prst="ellipse">
            <a:avLst/>
          </a:prstGeom>
          <a:solidFill>
            <a:srgbClr val="DB8087"/>
          </a:solidFill>
          <a:ln w="9525">
            <a:solidFill>
              <a:srgbClr val="FEFFFF"/>
            </a:solidFill>
          </a:ln>
        </p:spPr>
        <p:style>
          <a:lnRef idx="2">
            <a:srgbClr val="48A5BD">
              <a:shade val="50000"/>
            </a:srgbClr>
          </a:lnRef>
          <a:fillRef idx="1">
            <a:srgbClr val="48A5BD"/>
          </a:fillRef>
          <a:effectRef idx="0">
            <a:srgbClr val="48A5BD"/>
          </a:effectRef>
          <a:fontRef idx="minor">
            <a:srgbClr val="FFFFFF"/>
          </a:fontRef>
        </p:style>
        <p:txBody>
          <a:bodyPr wrap="square" anchor="ctr">
            <a:normAutofit fontScale="25000" lnSpcReduction="20000"/>
          </a:bodyPr>
          <a:lstStyle/>
          <a:p>
            <a:pPr algn="ctr">
              <a:defRPr/>
            </a:pPr>
            <a:endParaRPr lang="zh-CN" altLang="en-US">
              <a:solidFill>
                <a:srgbClr val="FEFFFF"/>
              </a:solidFill>
            </a:endParaRPr>
          </a:p>
        </p:txBody>
      </p:sp>
      <p:sp>
        <p:nvSpPr>
          <p:cNvPr id="49" name="文本框 1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867674" y="2483853"/>
            <a:ext cx="3165241" cy="58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rm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000" b="1" spc="300">
                <a:solidFill>
                  <a:srgbClr val="DB8087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贵州茅台高位下跌 </a:t>
            </a:r>
            <a:endParaRPr lang="zh-CN" altLang="en-US" sz="2000" b="1" spc="300">
              <a:solidFill>
                <a:srgbClr val="DB8087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6" name="文本框 55"/>
          <p:cNvSpPr txBox="1"/>
          <p:nvPr>
            <p:custDataLst>
              <p:tags r:id="rId18"/>
            </p:custDataLst>
          </p:nvPr>
        </p:nvSpPr>
        <p:spPr>
          <a:xfrm>
            <a:off x="11403669" y="2815069"/>
            <a:ext cx="566178" cy="54819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2800" b="1" dirty="0">
                <a:solidFill>
                  <a:srgbClr val="DB808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②</a:t>
            </a:r>
            <a:endParaRPr lang="zh-CN" altLang="en-US" sz="2800" b="1" dirty="0">
              <a:solidFill>
                <a:srgbClr val="DB8087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1" name="MH_Other_20"/>
          <p:cNvCxnSpPr/>
          <p:nvPr>
            <p:custDataLst>
              <p:tags r:id="rId19"/>
            </p:custDataLst>
          </p:nvPr>
        </p:nvCxnSpPr>
        <p:spPr>
          <a:xfrm flipH="1">
            <a:off x="7660239" y="4942720"/>
            <a:ext cx="3738888" cy="0"/>
          </a:xfrm>
          <a:prstGeom prst="line">
            <a:avLst/>
          </a:prstGeom>
          <a:ln>
            <a:solidFill>
              <a:srgbClr val="C4ADD2"/>
            </a:solidFill>
            <a:prstDash val="dash"/>
            <a:headEnd type="oval"/>
          </a:ln>
        </p:spPr>
        <p:style>
          <a:lnRef idx="1">
            <a:srgbClr val="48A5BD"/>
          </a:lnRef>
          <a:fillRef idx="0">
            <a:srgbClr val="48A5BD"/>
          </a:fillRef>
          <a:effectRef idx="0">
            <a:srgbClr val="48A5BD"/>
          </a:effectRef>
          <a:fontRef idx="minor">
            <a:srgbClr val="000000"/>
          </a:fontRef>
        </p:style>
      </p:cxnSp>
      <p:sp>
        <p:nvSpPr>
          <p:cNvPr id="21" name="MH_Other_10"/>
          <p:cNvSpPr/>
          <p:nvPr>
            <p:custDataLst>
              <p:tags r:id="rId20"/>
            </p:custDataLst>
          </p:nvPr>
        </p:nvSpPr>
        <p:spPr>
          <a:xfrm flipH="1">
            <a:off x="6168457" y="4223656"/>
            <a:ext cx="1330632" cy="1333676"/>
          </a:xfrm>
          <a:prstGeom prst="ellipse">
            <a:avLst/>
          </a:prstGeom>
          <a:solidFill>
            <a:srgbClr val="C4ADD2"/>
          </a:solidFill>
          <a:ln>
            <a:noFill/>
          </a:ln>
        </p:spPr>
        <p:style>
          <a:lnRef idx="2">
            <a:srgbClr val="48A5BD">
              <a:shade val="50000"/>
            </a:srgbClr>
          </a:lnRef>
          <a:fillRef idx="1">
            <a:srgbClr val="48A5BD"/>
          </a:fillRef>
          <a:effectRef idx="0">
            <a:srgbClr val="48A5BD"/>
          </a:effectRef>
          <a:fontRef idx="minor">
            <a:srgbClr val="FFFFFF"/>
          </a:fontRef>
        </p:style>
        <p:txBody>
          <a:bodyPr wrap="square" anchor="ctr">
            <a:normAutofit/>
          </a:bodyPr>
          <a:lstStyle/>
          <a:p>
            <a:pPr algn="ctr">
              <a:defRPr/>
            </a:pPr>
            <a:endParaRPr lang="zh-CN" altLang="en-US" sz="2000" dirty="0">
              <a:solidFill>
                <a:srgbClr val="FEFFFF"/>
              </a:solidFill>
            </a:endParaRPr>
          </a:p>
        </p:txBody>
      </p:sp>
      <p:sp>
        <p:nvSpPr>
          <p:cNvPr id="22" name="MH_Other_11"/>
          <p:cNvSpPr/>
          <p:nvPr>
            <p:custDataLst>
              <p:tags r:id="rId21"/>
            </p:custDataLst>
          </p:nvPr>
        </p:nvSpPr>
        <p:spPr>
          <a:xfrm flipH="1">
            <a:off x="6399871" y="4053140"/>
            <a:ext cx="1269733" cy="1845222"/>
          </a:xfrm>
          <a:custGeom>
            <a:avLst/>
            <a:gdLst>
              <a:gd name="connsiteX0" fmla="*/ 436034 w 661577"/>
              <a:gd name="connsiteY0" fmla="*/ 0 h 960970"/>
              <a:gd name="connsiteX1" fmla="*/ 436034 w 661577"/>
              <a:gd name="connsiteY1" fmla="*/ 31343 h 960970"/>
              <a:gd name="connsiteX2" fmla="*/ 436033 w 661577"/>
              <a:gd name="connsiteY2" fmla="*/ 31343 h 960970"/>
              <a:gd name="connsiteX3" fmla="*/ 31342 w 661577"/>
              <a:gd name="connsiteY3" fmla="*/ 436034 h 960970"/>
              <a:gd name="connsiteX4" fmla="*/ 436033 w 661577"/>
              <a:gd name="connsiteY4" fmla="*/ 840725 h 960970"/>
              <a:gd name="connsiteX5" fmla="*/ 436034 w 661577"/>
              <a:gd name="connsiteY5" fmla="*/ 840725 h 960970"/>
              <a:gd name="connsiteX6" fmla="*/ 436034 w 661577"/>
              <a:gd name="connsiteY6" fmla="*/ 840582 h 960970"/>
              <a:gd name="connsiteX7" fmla="*/ 661013 w 661577"/>
              <a:gd name="connsiteY7" fmla="*/ 958769 h 960970"/>
              <a:gd name="connsiteX8" fmla="*/ 661577 w 661577"/>
              <a:gd name="connsiteY8" fmla="*/ 960970 h 960970"/>
              <a:gd name="connsiteX9" fmla="*/ 616261 w 661577"/>
              <a:gd name="connsiteY9" fmla="*/ 960970 h 960970"/>
              <a:gd name="connsiteX10" fmla="*/ 612658 w 661577"/>
              <a:gd name="connsiteY10" fmla="*/ 949974 h 960970"/>
              <a:gd name="connsiteX11" fmla="*/ 436035 w 661577"/>
              <a:gd name="connsiteY11" fmla="*/ 871925 h 960970"/>
              <a:gd name="connsiteX12" fmla="*/ 436034 w 661577"/>
              <a:gd name="connsiteY12" fmla="*/ 871925 h 960970"/>
              <a:gd name="connsiteX13" fmla="*/ 436034 w 661577"/>
              <a:gd name="connsiteY13" fmla="*/ 872068 h 960970"/>
              <a:gd name="connsiteX14" fmla="*/ 0 w 661577"/>
              <a:gd name="connsiteY14" fmla="*/ 436034 h 960970"/>
              <a:gd name="connsiteX15" fmla="*/ 436034 w 661577"/>
              <a:gd name="connsiteY15" fmla="*/ 0 h 96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1577" h="960970">
                <a:moveTo>
                  <a:pt x="436034" y="0"/>
                </a:moveTo>
                <a:lnTo>
                  <a:pt x="436034" y="31343"/>
                </a:lnTo>
                <a:lnTo>
                  <a:pt x="436033" y="31343"/>
                </a:lnTo>
                <a:cubicBezTo>
                  <a:pt x="212528" y="31343"/>
                  <a:pt x="31342" y="212529"/>
                  <a:pt x="31342" y="436034"/>
                </a:cubicBezTo>
                <a:cubicBezTo>
                  <a:pt x="31342" y="659539"/>
                  <a:pt x="212528" y="840725"/>
                  <a:pt x="436033" y="840725"/>
                </a:cubicBezTo>
                <a:lnTo>
                  <a:pt x="436034" y="840725"/>
                </a:lnTo>
                <a:lnTo>
                  <a:pt x="436034" y="840582"/>
                </a:lnTo>
                <a:cubicBezTo>
                  <a:pt x="556441" y="840582"/>
                  <a:pt x="582106" y="879862"/>
                  <a:pt x="661013" y="958769"/>
                </a:cubicBezTo>
                <a:lnTo>
                  <a:pt x="661577" y="960970"/>
                </a:lnTo>
                <a:lnTo>
                  <a:pt x="616261" y="960970"/>
                </a:lnTo>
                <a:lnTo>
                  <a:pt x="612658" y="949974"/>
                </a:lnTo>
                <a:cubicBezTo>
                  <a:pt x="551329" y="895790"/>
                  <a:pt x="547787" y="871925"/>
                  <a:pt x="436035" y="871925"/>
                </a:cubicBezTo>
                <a:lnTo>
                  <a:pt x="436034" y="871925"/>
                </a:lnTo>
                <a:lnTo>
                  <a:pt x="436034" y="872068"/>
                </a:lnTo>
                <a:cubicBezTo>
                  <a:pt x="195219" y="872068"/>
                  <a:pt x="0" y="676849"/>
                  <a:pt x="0" y="436034"/>
                </a:cubicBezTo>
                <a:cubicBezTo>
                  <a:pt x="0" y="195219"/>
                  <a:pt x="195219" y="0"/>
                  <a:pt x="436034" y="0"/>
                </a:cubicBezTo>
                <a:close/>
              </a:path>
            </a:pathLst>
          </a:custGeom>
          <a:solidFill>
            <a:srgbClr val="C4ADD2"/>
          </a:solidFill>
          <a:ln>
            <a:noFill/>
          </a:ln>
        </p:spPr>
        <p:style>
          <a:lnRef idx="2">
            <a:srgbClr val="48A5BD">
              <a:shade val="50000"/>
            </a:srgbClr>
          </a:lnRef>
          <a:fillRef idx="1">
            <a:srgbClr val="48A5BD"/>
          </a:fillRef>
          <a:effectRef idx="0">
            <a:srgbClr val="48A5BD"/>
          </a:effectRef>
          <a:fontRef idx="minor">
            <a:srgbClr val="FFFFFF"/>
          </a:fontRef>
        </p:style>
        <p:txBody>
          <a:bodyPr wrap="square"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rgbClr val="FEFFFF"/>
              </a:solidFill>
            </a:endParaRPr>
          </a:p>
        </p:txBody>
      </p:sp>
      <p:sp>
        <p:nvSpPr>
          <p:cNvPr id="23" name="MH_Other_12"/>
          <p:cNvSpPr/>
          <p:nvPr>
            <p:custDataLst>
              <p:tags r:id="rId22"/>
            </p:custDataLst>
          </p:nvPr>
        </p:nvSpPr>
        <p:spPr>
          <a:xfrm flipH="1">
            <a:off x="6360290" y="5861823"/>
            <a:ext cx="140067" cy="140067"/>
          </a:xfrm>
          <a:prstGeom prst="ellipse">
            <a:avLst/>
          </a:prstGeom>
          <a:solidFill>
            <a:srgbClr val="C4ADD2"/>
          </a:solidFill>
          <a:ln w="9525">
            <a:solidFill>
              <a:srgbClr val="FEFFFF"/>
            </a:solidFill>
          </a:ln>
        </p:spPr>
        <p:style>
          <a:lnRef idx="2">
            <a:srgbClr val="48A5BD">
              <a:shade val="50000"/>
            </a:srgbClr>
          </a:lnRef>
          <a:fillRef idx="1">
            <a:srgbClr val="48A5BD"/>
          </a:fillRef>
          <a:effectRef idx="0">
            <a:srgbClr val="48A5BD"/>
          </a:effectRef>
          <a:fontRef idx="minor">
            <a:srgbClr val="FFFFFF"/>
          </a:fontRef>
        </p:style>
        <p:txBody>
          <a:bodyPr wrap="square" anchor="ctr">
            <a:normAutofit fontScale="25000" lnSpcReduction="20000"/>
          </a:bodyPr>
          <a:lstStyle/>
          <a:p>
            <a:pPr algn="ctr">
              <a:defRPr/>
            </a:pPr>
            <a:endParaRPr lang="zh-CN" altLang="en-US">
              <a:solidFill>
                <a:srgbClr val="FEFFFF"/>
              </a:solidFill>
            </a:endParaRPr>
          </a:p>
        </p:txBody>
      </p:sp>
      <p:sp>
        <p:nvSpPr>
          <p:cNvPr id="51" name="文本框 1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867674" y="4329406"/>
            <a:ext cx="3165241" cy="58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rm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000" b="1" spc="300">
                <a:solidFill>
                  <a:srgbClr val="C4ADD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市场微观结构变化</a:t>
            </a:r>
            <a:endParaRPr lang="zh-CN" altLang="en-US" sz="2000" b="1" spc="300">
              <a:solidFill>
                <a:srgbClr val="C4ADD2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7" name="文本框 56"/>
          <p:cNvSpPr txBox="1"/>
          <p:nvPr>
            <p:custDataLst>
              <p:tags r:id="rId24"/>
            </p:custDataLst>
          </p:nvPr>
        </p:nvSpPr>
        <p:spPr>
          <a:xfrm>
            <a:off x="11403669" y="4634069"/>
            <a:ext cx="566178" cy="54819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2800" b="1" dirty="0">
                <a:solidFill>
                  <a:srgbClr val="C4ADD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④</a:t>
            </a:r>
            <a:endParaRPr lang="zh-CN" altLang="en-US" sz="2800" b="1" dirty="0">
              <a:solidFill>
                <a:srgbClr val="C4ADD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29145" y="4751795"/>
            <a:ext cx="8162125" cy="369332"/>
            <a:chOff x="252804" y="3909852"/>
            <a:chExt cx="11706659" cy="277545"/>
          </a:xfrm>
        </p:grpSpPr>
        <p:cxnSp>
          <p:nvCxnSpPr>
            <p:cNvPr id="3" name="直接箭头连接符 2"/>
            <p:cNvCxnSpPr/>
            <p:nvPr/>
          </p:nvCxnSpPr>
          <p:spPr>
            <a:xfrm>
              <a:off x="252804" y="4065182"/>
              <a:ext cx="1170665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矩形 3"/>
            <p:cNvSpPr/>
            <p:nvPr/>
          </p:nvSpPr>
          <p:spPr>
            <a:xfrm>
              <a:off x="2876293" y="3909852"/>
              <a:ext cx="7013409" cy="2775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欢迎公私募机构、产业及其他机构等咨询交流</a:t>
              </a:r>
              <a:endParaRPr lang="zh-CN" altLang="en-US" dirty="0"/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1836000" y="3898161"/>
            <a:ext cx="0" cy="103830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1582923" y="2364572"/>
            <a:ext cx="492443" cy="1485740"/>
            <a:chOff x="6280" y="999195"/>
            <a:chExt cx="492443" cy="1485740"/>
          </a:xfrm>
        </p:grpSpPr>
        <p:sp>
          <p:nvSpPr>
            <p:cNvPr id="7" name="文本框 6"/>
            <p:cNvSpPr txBox="1"/>
            <p:nvPr/>
          </p:nvSpPr>
          <p:spPr>
            <a:xfrm>
              <a:off x="6280" y="999195"/>
              <a:ext cx="492443" cy="148574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00B0F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宏观金融组</a:t>
              </a:r>
              <a:endParaRPr lang="zh-CN" altLang="en-US" sz="200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67922" y="999195"/>
              <a:ext cx="369753" cy="1485740"/>
            </a:xfrm>
            <a:prstGeom prst="round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9" name="直接连接符 8"/>
          <p:cNvCxnSpPr/>
          <p:nvPr/>
        </p:nvCxnSpPr>
        <p:spPr>
          <a:xfrm flipH="1">
            <a:off x="1829442" y="1033331"/>
            <a:ext cx="6558" cy="1331241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V="1">
            <a:off x="1836000" y="1033331"/>
            <a:ext cx="8155270" cy="4542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1836000" y="853207"/>
            <a:ext cx="8155270" cy="369332"/>
            <a:chOff x="262643" y="2123160"/>
            <a:chExt cx="11706659" cy="315568"/>
          </a:xfrm>
        </p:grpSpPr>
        <p:cxnSp>
          <p:nvCxnSpPr>
            <p:cNvPr id="12" name="直接箭头连接符 11"/>
            <p:cNvCxnSpPr/>
            <p:nvPr/>
          </p:nvCxnSpPr>
          <p:spPr>
            <a:xfrm flipV="1">
              <a:off x="262643" y="2277063"/>
              <a:ext cx="11706659" cy="3881"/>
            </a:xfrm>
            <a:prstGeom prst="straightConnector1">
              <a:avLst/>
            </a:prstGeom>
            <a:ln>
              <a:solidFill>
                <a:schemeClr val="tx1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4016759" y="2123160"/>
              <a:ext cx="4569096" cy="3155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研究，我们只提供最专业的！</a:t>
              </a:r>
              <a:endParaRPr lang="zh-CN" altLang="en-US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072246" y="1217998"/>
            <a:ext cx="4881434" cy="1308906"/>
            <a:chOff x="423356" y="747723"/>
            <a:chExt cx="4591926" cy="1308906"/>
          </a:xfrm>
        </p:grpSpPr>
        <p:sp>
          <p:nvSpPr>
            <p:cNvPr id="15" name="矩形 14"/>
            <p:cNvSpPr/>
            <p:nvPr/>
          </p:nvSpPr>
          <p:spPr>
            <a:xfrm>
              <a:off x="423356" y="834266"/>
              <a:ext cx="341632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latin typeface="楷体" panose="02010609060101010101" pitchFamily="49" charset="-122"/>
                  <a:ea typeface="楷体" panose="02010609060101010101" pitchFamily="49" charset="-122"/>
                </a:rPr>
                <a:t>郭远爱（负责人）</a:t>
              </a:r>
              <a:endParaRPr lang="en-US" altLang="zh-CN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zh-CN" altLang="en-US" dirty="0">
                  <a:latin typeface="楷体" panose="02010609060101010101" pitchFamily="49" charset="-122"/>
                  <a:ea typeface="楷体" panose="02010609060101010101" pitchFamily="49" charset="-122"/>
                </a:rPr>
                <a:t>投资咨询资格编号：</a:t>
              </a:r>
              <a:r>
                <a:rPr lang="en-US" altLang="zh-CN" dirty="0">
                  <a:latin typeface="楷体" panose="02010609060101010101" pitchFamily="49" charset="-122"/>
                  <a:ea typeface="楷体" panose="02010609060101010101" pitchFamily="49" charset="-122"/>
                </a:rPr>
                <a:t>Z0013488</a:t>
              </a:r>
              <a:endParaRPr lang="en-US" altLang="zh-CN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zh-CN" altLang="en-US" dirty="0">
                  <a:latin typeface="楷体" panose="02010609060101010101" pitchFamily="49" charset="-122"/>
                  <a:ea typeface="楷体" panose="02010609060101010101" pitchFamily="49" charset="-122"/>
                </a:rPr>
                <a:t>电话：</a:t>
              </a:r>
              <a:r>
                <a:rPr lang="en-US" altLang="zh-CN" dirty="0">
                  <a:latin typeface="楷体" panose="02010609060101010101" pitchFamily="49" charset="-122"/>
                  <a:ea typeface="楷体" panose="02010609060101010101" pitchFamily="49" charset="-122"/>
                </a:rPr>
                <a:t>18758264396</a:t>
              </a:r>
              <a:r>
                <a:rPr lang="zh-CN" altLang="en-US" dirty="0">
                  <a:latin typeface="楷体" panose="02010609060101010101" pitchFamily="49" charset="-122"/>
                  <a:ea typeface="楷体" panose="02010609060101010101" pitchFamily="49" charset="-122"/>
                </a:rPr>
                <a:t> （微信</a:t>
              </a:r>
              <a:r>
                <a:rPr lang="en-US" altLang="zh-CN" dirty="0">
                  <a:latin typeface="楷体" panose="02010609060101010101" pitchFamily="49" charset="-122"/>
                  <a:ea typeface="楷体" panose="02010609060101010101" pitchFamily="49" charset="-122"/>
                </a:rPr>
                <a:t>—&gt;&gt;</a:t>
              </a:r>
              <a:endParaRPr lang="en-US" altLang="zh-CN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zh-CN" altLang="en-US" dirty="0">
                  <a:latin typeface="楷体" panose="02010609060101010101" pitchFamily="49" charset="-122"/>
                  <a:ea typeface="楷体" panose="02010609060101010101" pitchFamily="49" charset="-122"/>
                </a:rPr>
                <a:t>邮箱：</a:t>
              </a:r>
              <a:r>
                <a:rPr lang="en-US" altLang="zh-CN" dirty="0">
                  <a:latin typeface="楷体" panose="02010609060101010101" pitchFamily="49" charset="-122"/>
                  <a:ea typeface="楷体" panose="02010609060101010101" pitchFamily="49" charset="-122"/>
                </a:rPr>
                <a:t>guoyuanai@cindasc</a:t>
              </a:r>
              <a:endParaRPr lang="en-US" altLang="zh-CN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1"/>
            <a:srcRect l="9772" t="23721" r="10654" b="13861"/>
            <a:stretch>
              <a:fillRect/>
            </a:stretch>
          </p:blipFill>
          <p:spPr>
            <a:xfrm>
              <a:off x="3625694" y="747723"/>
              <a:ext cx="1389588" cy="1308906"/>
            </a:xfrm>
            <a:prstGeom prst="rect">
              <a:avLst/>
            </a:prstGeom>
          </p:spPr>
        </p:pic>
      </p:grpSp>
      <p:sp>
        <p:nvSpPr>
          <p:cNvPr id="17" name="矩形 16"/>
          <p:cNvSpPr/>
          <p:nvPr/>
        </p:nvSpPr>
        <p:spPr>
          <a:xfrm>
            <a:off x="2075365" y="3131517"/>
            <a:ext cx="43870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吴昕岚（研究员）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执业编号：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F3062655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电话：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15700085884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 （微信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—&gt;&gt;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邮箱：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wuxinlan@cindasc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470" y="2931160"/>
            <a:ext cx="1626870" cy="162687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656926" y="208336"/>
            <a:ext cx="2343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报告联系人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44891" y="194676"/>
            <a:ext cx="11492024" cy="293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重要声明</a:t>
            </a:r>
            <a:b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endParaRPr lang="en-US" altLang="zh-CN" sz="1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457200" eaLnBrk="1" hangingPunct="1">
              <a:lnSpc>
                <a:spcPts val="28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报告中的信息均来源于公开可获得的资料，信达期货有限公司力求准确可靠，但对这些信息的准确性及完整性不做任何保证，据此投资，责任自负。本报告不构成个人投资建议，也没有考虑到个别客户特殊的投资目标、财政状况或需要。</a:t>
            </a:r>
            <a:b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     客户应考虑本报告中的任何意见或建议是否符合其特定情况。未经信达期货有限公司授权许可，任何引用、转载以及向第三方传播本报告的行为均可能承担法律责任。</a:t>
            </a:r>
            <a:endParaRPr lang="en-US" altLang="zh-CN" sz="1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457200" eaLnBrk="1" hangingPunct="1">
              <a:lnSpc>
                <a:spcPts val="28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期市有风险，入市需谨慎。</a:t>
            </a:r>
            <a:endParaRPr lang="zh-CN" altLang="en-US" sz="1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" name="图片 3" descr="TIM图片201911061450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6957" y="3173602"/>
            <a:ext cx="7538085" cy="36025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57115" y="4620950"/>
            <a:ext cx="1982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</a:rPr>
              <a:t>谢  谢</a:t>
            </a:r>
            <a:endParaRPr lang="zh-CN" altLang="en-US" sz="4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0660" y="828040"/>
            <a:ext cx="9582150" cy="5486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97230" y="96520"/>
            <a:ext cx="1097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股市场“破净潮”再度来袭预示着又一个阶段性底部区域形成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70347" y="6314341"/>
            <a:ext cx="39744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资料来源：</a:t>
            </a:r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legulegu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，信达期货研发中心</a:t>
            </a:r>
            <a:endParaRPr lang="zh-CN" altLang="en-US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986655" y="2214245"/>
            <a:ext cx="750570" cy="44069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714240" y="1845945"/>
            <a:ext cx="1762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2018</a:t>
            </a:r>
            <a:r>
              <a:rPr lang="zh-CN" altLang="en-US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</a:t>
            </a:r>
            <a:r>
              <a:rPr lang="en-US" altLang="zh-CN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</a:t>
            </a:r>
            <a:r>
              <a:rPr lang="zh-CN" altLang="en-US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月</a:t>
            </a:r>
            <a:endParaRPr lang="zh-CN" altLang="en-US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018530" y="2460625"/>
            <a:ext cx="750570" cy="44069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840095" y="2092325"/>
            <a:ext cx="1762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2019</a:t>
            </a:r>
            <a:r>
              <a:rPr lang="zh-CN" altLang="en-US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</a:t>
            </a:r>
            <a:r>
              <a:rPr lang="en-US" altLang="zh-CN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月</a:t>
            </a:r>
            <a:endParaRPr lang="zh-CN" altLang="en-US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312785" y="3028315"/>
            <a:ext cx="750570" cy="44069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8056880" y="2533015"/>
            <a:ext cx="12623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2019</a:t>
            </a:r>
            <a:r>
              <a:rPr lang="zh-CN" altLang="en-US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</a:t>
            </a:r>
            <a:r>
              <a:rPr lang="en-US" altLang="zh-CN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8</a:t>
            </a:r>
            <a:r>
              <a:rPr lang="zh-CN" altLang="en-US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月</a:t>
            </a:r>
            <a:endParaRPr lang="zh-CN" altLang="en-US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9439910" y="2798445"/>
            <a:ext cx="750570" cy="44069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9184005" y="2430145"/>
            <a:ext cx="1631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2019</a:t>
            </a:r>
            <a:r>
              <a:rPr lang="zh-CN" altLang="en-US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</a:t>
            </a:r>
            <a:r>
              <a:rPr lang="en-US" altLang="zh-CN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11</a:t>
            </a:r>
            <a:r>
              <a:rPr lang="zh-CN" altLang="en-US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月</a:t>
            </a:r>
            <a:endParaRPr lang="zh-CN" altLang="en-US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46540" y="86728"/>
            <a:ext cx="9696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贵州茅台不仅是价投的标杆，同时也是我们跟踪市场的信号</a:t>
            </a:r>
            <a:endParaRPr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5268" y="854142"/>
            <a:ext cx="11319309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茅台作为A股价值投资的标杆，以及高价股的风向标，市场一直有这样的说法“茅台不跌，牛市不来”。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829435" y="2057400"/>
          <a:ext cx="8532495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165"/>
                <a:gridCol w="2844165"/>
                <a:gridCol w="2844165"/>
              </a:tblGrid>
              <a:tr h="457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rgbClr val="FFFF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时间</a:t>
                      </a:r>
                      <a:endParaRPr lang="zh-CN" altLang="en-US" sz="2400">
                        <a:solidFill>
                          <a:srgbClr val="FFFF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rgbClr val="FFFF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茅台跌幅</a:t>
                      </a:r>
                      <a:endParaRPr lang="zh-CN" altLang="en-US" sz="2400">
                        <a:solidFill>
                          <a:srgbClr val="FFFF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4D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rgbClr val="FFFF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指数底部时间</a:t>
                      </a:r>
                      <a:endParaRPr lang="zh-CN" altLang="en-US" sz="2400">
                        <a:solidFill>
                          <a:srgbClr val="FFFF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4D4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2005</a:t>
                      </a:r>
                      <a:r>
                        <a:rPr lang="zh-CN" altLang="en-US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年</a:t>
                      </a:r>
                      <a:r>
                        <a:rPr lang="en-US" altLang="zh-CN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5</a:t>
                      </a:r>
                      <a:r>
                        <a:rPr lang="zh-CN" altLang="en-US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月</a:t>
                      </a:r>
                      <a:endParaRPr lang="zh-CN" altLang="en-US" sz="1800" dirty="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16%</a:t>
                      </a:r>
                      <a:endParaRPr lang="en-US" altLang="zh-CN" sz="1800" dirty="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sym typeface="+mn-ea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2005</a:t>
                      </a:r>
                      <a:r>
                        <a:rPr lang="zh-CN" altLang="en-US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年</a:t>
                      </a:r>
                      <a:r>
                        <a:rPr lang="en-US" altLang="zh-CN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6</a:t>
                      </a:r>
                      <a:r>
                        <a:rPr lang="zh-CN" altLang="en-US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月</a:t>
                      </a:r>
                      <a:r>
                        <a:rPr lang="en-US" altLang="zh-CN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6</a:t>
                      </a:r>
                      <a:r>
                        <a:rPr lang="zh-CN" altLang="en-US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日</a:t>
                      </a:r>
                      <a:endParaRPr lang="zh-CN" altLang="en-US" sz="1800" dirty="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2008</a:t>
                      </a:r>
                      <a:r>
                        <a:rPr lang="zh-CN" altLang="en-US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年</a:t>
                      </a:r>
                      <a:r>
                        <a:rPr lang="en-US" altLang="zh-CN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10</a:t>
                      </a:r>
                      <a:r>
                        <a:rPr lang="zh-CN" altLang="en-US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月</a:t>
                      </a:r>
                      <a:endParaRPr lang="zh-CN" altLang="en-US" sz="1800" dirty="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逾</a:t>
                      </a:r>
                      <a:r>
                        <a:rPr lang="en-US" altLang="zh-CN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30%</a:t>
                      </a:r>
                      <a:endParaRPr lang="en-US" altLang="zh-CN" sz="1800" dirty="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2008</a:t>
                      </a:r>
                      <a:r>
                        <a:rPr lang="zh-CN" altLang="en-US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年</a:t>
                      </a:r>
                      <a:r>
                        <a:rPr lang="en-US" altLang="zh-CN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10</a:t>
                      </a:r>
                      <a:r>
                        <a:rPr lang="zh-CN" altLang="en-US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月末</a:t>
                      </a:r>
                      <a:endParaRPr lang="zh-CN" altLang="en-US" sz="1800" dirty="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2010</a:t>
                      </a:r>
                      <a:r>
                        <a:rPr lang="zh-CN" altLang="en-US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年</a:t>
                      </a:r>
                      <a:r>
                        <a:rPr lang="en-US" altLang="zh-CN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4</a:t>
                      </a:r>
                      <a:r>
                        <a:rPr lang="zh-CN" altLang="en-US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月</a:t>
                      </a:r>
                      <a:endParaRPr lang="zh-CN" altLang="en-US" sz="1800" dirty="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近</a:t>
                      </a:r>
                      <a:r>
                        <a:rPr lang="en-US" altLang="zh-CN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19%</a:t>
                      </a:r>
                      <a:endParaRPr lang="en-US" altLang="zh-CN" sz="1800" dirty="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2010</a:t>
                      </a:r>
                      <a:r>
                        <a:rPr lang="zh-CN" altLang="en-US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年</a:t>
                      </a:r>
                      <a:r>
                        <a:rPr lang="en-US" altLang="zh-CN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7</a:t>
                      </a:r>
                      <a:r>
                        <a:rPr lang="zh-CN" altLang="en-US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月初</a:t>
                      </a:r>
                      <a:endParaRPr lang="zh-CN" altLang="en-US" sz="1800" dirty="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2012</a:t>
                      </a:r>
                      <a:r>
                        <a:rPr lang="zh-CN" altLang="en-US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年</a:t>
                      </a:r>
                      <a:r>
                        <a:rPr lang="en-US" altLang="zh-CN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11</a:t>
                      </a:r>
                      <a:r>
                        <a:rPr lang="zh-CN" altLang="en-US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月</a:t>
                      </a:r>
                      <a:endParaRPr lang="zh-CN" altLang="en-US" sz="1800" dirty="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有</a:t>
                      </a:r>
                      <a:r>
                        <a:rPr lang="en-US" altLang="zh-CN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3</a:t>
                      </a:r>
                      <a:r>
                        <a:rPr lang="zh-CN" altLang="en-US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个月月跌幅超过</a:t>
                      </a:r>
                      <a:r>
                        <a:rPr lang="en-US" altLang="zh-CN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10%</a:t>
                      </a:r>
                      <a:endParaRPr lang="en-US" altLang="zh-CN" sz="1800" dirty="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2013</a:t>
                      </a:r>
                      <a:r>
                        <a:rPr lang="zh-CN" altLang="en-US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年</a:t>
                      </a:r>
                      <a:r>
                        <a:rPr lang="en-US" altLang="zh-CN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6</a:t>
                      </a:r>
                      <a:r>
                        <a:rPr lang="zh-CN" altLang="en-US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月</a:t>
                      </a:r>
                      <a:r>
                        <a:rPr lang="en-US" altLang="zh-CN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28</a:t>
                      </a:r>
                      <a:r>
                        <a:rPr lang="zh-CN" altLang="en-US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日</a:t>
                      </a:r>
                      <a:endParaRPr lang="zh-CN" altLang="en-US" sz="1800" dirty="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2018</a:t>
                      </a:r>
                      <a:r>
                        <a:rPr lang="zh-CN" altLang="en-US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年</a:t>
                      </a:r>
                      <a:r>
                        <a:rPr lang="en-US" altLang="zh-CN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10</a:t>
                      </a:r>
                      <a:r>
                        <a:rPr lang="zh-CN" altLang="en-US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月</a:t>
                      </a:r>
                      <a:endParaRPr lang="zh-CN" altLang="en-US" sz="1800" dirty="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近</a:t>
                      </a:r>
                      <a:r>
                        <a:rPr lang="en-US" altLang="zh-CN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25%</a:t>
                      </a:r>
                      <a:endParaRPr lang="en-US" altLang="zh-CN" sz="1800" dirty="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2019</a:t>
                      </a:r>
                      <a:r>
                        <a:rPr lang="zh-CN" altLang="en-US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年</a:t>
                      </a:r>
                      <a:r>
                        <a:rPr lang="en-US" altLang="zh-CN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1</a:t>
                      </a:r>
                      <a:r>
                        <a:rPr lang="zh-CN" altLang="en-US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月</a:t>
                      </a:r>
                      <a:endParaRPr lang="zh-CN" altLang="en-US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2019</a:t>
                      </a:r>
                      <a:r>
                        <a:rPr lang="zh-CN" altLang="en-US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年</a:t>
                      </a:r>
                      <a:r>
                        <a:rPr lang="en-US" altLang="zh-CN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11</a:t>
                      </a:r>
                      <a:r>
                        <a:rPr lang="zh-CN" altLang="en-US" sz="1800" dirty="0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月</a:t>
                      </a:r>
                      <a:endParaRPr lang="zh-CN" altLang="en-US" sz="1800" dirty="0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E34D4D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近</a:t>
                      </a:r>
                      <a:r>
                        <a:rPr lang="en-US" altLang="zh-CN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15%</a:t>
                      </a:r>
                      <a:endParaRPr lang="en-US" altLang="zh-CN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E34D4D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2019</a:t>
                      </a:r>
                      <a:r>
                        <a:rPr lang="zh-CN" altLang="en-US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年</a:t>
                      </a:r>
                      <a:r>
                        <a:rPr lang="en-US" altLang="zh-CN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12</a:t>
                      </a:r>
                      <a:r>
                        <a:rPr lang="zh-CN" altLang="en-US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月初</a:t>
                      </a:r>
                      <a:endParaRPr lang="zh-CN" altLang="en-US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rgbClr val="E34D4D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1637987" y="4945281"/>
            <a:ext cx="39744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资料来源：</a:t>
            </a:r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Wind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，信达期货研发中心</a:t>
            </a:r>
            <a:endParaRPr lang="zh-CN" altLang="en-US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46540" y="86728"/>
            <a:ext cx="9696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“地量”见“地价”是每一轮市场阶段性底部的一大特征</a:t>
            </a:r>
            <a:endParaRPr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3125" y="1276349"/>
            <a:ext cx="8172450" cy="5057775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3286125" y="4400550"/>
            <a:ext cx="723900" cy="752475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543550" y="3971925"/>
            <a:ext cx="971550" cy="6858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638925" y="4095750"/>
            <a:ext cx="771525" cy="561975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8210550" y="3971925"/>
            <a:ext cx="904875" cy="752475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041842" y="6374031"/>
            <a:ext cx="39744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资料来源：</a:t>
            </a:r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Wind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，信达期货研发中心</a:t>
            </a:r>
            <a:endParaRPr lang="zh-CN" altLang="en-US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22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4026" y="-12488"/>
            <a:ext cx="12279207" cy="6882553"/>
          </a:xfrm>
          <a:prstGeom prst="rect">
            <a:avLst/>
          </a:prstGeom>
        </p:spPr>
      </p:pic>
      <p:sp>
        <p:nvSpPr>
          <p:cNvPr id="9" name="Заголовок 1"/>
          <p:cNvSpPr txBox="1"/>
          <p:nvPr/>
        </p:nvSpPr>
        <p:spPr>
          <a:xfrm>
            <a:off x="193783" y="5639107"/>
            <a:ext cx="8012827" cy="5486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18565">
              <a:defRPr/>
            </a:pPr>
            <a:r>
              <a:rPr lang="zh-CN" altLang="en-US" sz="3600" b="1" spc="133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什么因素引爆了本轮“春季行情”？</a:t>
            </a:r>
            <a:endParaRPr lang="zh-CN" altLang="en-US" sz="3600" b="1" spc="133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02742" y="6302165"/>
            <a:ext cx="8352889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830" y="1190847"/>
            <a:ext cx="11586165" cy="4933506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680482" y="646608"/>
            <a:ext cx="10940902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1010093" y="4136065"/>
            <a:ext cx="691116" cy="7123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190306" y="4986669"/>
            <a:ext cx="457201" cy="57415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136605" y="4986669"/>
            <a:ext cx="776176" cy="83997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401880" y="5263116"/>
            <a:ext cx="372139" cy="40403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4" name="椭圆 13"/>
          <p:cNvSpPr/>
          <p:nvPr/>
        </p:nvSpPr>
        <p:spPr>
          <a:xfrm>
            <a:off x="5667153" y="3583172"/>
            <a:ext cx="552894" cy="167994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113181" y="4051006"/>
            <a:ext cx="552894" cy="79744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8410353" y="3774558"/>
            <a:ext cx="435935" cy="52099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9409814" y="3429001"/>
            <a:ext cx="446567" cy="62200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0643192" y="3774558"/>
            <a:ext cx="659218" cy="148855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490909" y="28233"/>
            <a:ext cx="9607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历史复盘：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2010-2019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年“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岁末年初”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春季行情基本无一缺席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50358" y="3646969"/>
            <a:ext cx="141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2010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年岁末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538178" y="5573161"/>
            <a:ext cx="141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2011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年岁末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874335" y="4529884"/>
            <a:ext cx="141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2012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年岁末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973033" y="4837262"/>
            <a:ext cx="141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2013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年岁末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530702" y="5306221"/>
            <a:ext cx="141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2014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年岁末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822557" y="4912246"/>
            <a:ext cx="141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2015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年岁末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999228" y="4359351"/>
            <a:ext cx="141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2016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年岁末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927804" y="2995871"/>
            <a:ext cx="141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2017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年岁末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0349022" y="5361916"/>
            <a:ext cx="141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2018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年岁末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9" name="图片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59" y="6482993"/>
            <a:ext cx="1660425" cy="3176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0" name="文本框 29"/>
          <p:cNvSpPr txBox="1"/>
          <p:nvPr/>
        </p:nvSpPr>
        <p:spPr>
          <a:xfrm>
            <a:off x="223868" y="6049673"/>
            <a:ext cx="345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资料来源：同花顺，信达期货研发中心</a:t>
            </a:r>
            <a:endParaRPr lang="zh-CN" altLang="en-US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281187" y="96253"/>
            <a:ext cx="778683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利好消息接踵而至，逐步点燃市场情绪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41" name="Кружок"/>
          <p:cNvSpPr/>
          <p:nvPr>
            <p:custDataLst>
              <p:tags r:id="rId1"/>
            </p:custDataLst>
          </p:nvPr>
        </p:nvSpPr>
        <p:spPr>
          <a:xfrm>
            <a:off x="722063" y="3108951"/>
            <a:ext cx="869940" cy="869941"/>
          </a:xfrm>
          <a:prstGeom prst="ellipse">
            <a:avLst/>
          </a:prstGeom>
          <a:solidFill>
            <a:srgbClr val="FFFFFF">
              <a:lumMod val="85000"/>
            </a:srgb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222222">
                  <a:lumMod val="90000"/>
                  <a:lumOff val="10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42" name="Фигура"/>
          <p:cNvSpPr/>
          <p:nvPr>
            <p:custDataLst>
              <p:tags r:id="rId2"/>
            </p:custDataLst>
          </p:nvPr>
        </p:nvSpPr>
        <p:spPr>
          <a:xfrm>
            <a:off x="622337" y="3009733"/>
            <a:ext cx="1300675" cy="1066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560" extrusionOk="0">
                <a:moveTo>
                  <a:pt x="8863" y="0"/>
                </a:moveTo>
                <a:cubicBezTo>
                  <a:pt x="6596" y="0"/>
                  <a:pt x="4331" y="1054"/>
                  <a:pt x="2601" y="3162"/>
                </a:cubicBezTo>
                <a:cubicBezTo>
                  <a:pt x="868" y="5275"/>
                  <a:pt x="3" y="8045"/>
                  <a:pt x="7" y="10814"/>
                </a:cubicBezTo>
                <a:cubicBezTo>
                  <a:pt x="-34" y="11071"/>
                  <a:pt x="108" y="11320"/>
                  <a:pt x="320" y="11364"/>
                </a:cubicBezTo>
                <a:cubicBezTo>
                  <a:pt x="586" y="11418"/>
                  <a:pt x="818" y="11140"/>
                  <a:pt x="780" y="10814"/>
                </a:cubicBezTo>
                <a:cubicBezTo>
                  <a:pt x="776" y="8287"/>
                  <a:pt x="1566" y="5758"/>
                  <a:pt x="3148" y="3829"/>
                </a:cubicBezTo>
                <a:cubicBezTo>
                  <a:pt x="4727" y="1905"/>
                  <a:pt x="6794" y="942"/>
                  <a:pt x="8863" y="942"/>
                </a:cubicBezTo>
                <a:cubicBezTo>
                  <a:pt x="10932" y="942"/>
                  <a:pt x="12999" y="1905"/>
                  <a:pt x="14578" y="3829"/>
                </a:cubicBezTo>
                <a:cubicBezTo>
                  <a:pt x="16160" y="5758"/>
                  <a:pt x="16950" y="8287"/>
                  <a:pt x="16946" y="10814"/>
                </a:cubicBezTo>
                <a:cubicBezTo>
                  <a:pt x="16911" y="11075"/>
                  <a:pt x="17062" y="11320"/>
                  <a:pt x="17277" y="11353"/>
                </a:cubicBezTo>
                <a:cubicBezTo>
                  <a:pt x="17290" y="11355"/>
                  <a:pt x="17301" y="11349"/>
                  <a:pt x="17313" y="11349"/>
                </a:cubicBezTo>
                <a:lnTo>
                  <a:pt x="17313" y="11356"/>
                </a:lnTo>
                <a:lnTo>
                  <a:pt x="20220" y="11356"/>
                </a:lnTo>
                <a:lnTo>
                  <a:pt x="19252" y="12536"/>
                </a:lnTo>
                <a:cubicBezTo>
                  <a:pt x="19099" y="12723"/>
                  <a:pt x="19099" y="13028"/>
                  <a:pt x="19252" y="13214"/>
                </a:cubicBezTo>
                <a:cubicBezTo>
                  <a:pt x="19405" y="13401"/>
                  <a:pt x="19655" y="13401"/>
                  <a:pt x="19808" y="13214"/>
                </a:cubicBezTo>
                <a:lnTo>
                  <a:pt x="21449" y="11210"/>
                </a:lnTo>
                <a:cubicBezTo>
                  <a:pt x="21527" y="11115"/>
                  <a:pt x="21565" y="10990"/>
                  <a:pt x="21564" y="10865"/>
                </a:cubicBezTo>
                <a:cubicBezTo>
                  <a:pt x="21566" y="10740"/>
                  <a:pt x="21528" y="10610"/>
                  <a:pt x="21449" y="10514"/>
                </a:cubicBezTo>
                <a:lnTo>
                  <a:pt x="19808" y="8513"/>
                </a:lnTo>
                <a:cubicBezTo>
                  <a:pt x="19732" y="8419"/>
                  <a:pt x="19632" y="8373"/>
                  <a:pt x="19532" y="8373"/>
                </a:cubicBezTo>
                <a:cubicBezTo>
                  <a:pt x="19431" y="8373"/>
                  <a:pt x="19329" y="8419"/>
                  <a:pt x="19252" y="8513"/>
                </a:cubicBezTo>
                <a:cubicBezTo>
                  <a:pt x="19099" y="8699"/>
                  <a:pt x="19099" y="9001"/>
                  <a:pt x="19252" y="9187"/>
                </a:cubicBezTo>
                <a:lnTo>
                  <a:pt x="20244" y="10396"/>
                </a:lnTo>
                <a:lnTo>
                  <a:pt x="17704" y="10396"/>
                </a:lnTo>
                <a:cubicBezTo>
                  <a:pt x="17624" y="7769"/>
                  <a:pt x="16771" y="5169"/>
                  <a:pt x="15125" y="3162"/>
                </a:cubicBezTo>
                <a:cubicBezTo>
                  <a:pt x="13395" y="1054"/>
                  <a:pt x="11130" y="0"/>
                  <a:pt x="8863" y="0"/>
                </a:cubicBezTo>
                <a:close/>
                <a:moveTo>
                  <a:pt x="590" y="12199"/>
                </a:moveTo>
                <a:cubicBezTo>
                  <a:pt x="532" y="12191"/>
                  <a:pt x="470" y="12198"/>
                  <a:pt x="410" y="12225"/>
                </a:cubicBezTo>
                <a:cubicBezTo>
                  <a:pt x="220" y="12309"/>
                  <a:pt x="117" y="12561"/>
                  <a:pt x="178" y="12797"/>
                </a:cubicBezTo>
                <a:cubicBezTo>
                  <a:pt x="234" y="13160"/>
                  <a:pt x="306" y="13519"/>
                  <a:pt x="392" y="13874"/>
                </a:cubicBezTo>
                <a:cubicBezTo>
                  <a:pt x="478" y="14229"/>
                  <a:pt x="576" y="14580"/>
                  <a:pt x="693" y="14926"/>
                </a:cubicBezTo>
                <a:cubicBezTo>
                  <a:pt x="753" y="15129"/>
                  <a:pt x="923" y="15251"/>
                  <a:pt x="1098" y="15219"/>
                </a:cubicBezTo>
                <a:cubicBezTo>
                  <a:pt x="1348" y="15173"/>
                  <a:pt x="1499" y="14858"/>
                  <a:pt x="1408" y="14570"/>
                </a:cubicBezTo>
                <a:cubicBezTo>
                  <a:pt x="1301" y="14255"/>
                  <a:pt x="1210" y="13934"/>
                  <a:pt x="1131" y="13610"/>
                </a:cubicBezTo>
                <a:cubicBezTo>
                  <a:pt x="1053" y="13287"/>
                  <a:pt x="987" y="12960"/>
                  <a:pt x="936" y="12628"/>
                </a:cubicBezTo>
                <a:cubicBezTo>
                  <a:pt x="917" y="12394"/>
                  <a:pt x="767" y="12225"/>
                  <a:pt x="590" y="12199"/>
                </a:cubicBezTo>
                <a:close/>
                <a:moveTo>
                  <a:pt x="17121" y="12269"/>
                </a:moveTo>
                <a:cubicBezTo>
                  <a:pt x="16967" y="12292"/>
                  <a:pt x="16833" y="12424"/>
                  <a:pt x="16790" y="12617"/>
                </a:cubicBezTo>
                <a:cubicBezTo>
                  <a:pt x="16740" y="12945"/>
                  <a:pt x="16678" y="13271"/>
                  <a:pt x="16601" y="13592"/>
                </a:cubicBezTo>
                <a:cubicBezTo>
                  <a:pt x="16523" y="13914"/>
                  <a:pt x="16431" y="14230"/>
                  <a:pt x="16327" y="14541"/>
                </a:cubicBezTo>
                <a:cubicBezTo>
                  <a:pt x="16288" y="14720"/>
                  <a:pt x="16342" y="14911"/>
                  <a:pt x="16462" y="15025"/>
                </a:cubicBezTo>
                <a:cubicBezTo>
                  <a:pt x="16649" y="15201"/>
                  <a:pt x="16919" y="15143"/>
                  <a:pt x="17046" y="14900"/>
                </a:cubicBezTo>
                <a:cubicBezTo>
                  <a:pt x="17160" y="14557"/>
                  <a:pt x="17259" y="14210"/>
                  <a:pt x="17343" y="13856"/>
                </a:cubicBezTo>
                <a:cubicBezTo>
                  <a:pt x="17427" y="13503"/>
                  <a:pt x="17496" y="13146"/>
                  <a:pt x="17551" y="12786"/>
                </a:cubicBezTo>
                <a:cubicBezTo>
                  <a:pt x="17572" y="12559"/>
                  <a:pt x="17457" y="12347"/>
                  <a:pt x="17277" y="12284"/>
                </a:cubicBezTo>
                <a:cubicBezTo>
                  <a:pt x="17224" y="12265"/>
                  <a:pt x="17172" y="12261"/>
                  <a:pt x="17121" y="12269"/>
                </a:cubicBezTo>
                <a:close/>
                <a:moveTo>
                  <a:pt x="16213" y="15501"/>
                </a:moveTo>
                <a:cubicBezTo>
                  <a:pt x="16054" y="15485"/>
                  <a:pt x="15895" y="15590"/>
                  <a:pt x="15825" y="15779"/>
                </a:cubicBezTo>
                <a:cubicBezTo>
                  <a:pt x="15703" y="16033"/>
                  <a:pt x="15571" y="16281"/>
                  <a:pt x="15428" y="16523"/>
                </a:cubicBezTo>
                <a:cubicBezTo>
                  <a:pt x="15286" y="16765"/>
                  <a:pt x="15134" y="17001"/>
                  <a:pt x="14971" y="17231"/>
                </a:cubicBezTo>
                <a:cubicBezTo>
                  <a:pt x="14798" y="17435"/>
                  <a:pt x="14815" y="17780"/>
                  <a:pt x="15007" y="17956"/>
                </a:cubicBezTo>
                <a:cubicBezTo>
                  <a:pt x="15183" y="18117"/>
                  <a:pt x="15433" y="18067"/>
                  <a:pt x="15558" y="17846"/>
                </a:cubicBezTo>
                <a:cubicBezTo>
                  <a:pt x="15736" y="17595"/>
                  <a:pt x="15903" y="17338"/>
                  <a:pt x="16060" y="17073"/>
                </a:cubicBezTo>
                <a:cubicBezTo>
                  <a:pt x="16216" y="16808"/>
                  <a:pt x="16362" y="16534"/>
                  <a:pt x="16495" y="16256"/>
                </a:cubicBezTo>
                <a:cubicBezTo>
                  <a:pt x="16634" y="16023"/>
                  <a:pt x="16576" y="15698"/>
                  <a:pt x="16369" y="15560"/>
                </a:cubicBezTo>
                <a:cubicBezTo>
                  <a:pt x="16319" y="15526"/>
                  <a:pt x="16266" y="15506"/>
                  <a:pt x="16213" y="15501"/>
                </a:cubicBezTo>
                <a:close/>
                <a:moveTo>
                  <a:pt x="1474" y="15541"/>
                </a:moveTo>
                <a:cubicBezTo>
                  <a:pt x="1416" y="15556"/>
                  <a:pt x="1359" y="15588"/>
                  <a:pt x="1309" y="15637"/>
                </a:cubicBezTo>
                <a:cubicBezTo>
                  <a:pt x="1143" y="15797"/>
                  <a:pt x="1116" y="16091"/>
                  <a:pt x="1249" y="16293"/>
                </a:cubicBezTo>
                <a:cubicBezTo>
                  <a:pt x="1380" y="16563"/>
                  <a:pt x="1521" y="16827"/>
                  <a:pt x="1672" y="17084"/>
                </a:cubicBezTo>
                <a:cubicBezTo>
                  <a:pt x="1824" y="17341"/>
                  <a:pt x="1987" y="17591"/>
                  <a:pt x="2159" y="17835"/>
                </a:cubicBezTo>
                <a:cubicBezTo>
                  <a:pt x="2320" y="18038"/>
                  <a:pt x="2589" y="18031"/>
                  <a:pt x="2740" y="17817"/>
                </a:cubicBezTo>
                <a:cubicBezTo>
                  <a:pt x="2860" y="17646"/>
                  <a:pt x="2861" y="17393"/>
                  <a:pt x="2743" y="17220"/>
                </a:cubicBezTo>
                <a:cubicBezTo>
                  <a:pt x="2585" y="16997"/>
                  <a:pt x="2438" y="16769"/>
                  <a:pt x="2301" y="16534"/>
                </a:cubicBezTo>
                <a:cubicBezTo>
                  <a:pt x="2163" y="16300"/>
                  <a:pt x="2035" y="16058"/>
                  <a:pt x="1916" y="15812"/>
                </a:cubicBezTo>
                <a:cubicBezTo>
                  <a:pt x="1835" y="15599"/>
                  <a:pt x="1648" y="15497"/>
                  <a:pt x="1474" y="15541"/>
                </a:cubicBezTo>
                <a:close/>
                <a:moveTo>
                  <a:pt x="3296" y="18191"/>
                </a:moveTo>
                <a:cubicBezTo>
                  <a:pt x="3169" y="18222"/>
                  <a:pt x="3054" y="18325"/>
                  <a:pt x="3001" y="18491"/>
                </a:cubicBezTo>
                <a:cubicBezTo>
                  <a:pt x="2934" y="18701"/>
                  <a:pt x="3004" y="18940"/>
                  <a:pt x="3167" y="19048"/>
                </a:cubicBezTo>
                <a:cubicBezTo>
                  <a:pt x="3429" y="19318"/>
                  <a:pt x="3701" y="19568"/>
                  <a:pt x="3981" y="19796"/>
                </a:cubicBezTo>
                <a:cubicBezTo>
                  <a:pt x="4261" y="20023"/>
                  <a:pt x="4548" y="20228"/>
                  <a:pt x="4844" y="20411"/>
                </a:cubicBezTo>
                <a:cubicBezTo>
                  <a:pt x="5045" y="20564"/>
                  <a:pt x="5313" y="20464"/>
                  <a:pt x="5409" y="20199"/>
                </a:cubicBezTo>
                <a:cubicBezTo>
                  <a:pt x="5498" y="19954"/>
                  <a:pt x="5398" y="19668"/>
                  <a:pt x="5193" y="19572"/>
                </a:cubicBezTo>
                <a:cubicBezTo>
                  <a:pt x="4923" y="19405"/>
                  <a:pt x="4660" y="19219"/>
                  <a:pt x="4405" y="19012"/>
                </a:cubicBezTo>
                <a:cubicBezTo>
                  <a:pt x="4150" y="18804"/>
                  <a:pt x="3902" y="18576"/>
                  <a:pt x="3663" y="18330"/>
                </a:cubicBezTo>
                <a:cubicBezTo>
                  <a:pt x="3561" y="18201"/>
                  <a:pt x="3423" y="18160"/>
                  <a:pt x="3296" y="18191"/>
                </a:cubicBezTo>
                <a:close/>
                <a:moveTo>
                  <a:pt x="14373" y="18253"/>
                </a:moveTo>
                <a:cubicBezTo>
                  <a:pt x="14265" y="18225"/>
                  <a:pt x="14147" y="18254"/>
                  <a:pt x="14051" y="18345"/>
                </a:cubicBezTo>
                <a:cubicBezTo>
                  <a:pt x="13803" y="18599"/>
                  <a:pt x="13546" y="18833"/>
                  <a:pt x="13279" y="19045"/>
                </a:cubicBezTo>
                <a:cubicBezTo>
                  <a:pt x="13012" y="19256"/>
                  <a:pt x="12736" y="19446"/>
                  <a:pt x="12455" y="19616"/>
                </a:cubicBezTo>
                <a:cubicBezTo>
                  <a:pt x="12254" y="19709"/>
                  <a:pt x="12155" y="19985"/>
                  <a:pt x="12236" y="20228"/>
                </a:cubicBezTo>
                <a:cubicBezTo>
                  <a:pt x="12327" y="20504"/>
                  <a:pt x="12600" y="20612"/>
                  <a:pt x="12807" y="20455"/>
                </a:cubicBezTo>
                <a:cubicBezTo>
                  <a:pt x="13114" y="20269"/>
                  <a:pt x="13415" y="20061"/>
                  <a:pt x="13706" y="19829"/>
                </a:cubicBezTo>
                <a:cubicBezTo>
                  <a:pt x="13996" y="19597"/>
                  <a:pt x="14276" y="19341"/>
                  <a:pt x="14547" y="19063"/>
                </a:cubicBezTo>
                <a:cubicBezTo>
                  <a:pt x="14685" y="18924"/>
                  <a:pt x="14723" y="18686"/>
                  <a:pt x="14638" y="18495"/>
                </a:cubicBezTo>
                <a:cubicBezTo>
                  <a:pt x="14580" y="18365"/>
                  <a:pt x="14481" y="18281"/>
                  <a:pt x="14373" y="18253"/>
                </a:cubicBezTo>
                <a:close/>
                <a:moveTo>
                  <a:pt x="6272" y="20166"/>
                </a:moveTo>
                <a:cubicBezTo>
                  <a:pt x="6117" y="20186"/>
                  <a:pt x="5979" y="20316"/>
                  <a:pt x="5935" y="20510"/>
                </a:cubicBezTo>
                <a:cubicBezTo>
                  <a:pt x="5880" y="20756"/>
                  <a:pt x="5996" y="21012"/>
                  <a:pt x="6197" y="21086"/>
                </a:cubicBezTo>
                <a:cubicBezTo>
                  <a:pt x="6522" y="21210"/>
                  <a:pt x="6854" y="21312"/>
                  <a:pt x="7189" y="21390"/>
                </a:cubicBezTo>
                <a:cubicBezTo>
                  <a:pt x="7522" y="21467"/>
                  <a:pt x="7857" y="21521"/>
                  <a:pt x="8196" y="21551"/>
                </a:cubicBezTo>
                <a:cubicBezTo>
                  <a:pt x="8371" y="21550"/>
                  <a:pt x="8523" y="21400"/>
                  <a:pt x="8562" y="21192"/>
                </a:cubicBezTo>
                <a:cubicBezTo>
                  <a:pt x="8613" y="20926"/>
                  <a:pt x="8473" y="20664"/>
                  <a:pt x="8253" y="20613"/>
                </a:cubicBezTo>
                <a:cubicBezTo>
                  <a:pt x="7944" y="20585"/>
                  <a:pt x="7637" y="20534"/>
                  <a:pt x="7333" y="20463"/>
                </a:cubicBezTo>
                <a:cubicBezTo>
                  <a:pt x="7029" y="20391"/>
                  <a:pt x="6726" y="20299"/>
                  <a:pt x="6428" y="20184"/>
                </a:cubicBezTo>
                <a:cubicBezTo>
                  <a:pt x="6375" y="20164"/>
                  <a:pt x="6323" y="20159"/>
                  <a:pt x="6272" y="20166"/>
                </a:cubicBezTo>
                <a:close/>
                <a:moveTo>
                  <a:pt x="11388" y="20195"/>
                </a:moveTo>
                <a:cubicBezTo>
                  <a:pt x="11330" y="20188"/>
                  <a:pt x="11270" y="20194"/>
                  <a:pt x="11211" y="20221"/>
                </a:cubicBezTo>
                <a:cubicBezTo>
                  <a:pt x="10921" y="20328"/>
                  <a:pt x="10629" y="20412"/>
                  <a:pt x="10333" y="20477"/>
                </a:cubicBezTo>
                <a:cubicBezTo>
                  <a:pt x="10038" y="20543"/>
                  <a:pt x="9740" y="20588"/>
                  <a:pt x="9440" y="20613"/>
                </a:cubicBezTo>
                <a:cubicBezTo>
                  <a:pt x="9241" y="20600"/>
                  <a:pt x="9067" y="20779"/>
                  <a:pt x="9043" y="21020"/>
                </a:cubicBezTo>
                <a:cubicBezTo>
                  <a:pt x="9012" y="21336"/>
                  <a:pt x="9236" y="21600"/>
                  <a:pt x="9494" y="21555"/>
                </a:cubicBezTo>
                <a:cubicBezTo>
                  <a:pt x="9824" y="21527"/>
                  <a:pt x="10152" y="21477"/>
                  <a:pt x="10477" y="21405"/>
                </a:cubicBezTo>
                <a:cubicBezTo>
                  <a:pt x="10803" y="21332"/>
                  <a:pt x="11124" y="21240"/>
                  <a:pt x="11442" y="21122"/>
                </a:cubicBezTo>
                <a:cubicBezTo>
                  <a:pt x="11637" y="21071"/>
                  <a:pt x="11768" y="20846"/>
                  <a:pt x="11740" y="20606"/>
                </a:cubicBezTo>
                <a:cubicBezTo>
                  <a:pt x="11713" y="20378"/>
                  <a:pt x="11561" y="20217"/>
                  <a:pt x="11388" y="20195"/>
                </a:cubicBezTo>
                <a:close/>
              </a:path>
            </a:pathLst>
          </a:custGeom>
          <a:solidFill>
            <a:srgbClr val="2196F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222222">
                  <a:lumMod val="90000"/>
                  <a:lumOff val="10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53" name="Text Box 3"/>
          <p:cNvSpPr txBox="1"/>
          <p:nvPr>
            <p:custDataLst>
              <p:tags r:id="rId3"/>
            </p:custDataLst>
          </p:nvPr>
        </p:nvSpPr>
        <p:spPr>
          <a:xfrm>
            <a:off x="684530" y="3216910"/>
            <a:ext cx="944245" cy="6540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90000" tIns="46800" rIns="90000" bIns="46800" numCol="1" anchor="ctr"/>
          <a:lstStyle>
            <a:lvl1pPr>
              <a:lnSpc>
                <a:spcPct val="90000"/>
              </a:lnSpc>
              <a:defRPr sz="3500" b="0">
                <a:solidFill>
                  <a:srgbClr val="252D30"/>
                </a:solidFill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defRPr>
            </a:lvl1pPr>
          </a:lstStyle>
          <a:p>
            <a:pPr lvl="0" algn="ctr" defTabSz="457200">
              <a:lnSpc>
                <a:spcPct val="120000"/>
              </a:lnSpc>
              <a:defRPr/>
            </a:pPr>
            <a:r>
              <a:rPr lang="en-US" altLang="zh-CN" sz="1500" b="1" spc="300">
                <a:solidFill>
                  <a:srgbClr val="222222">
                    <a:lumMod val="90000"/>
                    <a:lumOff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11</a:t>
            </a:r>
            <a:r>
              <a:rPr lang="zh-CN" altLang="en-US" sz="1500" b="1" spc="300">
                <a:solidFill>
                  <a:srgbClr val="222222">
                    <a:lumMod val="90000"/>
                    <a:lumOff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月底</a:t>
            </a:r>
            <a:endParaRPr lang="zh-CN" altLang="en-US" sz="1500" b="1" spc="300">
              <a:solidFill>
                <a:srgbClr val="222222">
                  <a:lumMod val="90000"/>
                  <a:lumOff val="10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925" name="Линия"/>
          <p:cNvSpPr/>
          <p:nvPr>
            <p:custDataLst>
              <p:tags r:id="rId4"/>
            </p:custDataLst>
          </p:nvPr>
        </p:nvSpPr>
        <p:spPr>
          <a:xfrm>
            <a:off x="1157032" y="3937952"/>
            <a:ext cx="1" cy="393032"/>
          </a:xfrm>
          <a:prstGeom prst="line">
            <a:avLst/>
          </a:prstGeom>
          <a:noFill/>
          <a:ln w="25400" cap="flat">
            <a:solidFill>
              <a:srgbClr val="FFFFFF">
                <a:lumMod val="85000"/>
              </a:srgbClr>
            </a:solidFill>
            <a:prstDash val="solid"/>
            <a:miter lim="400000"/>
            <a:tailEnd type="oval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222222">
                  <a:lumMod val="90000"/>
                  <a:lumOff val="10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94260" y="4424581"/>
            <a:ext cx="2578735" cy="1619250"/>
          </a:xfrm>
          <a:prstGeom prst="rect">
            <a:avLst/>
          </a:prstGeom>
        </p:spPr>
        <p:txBody>
          <a:bodyPr wrap="square" tIns="0"/>
          <a:lstStyle/>
          <a:p>
            <a:pPr lvl="0" algn="l" defTabSz="457200">
              <a:lnSpc>
                <a:spcPct val="120000"/>
              </a:lnSpc>
              <a:defRPr/>
            </a:pPr>
            <a:r>
              <a:rPr lang="en-US" altLang="zh-CN" sz="1400" kern="100" spc="150" dirty="0">
                <a:solidFill>
                  <a:srgbClr val="222222">
                    <a:lumMod val="90000"/>
                    <a:lumOff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1</a:t>
            </a:r>
            <a:r>
              <a:rPr lang="zh-CN" altLang="en-US" sz="1400" kern="100" spc="150" dirty="0">
                <a:solidFill>
                  <a:srgbClr val="222222">
                    <a:lumMod val="90000"/>
                    <a:lumOff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、</a:t>
            </a:r>
            <a:r>
              <a:rPr lang="en-US" altLang="zh-CN" sz="1400" kern="100" spc="150" dirty="0">
                <a:solidFill>
                  <a:srgbClr val="222222">
                    <a:lumMod val="90000"/>
                    <a:lumOff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PMI</a:t>
            </a:r>
            <a:r>
              <a:rPr lang="zh-CN" altLang="en-US" sz="1400" kern="100" spc="150" dirty="0">
                <a:solidFill>
                  <a:srgbClr val="222222">
                    <a:lumMod val="90000"/>
                    <a:lumOff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时隔</a:t>
            </a:r>
            <a:r>
              <a:rPr lang="en-US" altLang="zh-CN" sz="1400" kern="100" spc="150" dirty="0">
                <a:solidFill>
                  <a:srgbClr val="222222">
                    <a:lumMod val="90000"/>
                    <a:lumOff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6</a:t>
            </a:r>
            <a:r>
              <a:rPr lang="zh-CN" altLang="en-US" sz="1400" kern="100" spc="150" dirty="0">
                <a:solidFill>
                  <a:srgbClr val="222222">
                    <a:lumMod val="90000"/>
                    <a:lumOff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个月重回荣枯线上方：</a:t>
            </a:r>
            <a:r>
              <a:rPr lang="zh-CN" altLang="en-US" sz="1400" b="1" kern="100" spc="15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利好周期板块</a:t>
            </a:r>
            <a:endParaRPr lang="en-US" altLang="zh-CN" sz="1400" b="1" kern="100" spc="15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 pitchFamily="34" charset="0"/>
            </a:endParaRPr>
          </a:p>
          <a:p>
            <a:pPr lvl="0" algn="l" defTabSz="457200">
              <a:lnSpc>
                <a:spcPct val="120000"/>
              </a:lnSpc>
              <a:defRPr/>
            </a:pPr>
            <a:r>
              <a:rPr lang="en-US" altLang="zh-CN" sz="1400" kern="100" spc="150" dirty="0">
                <a:solidFill>
                  <a:srgbClr val="222222">
                    <a:lumMod val="90000"/>
                    <a:lumOff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2</a:t>
            </a:r>
            <a:r>
              <a:rPr lang="zh-CN" altLang="en-US" sz="1400" kern="100" spc="150" dirty="0">
                <a:solidFill>
                  <a:srgbClr val="222222">
                    <a:lumMod val="90000"/>
                    <a:lumOff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、</a:t>
            </a:r>
            <a:r>
              <a:rPr lang="en-US" altLang="zh-CN" sz="1400" kern="100" spc="150" dirty="0">
                <a:solidFill>
                  <a:srgbClr val="222222">
                    <a:lumMod val="90000"/>
                    <a:lumOff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2020</a:t>
            </a:r>
            <a:r>
              <a:rPr lang="zh-CN" altLang="en-US" sz="1400" kern="100" spc="150" dirty="0">
                <a:solidFill>
                  <a:srgbClr val="222222">
                    <a:lumMod val="90000"/>
                    <a:lumOff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年专项债提前发行：</a:t>
            </a:r>
            <a:r>
              <a:rPr lang="zh-CN" altLang="en-US" sz="1400" b="1" kern="100" spc="15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利好周期板块</a:t>
            </a:r>
            <a:endParaRPr lang="zh-CN" altLang="en-US" sz="1400" b="1" kern="100" spc="15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 pitchFamily="34" charset="0"/>
            </a:endParaRPr>
          </a:p>
          <a:p>
            <a:pPr lvl="0" algn="l" defTabSz="457200">
              <a:lnSpc>
                <a:spcPct val="120000"/>
              </a:lnSpc>
              <a:defRPr/>
            </a:pPr>
            <a:r>
              <a:rPr lang="en-US" altLang="zh-CN" sz="1400" kern="100" spc="150" dirty="0">
                <a:solidFill>
                  <a:srgbClr val="222222">
                    <a:lumMod val="90000"/>
                    <a:lumOff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3</a:t>
            </a:r>
            <a:r>
              <a:rPr lang="zh-CN" altLang="en-US" sz="1400" kern="100" spc="150" dirty="0">
                <a:solidFill>
                  <a:srgbClr val="222222">
                    <a:lumMod val="90000"/>
                    <a:lumOff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、证监会提议推动打造航母级券商：</a:t>
            </a:r>
            <a:r>
              <a:rPr lang="zh-CN" altLang="en-US" sz="1400" b="1" kern="100" spc="15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利好头部券商</a:t>
            </a:r>
            <a:endParaRPr lang="zh-CN" altLang="en-US" sz="1400" b="1" kern="100" spc="15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943" name="Кружок"/>
          <p:cNvSpPr/>
          <p:nvPr>
            <p:custDataLst>
              <p:tags r:id="rId6"/>
            </p:custDataLst>
          </p:nvPr>
        </p:nvSpPr>
        <p:spPr>
          <a:xfrm>
            <a:off x="2130585" y="3108951"/>
            <a:ext cx="869940" cy="869941"/>
          </a:xfrm>
          <a:prstGeom prst="ellipse">
            <a:avLst/>
          </a:prstGeom>
          <a:solidFill>
            <a:srgbClr val="FFFFFF">
              <a:lumMod val="85000"/>
            </a:srgb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222222">
                  <a:lumMod val="90000"/>
                  <a:lumOff val="10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44" name="Фигура"/>
          <p:cNvSpPr/>
          <p:nvPr>
            <p:custDataLst>
              <p:tags r:id="rId7"/>
            </p:custDataLst>
          </p:nvPr>
        </p:nvSpPr>
        <p:spPr>
          <a:xfrm flipV="1">
            <a:off x="2034014" y="3009733"/>
            <a:ext cx="1300675" cy="1066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560" extrusionOk="0">
                <a:moveTo>
                  <a:pt x="8863" y="0"/>
                </a:moveTo>
                <a:cubicBezTo>
                  <a:pt x="6596" y="0"/>
                  <a:pt x="4331" y="1054"/>
                  <a:pt x="2601" y="3162"/>
                </a:cubicBezTo>
                <a:cubicBezTo>
                  <a:pt x="868" y="5275"/>
                  <a:pt x="3" y="8045"/>
                  <a:pt x="7" y="10814"/>
                </a:cubicBezTo>
                <a:cubicBezTo>
                  <a:pt x="-34" y="11071"/>
                  <a:pt x="108" y="11320"/>
                  <a:pt x="320" y="11364"/>
                </a:cubicBezTo>
                <a:cubicBezTo>
                  <a:pt x="586" y="11418"/>
                  <a:pt x="818" y="11140"/>
                  <a:pt x="780" y="10814"/>
                </a:cubicBezTo>
                <a:cubicBezTo>
                  <a:pt x="776" y="8287"/>
                  <a:pt x="1566" y="5758"/>
                  <a:pt x="3148" y="3829"/>
                </a:cubicBezTo>
                <a:cubicBezTo>
                  <a:pt x="4727" y="1905"/>
                  <a:pt x="6794" y="942"/>
                  <a:pt x="8863" y="942"/>
                </a:cubicBezTo>
                <a:cubicBezTo>
                  <a:pt x="10932" y="942"/>
                  <a:pt x="12999" y="1905"/>
                  <a:pt x="14578" y="3829"/>
                </a:cubicBezTo>
                <a:cubicBezTo>
                  <a:pt x="16160" y="5758"/>
                  <a:pt x="16950" y="8287"/>
                  <a:pt x="16946" y="10814"/>
                </a:cubicBezTo>
                <a:cubicBezTo>
                  <a:pt x="16911" y="11075"/>
                  <a:pt x="17062" y="11320"/>
                  <a:pt x="17277" y="11353"/>
                </a:cubicBezTo>
                <a:cubicBezTo>
                  <a:pt x="17290" y="11355"/>
                  <a:pt x="17301" y="11349"/>
                  <a:pt x="17313" y="11349"/>
                </a:cubicBezTo>
                <a:lnTo>
                  <a:pt x="17313" y="11356"/>
                </a:lnTo>
                <a:lnTo>
                  <a:pt x="20220" y="11356"/>
                </a:lnTo>
                <a:lnTo>
                  <a:pt x="19252" y="12536"/>
                </a:lnTo>
                <a:cubicBezTo>
                  <a:pt x="19099" y="12723"/>
                  <a:pt x="19099" y="13028"/>
                  <a:pt x="19252" y="13214"/>
                </a:cubicBezTo>
                <a:cubicBezTo>
                  <a:pt x="19405" y="13401"/>
                  <a:pt x="19655" y="13401"/>
                  <a:pt x="19808" y="13214"/>
                </a:cubicBezTo>
                <a:lnTo>
                  <a:pt x="21449" y="11210"/>
                </a:lnTo>
                <a:cubicBezTo>
                  <a:pt x="21527" y="11115"/>
                  <a:pt x="21565" y="10990"/>
                  <a:pt x="21564" y="10865"/>
                </a:cubicBezTo>
                <a:cubicBezTo>
                  <a:pt x="21566" y="10740"/>
                  <a:pt x="21528" y="10610"/>
                  <a:pt x="21449" y="10514"/>
                </a:cubicBezTo>
                <a:lnTo>
                  <a:pt x="19808" y="8513"/>
                </a:lnTo>
                <a:cubicBezTo>
                  <a:pt x="19732" y="8419"/>
                  <a:pt x="19632" y="8373"/>
                  <a:pt x="19532" y="8373"/>
                </a:cubicBezTo>
                <a:cubicBezTo>
                  <a:pt x="19431" y="8373"/>
                  <a:pt x="19329" y="8419"/>
                  <a:pt x="19252" y="8513"/>
                </a:cubicBezTo>
                <a:cubicBezTo>
                  <a:pt x="19099" y="8699"/>
                  <a:pt x="19099" y="9001"/>
                  <a:pt x="19252" y="9187"/>
                </a:cubicBezTo>
                <a:lnTo>
                  <a:pt x="20244" y="10396"/>
                </a:lnTo>
                <a:lnTo>
                  <a:pt x="17704" y="10396"/>
                </a:lnTo>
                <a:cubicBezTo>
                  <a:pt x="17624" y="7769"/>
                  <a:pt x="16771" y="5169"/>
                  <a:pt x="15125" y="3162"/>
                </a:cubicBezTo>
                <a:cubicBezTo>
                  <a:pt x="13395" y="1054"/>
                  <a:pt x="11130" y="0"/>
                  <a:pt x="8863" y="0"/>
                </a:cubicBezTo>
                <a:close/>
                <a:moveTo>
                  <a:pt x="590" y="12199"/>
                </a:moveTo>
                <a:cubicBezTo>
                  <a:pt x="532" y="12191"/>
                  <a:pt x="470" y="12198"/>
                  <a:pt x="410" y="12225"/>
                </a:cubicBezTo>
                <a:cubicBezTo>
                  <a:pt x="220" y="12309"/>
                  <a:pt x="117" y="12561"/>
                  <a:pt x="178" y="12797"/>
                </a:cubicBezTo>
                <a:cubicBezTo>
                  <a:pt x="234" y="13160"/>
                  <a:pt x="306" y="13519"/>
                  <a:pt x="392" y="13874"/>
                </a:cubicBezTo>
                <a:cubicBezTo>
                  <a:pt x="478" y="14229"/>
                  <a:pt x="576" y="14580"/>
                  <a:pt x="693" y="14926"/>
                </a:cubicBezTo>
                <a:cubicBezTo>
                  <a:pt x="753" y="15129"/>
                  <a:pt x="923" y="15251"/>
                  <a:pt x="1098" y="15219"/>
                </a:cubicBezTo>
                <a:cubicBezTo>
                  <a:pt x="1348" y="15173"/>
                  <a:pt x="1499" y="14858"/>
                  <a:pt x="1408" y="14570"/>
                </a:cubicBezTo>
                <a:cubicBezTo>
                  <a:pt x="1301" y="14255"/>
                  <a:pt x="1210" y="13934"/>
                  <a:pt x="1131" y="13610"/>
                </a:cubicBezTo>
                <a:cubicBezTo>
                  <a:pt x="1053" y="13287"/>
                  <a:pt x="987" y="12960"/>
                  <a:pt x="936" y="12628"/>
                </a:cubicBezTo>
                <a:cubicBezTo>
                  <a:pt x="917" y="12394"/>
                  <a:pt x="767" y="12225"/>
                  <a:pt x="590" y="12199"/>
                </a:cubicBezTo>
                <a:close/>
                <a:moveTo>
                  <a:pt x="17121" y="12269"/>
                </a:moveTo>
                <a:cubicBezTo>
                  <a:pt x="16967" y="12292"/>
                  <a:pt x="16833" y="12424"/>
                  <a:pt x="16790" y="12617"/>
                </a:cubicBezTo>
                <a:cubicBezTo>
                  <a:pt x="16740" y="12945"/>
                  <a:pt x="16678" y="13271"/>
                  <a:pt x="16601" y="13592"/>
                </a:cubicBezTo>
                <a:cubicBezTo>
                  <a:pt x="16523" y="13914"/>
                  <a:pt x="16431" y="14230"/>
                  <a:pt x="16327" y="14541"/>
                </a:cubicBezTo>
                <a:cubicBezTo>
                  <a:pt x="16288" y="14720"/>
                  <a:pt x="16342" y="14911"/>
                  <a:pt x="16462" y="15025"/>
                </a:cubicBezTo>
                <a:cubicBezTo>
                  <a:pt x="16649" y="15201"/>
                  <a:pt x="16919" y="15143"/>
                  <a:pt x="17046" y="14900"/>
                </a:cubicBezTo>
                <a:cubicBezTo>
                  <a:pt x="17160" y="14557"/>
                  <a:pt x="17259" y="14210"/>
                  <a:pt x="17343" y="13856"/>
                </a:cubicBezTo>
                <a:cubicBezTo>
                  <a:pt x="17427" y="13503"/>
                  <a:pt x="17496" y="13146"/>
                  <a:pt x="17551" y="12786"/>
                </a:cubicBezTo>
                <a:cubicBezTo>
                  <a:pt x="17572" y="12559"/>
                  <a:pt x="17457" y="12347"/>
                  <a:pt x="17277" y="12284"/>
                </a:cubicBezTo>
                <a:cubicBezTo>
                  <a:pt x="17224" y="12265"/>
                  <a:pt x="17172" y="12261"/>
                  <a:pt x="17121" y="12269"/>
                </a:cubicBezTo>
                <a:close/>
                <a:moveTo>
                  <a:pt x="16213" y="15501"/>
                </a:moveTo>
                <a:cubicBezTo>
                  <a:pt x="16054" y="15485"/>
                  <a:pt x="15895" y="15590"/>
                  <a:pt x="15825" y="15779"/>
                </a:cubicBezTo>
                <a:cubicBezTo>
                  <a:pt x="15703" y="16033"/>
                  <a:pt x="15571" y="16281"/>
                  <a:pt x="15428" y="16523"/>
                </a:cubicBezTo>
                <a:cubicBezTo>
                  <a:pt x="15286" y="16765"/>
                  <a:pt x="15134" y="17001"/>
                  <a:pt x="14971" y="17231"/>
                </a:cubicBezTo>
                <a:cubicBezTo>
                  <a:pt x="14798" y="17435"/>
                  <a:pt x="14815" y="17780"/>
                  <a:pt x="15007" y="17956"/>
                </a:cubicBezTo>
                <a:cubicBezTo>
                  <a:pt x="15183" y="18117"/>
                  <a:pt x="15433" y="18067"/>
                  <a:pt x="15558" y="17846"/>
                </a:cubicBezTo>
                <a:cubicBezTo>
                  <a:pt x="15736" y="17595"/>
                  <a:pt x="15903" y="17338"/>
                  <a:pt x="16060" y="17073"/>
                </a:cubicBezTo>
                <a:cubicBezTo>
                  <a:pt x="16216" y="16808"/>
                  <a:pt x="16362" y="16534"/>
                  <a:pt x="16495" y="16256"/>
                </a:cubicBezTo>
                <a:cubicBezTo>
                  <a:pt x="16634" y="16023"/>
                  <a:pt x="16576" y="15698"/>
                  <a:pt x="16369" y="15560"/>
                </a:cubicBezTo>
                <a:cubicBezTo>
                  <a:pt x="16319" y="15526"/>
                  <a:pt x="16266" y="15506"/>
                  <a:pt x="16213" y="15501"/>
                </a:cubicBezTo>
                <a:close/>
                <a:moveTo>
                  <a:pt x="1474" y="15541"/>
                </a:moveTo>
                <a:cubicBezTo>
                  <a:pt x="1416" y="15556"/>
                  <a:pt x="1359" y="15588"/>
                  <a:pt x="1309" y="15637"/>
                </a:cubicBezTo>
                <a:cubicBezTo>
                  <a:pt x="1143" y="15797"/>
                  <a:pt x="1116" y="16091"/>
                  <a:pt x="1249" y="16293"/>
                </a:cubicBezTo>
                <a:cubicBezTo>
                  <a:pt x="1380" y="16563"/>
                  <a:pt x="1521" y="16827"/>
                  <a:pt x="1672" y="17084"/>
                </a:cubicBezTo>
                <a:cubicBezTo>
                  <a:pt x="1824" y="17341"/>
                  <a:pt x="1987" y="17591"/>
                  <a:pt x="2159" y="17835"/>
                </a:cubicBezTo>
                <a:cubicBezTo>
                  <a:pt x="2320" y="18038"/>
                  <a:pt x="2589" y="18031"/>
                  <a:pt x="2740" y="17817"/>
                </a:cubicBezTo>
                <a:cubicBezTo>
                  <a:pt x="2860" y="17646"/>
                  <a:pt x="2861" y="17393"/>
                  <a:pt x="2743" y="17220"/>
                </a:cubicBezTo>
                <a:cubicBezTo>
                  <a:pt x="2585" y="16997"/>
                  <a:pt x="2438" y="16769"/>
                  <a:pt x="2301" y="16534"/>
                </a:cubicBezTo>
                <a:cubicBezTo>
                  <a:pt x="2163" y="16300"/>
                  <a:pt x="2035" y="16058"/>
                  <a:pt x="1916" y="15812"/>
                </a:cubicBezTo>
                <a:cubicBezTo>
                  <a:pt x="1835" y="15599"/>
                  <a:pt x="1648" y="15497"/>
                  <a:pt x="1474" y="15541"/>
                </a:cubicBezTo>
                <a:close/>
                <a:moveTo>
                  <a:pt x="3296" y="18191"/>
                </a:moveTo>
                <a:cubicBezTo>
                  <a:pt x="3169" y="18222"/>
                  <a:pt x="3054" y="18325"/>
                  <a:pt x="3001" y="18491"/>
                </a:cubicBezTo>
                <a:cubicBezTo>
                  <a:pt x="2934" y="18701"/>
                  <a:pt x="3004" y="18940"/>
                  <a:pt x="3167" y="19048"/>
                </a:cubicBezTo>
                <a:cubicBezTo>
                  <a:pt x="3429" y="19318"/>
                  <a:pt x="3701" y="19568"/>
                  <a:pt x="3981" y="19796"/>
                </a:cubicBezTo>
                <a:cubicBezTo>
                  <a:pt x="4261" y="20023"/>
                  <a:pt x="4548" y="20228"/>
                  <a:pt x="4844" y="20411"/>
                </a:cubicBezTo>
                <a:cubicBezTo>
                  <a:pt x="5045" y="20564"/>
                  <a:pt x="5313" y="20464"/>
                  <a:pt x="5409" y="20199"/>
                </a:cubicBezTo>
                <a:cubicBezTo>
                  <a:pt x="5498" y="19954"/>
                  <a:pt x="5398" y="19668"/>
                  <a:pt x="5193" y="19572"/>
                </a:cubicBezTo>
                <a:cubicBezTo>
                  <a:pt x="4923" y="19405"/>
                  <a:pt x="4660" y="19219"/>
                  <a:pt x="4405" y="19012"/>
                </a:cubicBezTo>
                <a:cubicBezTo>
                  <a:pt x="4150" y="18804"/>
                  <a:pt x="3902" y="18576"/>
                  <a:pt x="3663" y="18330"/>
                </a:cubicBezTo>
                <a:cubicBezTo>
                  <a:pt x="3561" y="18201"/>
                  <a:pt x="3423" y="18160"/>
                  <a:pt x="3296" y="18191"/>
                </a:cubicBezTo>
                <a:close/>
                <a:moveTo>
                  <a:pt x="14373" y="18253"/>
                </a:moveTo>
                <a:cubicBezTo>
                  <a:pt x="14265" y="18225"/>
                  <a:pt x="14147" y="18254"/>
                  <a:pt x="14051" y="18345"/>
                </a:cubicBezTo>
                <a:cubicBezTo>
                  <a:pt x="13803" y="18599"/>
                  <a:pt x="13546" y="18833"/>
                  <a:pt x="13279" y="19045"/>
                </a:cubicBezTo>
                <a:cubicBezTo>
                  <a:pt x="13012" y="19256"/>
                  <a:pt x="12736" y="19446"/>
                  <a:pt x="12455" y="19616"/>
                </a:cubicBezTo>
                <a:cubicBezTo>
                  <a:pt x="12254" y="19709"/>
                  <a:pt x="12155" y="19985"/>
                  <a:pt x="12236" y="20228"/>
                </a:cubicBezTo>
                <a:cubicBezTo>
                  <a:pt x="12327" y="20504"/>
                  <a:pt x="12600" y="20612"/>
                  <a:pt x="12807" y="20455"/>
                </a:cubicBezTo>
                <a:cubicBezTo>
                  <a:pt x="13114" y="20269"/>
                  <a:pt x="13415" y="20061"/>
                  <a:pt x="13706" y="19829"/>
                </a:cubicBezTo>
                <a:cubicBezTo>
                  <a:pt x="13996" y="19597"/>
                  <a:pt x="14276" y="19341"/>
                  <a:pt x="14547" y="19063"/>
                </a:cubicBezTo>
                <a:cubicBezTo>
                  <a:pt x="14685" y="18924"/>
                  <a:pt x="14723" y="18686"/>
                  <a:pt x="14638" y="18495"/>
                </a:cubicBezTo>
                <a:cubicBezTo>
                  <a:pt x="14580" y="18365"/>
                  <a:pt x="14481" y="18281"/>
                  <a:pt x="14373" y="18253"/>
                </a:cubicBezTo>
                <a:close/>
                <a:moveTo>
                  <a:pt x="6272" y="20166"/>
                </a:moveTo>
                <a:cubicBezTo>
                  <a:pt x="6117" y="20186"/>
                  <a:pt x="5979" y="20316"/>
                  <a:pt x="5935" y="20510"/>
                </a:cubicBezTo>
                <a:cubicBezTo>
                  <a:pt x="5880" y="20756"/>
                  <a:pt x="5996" y="21012"/>
                  <a:pt x="6197" y="21086"/>
                </a:cubicBezTo>
                <a:cubicBezTo>
                  <a:pt x="6522" y="21210"/>
                  <a:pt x="6854" y="21312"/>
                  <a:pt x="7189" y="21390"/>
                </a:cubicBezTo>
                <a:cubicBezTo>
                  <a:pt x="7522" y="21467"/>
                  <a:pt x="7857" y="21521"/>
                  <a:pt x="8196" y="21551"/>
                </a:cubicBezTo>
                <a:cubicBezTo>
                  <a:pt x="8371" y="21550"/>
                  <a:pt x="8523" y="21400"/>
                  <a:pt x="8562" y="21192"/>
                </a:cubicBezTo>
                <a:cubicBezTo>
                  <a:pt x="8613" y="20926"/>
                  <a:pt x="8473" y="20664"/>
                  <a:pt x="8253" y="20613"/>
                </a:cubicBezTo>
                <a:cubicBezTo>
                  <a:pt x="7944" y="20585"/>
                  <a:pt x="7637" y="20534"/>
                  <a:pt x="7333" y="20463"/>
                </a:cubicBezTo>
                <a:cubicBezTo>
                  <a:pt x="7029" y="20391"/>
                  <a:pt x="6726" y="20299"/>
                  <a:pt x="6428" y="20184"/>
                </a:cubicBezTo>
                <a:cubicBezTo>
                  <a:pt x="6375" y="20164"/>
                  <a:pt x="6323" y="20159"/>
                  <a:pt x="6272" y="20166"/>
                </a:cubicBezTo>
                <a:close/>
                <a:moveTo>
                  <a:pt x="11388" y="20195"/>
                </a:moveTo>
                <a:cubicBezTo>
                  <a:pt x="11330" y="20188"/>
                  <a:pt x="11270" y="20194"/>
                  <a:pt x="11211" y="20221"/>
                </a:cubicBezTo>
                <a:cubicBezTo>
                  <a:pt x="10921" y="20328"/>
                  <a:pt x="10629" y="20412"/>
                  <a:pt x="10333" y="20477"/>
                </a:cubicBezTo>
                <a:cubicBezTo>
                  <a:pt x="10038" y="20543"/>
                  <a:pt x="9740" y="20588"/>
                  <a:pt x="9440" y="20613"/>
                </a:cubicBezTo>
                <a:cubicBezTo>
                  <a:pt x="9241" y="20600"/>
                  <a:pt x="9067" y="20779"/>
                  <a:pt x="9043" y="21020"/>
                </a:cubicBezTo>
                <a:cubicBezTo>
                  <a:pt x="9012" y="21336"/>
                  <a:pt x="9236" y="21600"/>
                  <a:pt x="9494" y="21555"/>
                </a:cubicBezTo>
                <a:cubicBezTo>
                  <a:pt x="9824" y="21527"/>
                  <a:pt x="10152" y="21477"/>
                  <a:pt x="10477" y="21405"/>
                </a:cubicBezTo>
                <a:cubicBezTo>
                  <a:pt x="10803" y="21332"/>
                  <a:pt x="11124" y="21240"/>
                  <a:pt x="11442" y="21122"/>
                </a:cubicBezTo>
                <a:cubicBezTo>
                  <a:pt x="11637" y="21071"/>
                  <a:pt x="11768" y="20846"/>
                  <a:pt x="11740" y="20606"/>
                </a:cubicBezTo>
                <a:cubicBezTo>
                  <a:pt x="11713" y="20378"/>
                  <a:pt x="11561" y="20217"/>
                  <a:pt x="11388" y="20195"/>
                </a:cubicBezTo>
                <a:close/>
              </a:path>
            </a:pathLst>
          </a:custGeom>
          <a:solidFill>
            <a:srgbClr val="2196F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222222">
                  <a:lumMod val="90000"/>
                  <a:lumOff val="10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54" name="Text Box 3"/>
          <p:cNvSpPr txBox="1"/>
          <p:nvPr>
            <p:custDataLst>
              <p:tags r:id="rId8"/>
            </p:custDataLst>
          </p:nvPr>
        </p:nvSpPr>
        <p:spPr>
          <a:xfrm>
            <a:off x="2193925" y="3216910"/>
            <a:ext cx="758190" cy="6540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90000" tIns="46800" rIns="90000" bIns="46800" numCol="1" anchor="ctr"/>
          <a:lstStyle>
            <a:defPPr>
              <a:defRPr lang="en-US"/>
            </a:defPPr>
            <a:lvl1pPr algn="ctr">
              <a:lnSpc>
                <a:spcPct val="100000"/>
              </a:lnSpc>
              <a:defRPr sz="1600" b="0">
                <a:cs typeface="Impact" panose="020B0806030902050204"/>
              </a:defRPr>
            </a:lvl1pPr>
          </a:lstStyle>
          <a:p>
            <a:pPr lvl="0" defTabSz="457200">
              <a:lnSpc>
                <a:spcPct val="120000"/>
              </a:lnSpc>
              <a:defRPr/>
            </a:pPr>
            <a:r>
              <a:rPr lang="en-US" altLang="zh-CN" b="1" spc="300">
                <a:solidFill>
                  <a:srgbClr val="222222">
                    <a:lumMod val="90000"/>
                    <a:lumOff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12</a:t>
            </a:r>
            <a:r>
              <a:rPr lang="zh-CN" altLang="en-US" b="1" spc="300">
                <a:solidFill>
                  <a:srgbClr val="222222">
                    <a:lumMod val="90000"/>
                    <a:lumOff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月</a:t>
            </a:r>
            <a:endParaRPr lang="zh-CN" altLang="en-US" b="1" spc="300">
              <a:solidFill>
                <a:srgbClr val="222222">
                  <a:lumMod val="90000"/>
                  <a:lumOff val="10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 pitchFamily="34" charset="0"/>
            </a:endParaRPr>
          </a:p>
          <a:p>
            <a:pPr lvl="0" defTabSz="457200">
              <a:lnSpc>
                <a:spcPct val="120000"/>
              </a:lnSpc>
              <a:defRPr/>
            </a:pPr>
            <a:r>
              <a:rPr lang="en-US" altLang="zh-CN" b="1" spc="300">
                <a:solidFill>
                  <a:srgbClr val="222222">
                    <a:lumMod val="90000"/>
                    <a:lumOff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6</a:t>
            </a:r>
            <a:r>
              <a:rPr lang="zh-CN" altLang="en-US" b="1" spc="300">
                <a:solidFill>
                  <a:srgbClr val="222222">
                    <a:lumMod val="90000"/>
                    <a:lumOff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日</a:t>
            </a:r>
            <a:endParaRPr lang="zh-CN" altLang="en-US" b="1" spc="300">
              <a:solidFill>
                <a:srgbClr val="222222">
                  <a:lumMod val="90000"/>
                  <a:lumOff val="10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69" name="Линия"/>
          <p:cNvSpPr/>
          <p:nvPr>
            <p:custDataLst>
              <p:tags r:id="rId9"/>
            </p:custDataLst>
          </p:nvPr>
        </p:nvSpPr>
        <p:spPr>
          <a:xfrm>
            <a:off x="2565556" y="2756859"/>
            <a:ext cx="1" cy="393032"/>
          </a:xfrm>
          <a:prstGeom prst="line">
            <a:avLst/>
          </a:prstGeom>
          <a:noFill/>
          <a:ln w="25400" cap="flat">
            <a:solidFill>
              <a:srgbClr val="FFFFFF">
                <a:lumMod val="85000"/>
              </a:srgbClr>
            </a:solidFill>
            <a:prstDash val="solid"/>
            <a:miter lim="400000"/>
            <a:headEnd type="oval"/>
            <a:tailEnd w="med" len="med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222222">
                  <a:lumMod val="90000"/>
                  <a:lumOff val="10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8" name="矩形 77"/>
          <p:cNvSpPr/>
          <p:nvPr>
            <p:custDataLst>
              <p:tags r:id="rId10"/>
            </p:custDataLst>
          </p:nvPr>
        </p:nvSpPr>
        <p:spPr>
          <a:xfrm>
            <a:off x="1600205" y="1432441"/>
            <a:ext cx="2440719" cy="1141801"/>
          </a:xfrm>
          <a:prstGeom prst="rect">
            <a:avLst/>
          </a:prstGeom>
        </p:spPr>
        <p:txBody>
          <a:bodyPr wrap="square" bIns="0" anchor="b"/>
          <a:lstStyle/>
          <a:p>
            <a:pPr lvl="0" defTabSz="457200">
              <a:lnSpc>
                <a:spcPct val="130000"/>
              </a:lnSpc>
              <a:defRPr/>
            </a:pPr>
            <a:r>
              <a:rPr lang="zh-CN" altLang="en-US" sz="1400" kern="100" spc="150" dirty="0">
                <a:solidFill>
                  <a:srgbClr val="222222">
                    <a:lumMod val="90000"/>
                    <a:lumOff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Arial" panose="020B0604020202020204" pitchFamily="34" charset="0"/>
              </a:rPr>
              <a:t>《特殊机构及产品证券账户业务指南》修订，银行理财入市打通最后一环：</a:t>
            </a:r>
            <a:r>
              <a:rPr lang="zh-CN" altLang="en-US" sz="1400" b="1" kern="100" spc="15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Arial" panose="020B0604020202020204" pitchFamily="34" charset="0"/>
              </a:rPr>
              <a:t>增量资金入市预期</a:t>
            </a:r>
            <a:endParaRPr lang="zh-CN" altLang="en-US" sz="1400" b="1" kern="100" spc="15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45" name="Кружок"/>
          <p:cNvSpPr/>
          <p:nvPr>
            <p:custDataLst>
              <p:tags r:id="rId11"/>
            </p:custDataLst>
          </p:nvPr>
        </p:nvSpPr>
        <p:spPr>
          <a:xfrm>
            <a:off x="3518149" y="3108951"/>
            <a:ext cx="869940" cy="869941"/>
          </a:xfrm>
          <a:prstGeom prst="ellipse">
            <a:avLst/>
          </a:prstGeom>
          <a:solidFill>
            <a:srgbClr val="FFFFFF">
              <a:lumMod val="85000"/>
            </a:srgb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222222">
                  <a:lumMod val="90000"/>
                  <a:lumOff val="10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46" name="Фигура"/>
          <p:cNvSpPr/>
          <p:nvPr>
            <p:custDataLst>
              <p:tags r:id="rId12"/>
            </p:custDataLst>
          </p:nvPr>
        </p:nvSpPr>
        <p:spPr>
          <a:xfrm>
            <a:off x="3418424" y="3009733"/>
            <a:ext cx="1300675" cy="1066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560" extrusionOk="0">
                <a:moveTo>
                  <a:pt x="8863" y="0"/>
                </a:moveTo>
                <a:cubicBezTo>
                  <a:pt x="6596" y="0"/>
                  <a:pt x="4331" y="1054"/>
                  <a:pt x="2601" y="3162"/>
                </a:cubicBezTo>
                <a:cubicBezTo>
                  <a:pt x="868" y="5275"/>
                  <a:pt x="3" y="8045"/>
                  <a:pt x="7" y="10814"/>
                </a:cubicBezTo>
                <a:cubicBezTo>
                  <a:pt x="-34" y="11071"/>
                  <a:pt x="108" y="11320"/>
                  <a:pt x="320" y="11364"/>
                </a:cubicBezTo>
                <a:cubicBezTo>
                  <a:pt x="586" y="11418"/>
                  <a:pt x="818" y="11140"/>
                  <a:pt x="780" y="10814"/>
                </a:cubicBezTo>
                <a:cubicBezTo>
                  <a:pt x="776" y="8287"/>
                  <a:pt x="1566" y="5758"/>
                  <a:pt x="3148" y="3829"/>
                </a:cubicBezTo>
                <a:cubicBezTo>
                  <a:pt x="4727" y="1905"/>
                  <a:pt x="6794" y="942"/>
                  <a:pt x="8863" y="942"/>
                </a:cubicBezTo>
                <a:cubicBezTo>
                  <a:pt x="10932" y="942"/>
                  <a:pt x="12999" y="1905"/>
                  <a:pt x="14578" y="3829"/>
                </a:cubicBezTo>
                <a:cubicBezTo>
                  <a:pt x="16160" y="5758"/>
                  <a:pt x="16950" y="8287"/>
                  <a:pt x="16946" y="10814"/>
                </a:cubicBezTo>
                <a:cubicBezTo>
                  <a:pt x="16911" y="11075"/>
                  <a:pt x="17062" y="11320"/>
                  <a:pt x="17277" y="11353"/>
                </a:cubicBezTo>
                <a:cubicBezTo>
                  <a:pt x="17290" y="11355"/>
                  <a:pt x="17301" y="11349"/>
                  <a:pt x="17313" y="11349"/>
                </a:cubicBezTo>
                <a:lnTo>
                  <a:pt x="17313" y="11356"/>
                </a:lnTo>
                <a:lnTo>
                  <a:pt x="20220" y="11356"/>
                </a:lnTo>
                <a:lnTo>
                  <a:pt x="19252" y="12536"/>
                </a:lnTo>
                <a:cubicBezTo>
                  <a:pt x="19099" y="12723"/>
                  <a:pt x="19099" y="13028"/>
                  <a:pt x="19252" y="13214"/>
                </a:cubicBezTo>
                <a:cubicBezTo>
                  <a:pt x="19405" y="13401"/>
                  <a:pt x="19655" y="13401"/>
                  <a:pt x="19808" y="13214"/>
                </a:cubicBezTo>
                <a:lnTo>
                  <a:pt x="21449" y="11210"/>
                </a:lnTo>
                <a:cubicBezTo>
                  <a:pt x="21527" y="11115"/>
                  <a:pt x="21565" y="10990"/>
                  <a:pt x="21564" y="10865"/>
                </a:cubicBezTo>
                <a:cubicBezTo>
                  <a:pt x="21566" y="10740"/>
                  <a:pt x="21528" y="10610"/>
                  <a:pt x="21449" y="10514"/>
                </a:cubicBezTo>
                <a:lnTo>
                  <a:pt x="19808" y="8513"/>
                </a:lnTo>
                <a:cubicBezTo>
                  <a:pt x="19732" y="8419"/>
                  <a:pt x="19632" y="8373"/>
                  <a:pt x="19532" y="8373"/>
                </a:cubicBezTo>
                <a:cubicBezTo>
                  <a:pt x="19431" y="8373"/>
                  <a:pt x="19329" y="8419"/>
                  <a:pt x="19252" y="8513"/>
                </a:cubicBezTo>
                <a:cubicBezTo>
                  <a:pt x="19099" y="8699"/>
                  <a:pt x="19099" y="9001"/>
                  <a:pt x="19252" y="9187"/>
                </a:cubicBezTo>
                <a:lnTo>
                  <a:pt x="20244" y="10396"/>
                </a:lnTo>
                <a:lnTo>
                  <a:pt x="17704" y="10396"/>
                </a:lnTo>
                <a:cubicBezTo>
                  <a:pt x="17624" y="7769"/>
                  <a:pt x="16771" y="5169"/>
                  <a:pt x="15125" y="3162"/>
                </a:cubicBezTo>
                <a:cubicBezTo>
                  <a:pt x="13395" y="1054"/>
                  <a:pt x="11130" y="0"/>
                  <a:pt x="8863" y="0"/>
                </a:cubicBezTo>
                <a:close/>
                <a:moveTo>
                  <a:pt x="590" y="12199"/>
                </a:moveTo>
                <a:cubicBezTo>
                  <a:pt x="532" y="12191"/>
                  <a:pt x="470" y="12198"/>
                  <a:pt x="410" y="12225"/>
                </a:cubicBezTo>
                <a:cubicBezTo>
                  <a:pt x="220" y="12309"/>
                  <a:pt x="117" y="12561"/>
                  <a:pt x="178" y="12797"/>
                </a:cubicBezTo>
                <a:cubicBezTo>
                  <a:pt x="234" y="13160"/>
                  <a:pt x="306" y="13519"/>
                  <a:pt x="392" y="13874"/>
                </a:cubicBezTo>
                <a:cubicBezTo>
                  <a:pt x="478" y="14229"/>
                  <a:pt x="576" y="14580"/>
                  <a:pt x="693" y="14926"/>
                </a:cubicBezTo>
                <a:cubicBezTo>
                  <a:pt x="753" y="15129"/>
                  <a:pt x="923" y="15251"/>
                  <a:pt x="1098" y="15219"/>
                </a:cubicBezTo>
                <a:cubicBezTo>
                  <a:pt x="1348" y="15173"/>
                  <a:pt x="1499" y="14858"/>
                  <a:pt x="1408" y="14570"/>
                </a:cubicBezTo>
                <a:cubicBezTo>
                  <a:pt x="1301" y="14255"/>
                  <a:pt x="1210" y="13934"/>
                  <a:pt x="1131" y="13610"/>
                </a:cubicBezTo>
                <a:cubicBezTo>
                  <a:pt x="1053" y="13287"/>
                  <a:pt x="987" y="12960"/>
                  <a:pt x="936" y="12628"/>
                </a:cubicBezTo>
                <a:cubicBezTo>
                  <a:pt x="917" y="12394"/>
                  <a:pt x="767" y="12225"/>
                  <a:pt x="590" y="12199"/>
                </a:cubicBezTo>
                <a:close/>
                <a:moveTo>
                  <a:pt x="17121" y="12269"/>
                </a:moveTo>
                <a:cubicBezTo>
                  <a:pt x="16967" y="12292"/>
                  <a:pt x="16833" y="12424"/>
                  <a:pt x="16790" y="12617"/>
                </a:cubicBezTo>
                <a:cubicBezTo>
                  <a:pt x="16740" y="12945"/>
                  <a:pt x="16678" y="13271"/>
                  <a:pt x="16601" y="13592"/>
                </a:cubicBezTo>
                <a:cubicBezTo>
                  <a:pt x="16523" y="13914"/>
                  <a:pt x="16431" y="14230"/>
                  <a:pt x="16327" y="14541"/>
                </a:cubicBezTo>
                <a:cubicBezTo>
                  <a:pt x="16288" y="14720"/>
                  <a:pt x="16342" y="14911"/>
                  <a:pt x="16462" y="15025"/>
                </a:cubicBezTo>
                <a:cubicBezTo>
                  <a:pt x="16649" y="15201"/>
                  <a:pt x="16919" y="15143"/>
                  <a:pt x="17046" y="14900"/>
                </a:cubicBezTo>
                <a:cubicBezTo>
                  <a:pt x="17160" y="14557"/>
                  <a:pt x="17259" y="14210"/>
                  <a:pt x="17343" y="13856"/>
                </a:cubicBezTo>
                <a:cubicBezTo>
                  <a:pt x="17427" y="13503"/>
                  <a:pt x="17496" y="13146"/>
                  <a:pt x="17551" y="12786"/>
                </a:cubicBezTo>
                <a:cubicBezTo>
                  <a:pt x="17572" y="12559"/>
                  <a:pt x="17457" y="12347"/>
                  <a:pt x="17277" y="12284"/>
                </a:cubicBezTo>
                <a:cubicBezTo>
                  <a:pt x="17224" y="12265"/>
                  <a:pt x="17172" y="12261"/>
                  <a:pt x="17121" y="12269"/>
                </a:cubicBezTo>
                <a:close/>
                <a:moveTo>
                  <a:pt x="16213" y="15501"/>
                </a:moveTo>
                <a:cubicBezTo>
                  <a:pt x="16054" y="15485"/>
                  <a:pt x="15895" y="15590"/>
                  <a:pt x="15825" y="15779"/>
                </a:cubicBezTo>
                <a:cubicBezTo>
                  <a:pt x="15703" y="16033"/>
                  <a:pt x="15571" y="16281"/>
                  <a:pt x="15428" y="16523"/>
                </a:cubicBezTo>
                <a:cubicBezTo>
                  <a:pt x="15286" y="16765"/>
                  <a:pt x="15134" y="17001"/>
                  <a:pt x="14971" y="17231"/>
                </a:cubicBezTo>
                <a:cubicBezTo>
                  <a:pt x="14798" y="17435"/>
                  <a:pt x="14815" y="17780"/>
                  <a:pt x="15007" y="17956"/>
                </a:cubicBezTo>
                <a:cubicBezTo>
                  <a:pt x="15183" y="18117"/>
                  <a:pt x="15433" y="18067"/>
                  <a:pt x="15558" y="17846"/>
                </a:cubicBezTo>
                <a:cubicBezTo>
                  <a:pt x="15736" y="17595"/>
                  <a:pt x="15903" y="17338"/>
                  <a:pt x="16060" y="17073"/>
                </a:cubicBezTo>
                <a:cubicBezTo>
                  <a:pt x="16216" y="16808"/>
                  <a:pt x="16362" y="16534"/>
                  <a:pt x="16495" y="16256"/>
                </a:cubicBezTo>
                <a:cubicBezTo>
                  <a:pt x="16634" y="16023"/>
                  <a:pt x="16576" y="15698"/>
                  <a:pt x="16369" y="15560"/>
                </a:cubicBezTo>
                <a:cubicBezTo>
                  <a:pt x="16319" y="15526"/>
                  <a:pt x="16266" y="15506"/>
                  <a:pt x="16213" y="15501"/>
                </a:cubicBezTo>
                <a:close/>
                <a:moveTo>
                  <a:pt x="1474" y="15541"/>
                </a:moveTo>
                <a:cubicBezTo>
                  <a:pt x="1416" y="15556"/>
                  <a:pt x="1359" y="15588"/>
                  <a:pt x="1309" y="15637"/>
                </a:cubicBezTo>
                <a:cubicBezTo>
                  <a:pt x="1143" y="15797"/>
                  <a:pt x="1116" y="16091"/>
                  <a:pt x="1249" y="16293"/>
                </a:cubicBezTo>
                <a:cubicBezTo>
                  <a:pt x="1380" y="16563"/>
                  <a:pt x="1521" y="16827"/>
                  <a:pt x="1672" y="17084"/>
                </a:cubicBezTo>
                <a:cubicBezTo>
                  <a:pt x="1824" y="17341"/>
                  <a:pt x="1987" y="17591"/>
                  <a:pt x="2159" y="17835"/>
                </a:cubicBezTo>
                <a:cubicBezTo>
                  <a:pt x="2320" y="18038"/>
                  <a:pt x="2589" y="18031"/>
                  <a:pt x="2740" y="17817"/>
                </a:cubicBezTo>
                <a:cubicBezTo>
                  <a:pt x="2860" y="17646"/>
                  <a:pt x="2861" y="17393"/>
                  <a:pt x="2743" y="17220"/>
                </a:cubicBezTo>
                <a:cubicBezTo>
                  <a:pt x="2585" y="16997"/>
                  <a:pt x="2438" y="16769"/>
                  <a:pt x="2301" y="16534"/>
                </a:cubicBezTo>
                <a:cubicBezTo>
                  <a:pt x="2163" y="16300"/>
                  <a:pt x="2035" y="16058"/>
                  <a:pt x="1916" y="15812"/>
                </a:cubicBezTo>
                <a:cubicBezTo>
                  <a:pt x="1835" y="15599"/>
                  <a:pt x="1648" y="15497"/>
                  <a:pt x="1474" y="15541"/>
                </a:cubicBezTo>
                <a:close/>
                <a:moveTo>
                  <a:pt x="3296" y="18191"/>
                </a:moveTo>
                <a:cubicBezTo>
                  <a:pt x="3169" y="18222"/>
                  <a:pt x="3054" y="18325"/>
                  <a:pt x="3001" y="18491"/>
                </a:cubicBezTo>
                <a:cubicBezTo>
                  <a:pt x="2934" y="18701"/>
                  <a:pt x="3004" y="18940"/>
                  <a:pt x="3167" y="19048"/>
                </a:cubicBezTo>
                <a:cubicBezTo>
                  <a:pt x="3429" y="19318"/>
                  <a:pt x="3701" y="19568"/>
                  <a:pt x="3981" y="19796"/>
                </a:cubicBezTo>
                <a:cubicBezTo>
                  <a:pt x="4261" y="20023"/>
                  <a:pt x="4548" y="20228"/>
                  <a:pt x="4844" y="20411"/>
                </a:cubicBezTo>
                <a:cubicBezTo>
                  <a:pt x="5045" y="20564"/>
                  <a:pt x="5313" y="20464"/>
                  <a:pt x="5409" y="20199"/>
                </a:cubicBezTo>
                <a:cubicBezTo>
                  <a:pt x="5498" y="19954"/>
                  <a:pt x="5398" y="19668"/>
                  <a:pt x="5193" y="19572"/>
                </a:cubicBezTo>
                <a:cubicBezTo>
                  <a:pt x="4923" y="19405"/>
                  <a:pt x="4660" y="19219"/>
                  <a:pt x="4405" y="19012"/>
                </a:cubicBezTo>
                <a:cubicBezTo>
                  <a:pt x="4150" y="18804"/>
                  <a:pt x="3902" y="18576"/>
                  <a:pt x="3663" y="18330"/>
                </a:cubicBezTo>
                <a:cubicBezTo>
                  <a:pt x="3561" y="18201"/>
                  <a:pt x="3423" y="18160"/>
                  <a:pt x="3296" y="18191"/>
                </a:cubicBezTo>
                <a:close/>
                <a:moveTo>
                  <a:pt x="14373" y="18253"/>
                </a:moveTo>
                <a:cubicBezTo>
                  <a:pt x="14265" y="18225"/>
                  <a:pt x="14147" y="18254"/>
                  <a:pt x="14051" y="18345"/>
                </a:cubicBezTo>
                <a:cubicBezTo>
                  <a:pt x="13803" y="18599"/>
                  <a:pt x="13546" y="18833"/>
                  <a:pt x="13279" y="19045"/>
                </a:cubicBezTo>
                <a:cubicBezTo>
                  <a:pt x="13012" y="19256"/>
                  <a:pt x="12736" y="19446"/>
                  <a:pt x="12455" y="19616"/>
                </a:cubicBezTo>
                <a:cubicBezTo>
                  <a:pt x="12254" y="19709"/>
                  <a:pt x="12155" y="19985"/>
                  <a:pt x="12236" y="20228"/>
                </a:cubicBezTo>
                <a:cubicBezTo>
                  <a:pt x="12327" y="20504"/>
                  <a:pt x="12600" y="20612"/>
                  <a:pt x="12807" y="20455"/>
                </a:cubicBezTo>
                <a:cubicBezTo>
                  <a:pt x="13114" y="20269"/>
                  <a:pt x="13415" y="20061"/>
                  <a:pt x="13706" y="19829"/>
                </a:cubicBezTo>
                <a:cubicBezTo>
                  <a:pt x="13996" y="19597"/>
                  <a:pt x="14276" y="19341"/>
                  <a:pt x="14547" y="19063"/>
                </a:cubicBezTo>
                <a:cubicBezTo>
                  <a:pt x="14685" y="18924"/>
                  <a:pt x="14723" y="18686"/>
                  <a:pt x="14638" y="18495"/>
                </a:cubicBezTo>
                <a:cubicBezTo>
                  <a:pt x="14580" y="18365"/>
                  <a:pt x="14481" y="18281"/>
                  <a:pt x="14373" y="18253"/>
                </a:cubicBezTo>
                <a:close/>
                <a:moveTo>
                  <a:pt x="6272" y="20166"/>
                </a:moveTo>
                <a:cubicBezTo>
                  <a:pt x="6117" y="20186"/>
                  <a:pt x="5979" y="20316"/>
                  <a:pt x="5935" y="20510"/>
                </a:cubicBezTo>
                <a:cubicBezTo>
                  <a:pt x="5880" y="20756"/>
                  <a:pt x="5996" y="21012"/>
                  <a:pt x="6197" y="21086"/>
                </a:cubicBezTo>
                <a:cubicBezTo>
                  <a:pt x="6522" y="21210"/>
                  <a:pt x="6854" y="21312"/>
                  <a:pt x="7189" y="21390"/>
                </a:cubicBezTo>
                <a:cubicBezTo>
                  <a:pt x="7522" y="21467"/>
                  <a:pt x="7857" y="21521"/>
                  <a:pt x="8196" y="21551"/>
                </a:cubicBezTo>
                <a:cubicBezTo>
                  <a:pt x="8371" y="21550"/>
                  <a:pt x="8523" y="21400"/>
                  <a:pt x="8562" y="21192"/>
                </a:cubicBezTo>
                <a:cubicBezTo>
                  <a:pt x="8613" y="20926"/>
                  <a:pt x="8473" y="20664"/>
                  <a:pt x="8253" y="20613"/>
                </a:cubicBezTo>
                <a:cubicBezTo>
                  <a:pt x="7944" y="20585"/>
                  <a:pt x="7637" y="20534"/>
                  <a:pt x="7333" y="20463"/>
                </a:cubicBezTo>
                <a:cubicBezTo>
                  <a:pt x="7029" y="20391"/>
                  <a:pt x="6726" y="20299"/>
                  <a:pt x="6428" y="20184"/>
                </a:cubicBezTo>
                <a:cubicBezTo>
                  <a:pt x="6375" y="20164"/>
                  <a:pt x="6323" y="20159"/>
                  <a:pt x="6272" y="20166"/>
                </a:cubicBezTo>
                <a:close/>
                <a:moveTo>
                  <a:pt x="11388" y="20195"/>
                </a:moveTo>
                <a:cubicBezTo>
                  <a:pt x="11330" y="20188"/>
                  <a:pt x="11270" y="20194"/>
                  <a:pt x="11211" y="20221"/>
                </a:cubicBezTo>
                <a:cubicBezTo>
                  <a:pt x="10921" y="20328"/>
                  <a:pt x="10629" y="20412"/>
                  <a:pt x="10333" y="20477"/>
                </a:cubicBezTo>
                <a:cubicBezTo>
                  <a:pt x="10038" y="20543"/>
                  <a:pt x="9740" y="20588"/>
                  <a:pt x="9440" y="20613"/>
                </a:cubicBezTo>
                <a:cubicBezTo>
                  <a:pt x="9241" y="20600"/>
                  <a:pt x="9067" y="20779"/>
                  <a:pt x="9043" y="21020"/>
                </a:cubicBezTo>
                <a:cubicBezTo>
                  <a:pt x="9012" y="21336"/>
                  <a:pt x="9236" y="21600"/>
                  <a:pt x="9494" y="21555"/>
                </a:cubicBezTo>
                <a:cubicBezTo>
                  <a:pt x="9824" y="21527"/>
                  <a:pt x="10152" y="21477"/>
                  <a:pt x="10477" y="21405"/>
                </a:cubicBezTo>
                <a:cubicBezTo>
                  <a:pt x="10803" y="21332"/>
                  <a:pt x="11124" y="21240"/>
                  <a:pt x="11442" y="21122"/>
                </a:cubicBezTo>
                <a:cubicBezTo>
                  <a:pt x="11637" y="21071"/>
                  <a:pt x="11768" y="20846"/>
                  <a:pt x="11740" y="20606"/>
                </a:cubicBezTo>
                <a:cubicBezTo>
                  <a:pt x="11713" y="20378"/>
                  <a:pt x="11561" y="20217"/>
                  <a:pt x="11388" y="20195"/>
                </a:cubicBezTo>
                <a:close/>
              </a:path>
            </a:pathLst>
          </a:custGeom>
          <a:solidFill>
            <a:srgbClr val="2196F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222222">
                  <a:lumMod val="90000"/>
                  <a:lumOff val="10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55" name="Text Box 3"/>
          <p:cNvSpPr txBox="1"/>
          <p:nvPr>
            <p:custDataLst>
              <p:tags r:id="rId13"/>
            </p:custDataLst>
          </p:nvPr>
        </p:nvSpPr>
        <p:spPr>
          <a:xfrm>
            <a:off x="3581824" y="3216739"/>
            <a:ext cx="742590" cy="6543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90000" tIns="46800" rIns="90000" bIns="46800" numCol="1" anchor="ctr"/>
          <a:lstStyle>
            <a:defPPr>
              <a:defRPr lang="en-US"/>
            </a:defPPr>
            <a:lvl1pPr algn="ctr">
              <a:lnSpc>
                <a:spcPct val="100000"/>
              </a:lnSpc>
              <a:defRPr sz="1600" b="0">
                <a:cs typeface="Impact" panose="020B0806030902050204"/>
              </a:defRPr>
            </a:lvl1pPr>
          </a:lstStyle>
          <a:p>
            <a:pPr lvl="0" defTabSz="457200">
              <a:lnSpc>
                <a:spcPct val="120000"/>
              </a:lnSpc>
              <a:defRPr/>
            </a:pPr>
            <a:r>
              <a:rPr lang="en-US" altLang="zh-CN" b="1" spc="300">
                <a:solidFill>
                  <a:srgbClr val="222222">
                    <a:lumMod val="90000"/>
                    <a:lumOff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12</a:t>
            </a:r>
            <a:r>
              <a:rPr lang="zh-CN" altLang="en-US" b="1" spc="300">
                <a:solidFill>
                  <a:srgbClr val="222222">
                    <a:lumMod val="90000"/>
                    <a:lumOff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月</a:t>
            </a:r>
            <a:r>
              <a:rPr lang="en-US" altLang="zh-CN" b="1" spc="300">
                <a:solidFill>
                  <a:srgbClr val="222222">
                    <a:lumMod val="90000"/>
                    <a:lumOff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13</a:t>
            </a:r>
            <a:r>
              <a:rPr lang="zh-CN" altLang="en-US" b="1" spc="300">
                <a:solidFill>
                  <a:srgbClr val="222222">
                    <a:lumMod val="90000"/>
                    <a:lumOff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日</a:t>
            </a:r>
            <a:endParaRPr lang="zh-CN" altLang="en-US" b="1" spc="300">
              <a:solidFill>
                <a:srgbClr val="222222">
                  <a:lumMod val="90000"/>
                  <a:lumOff val="10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931" name="Линия"/>
          <p:cNvSpPr/>
          <p:nvPr>
            <p:custDataLst>
              <p:tags r:id="rId14"/>
            </p:custDataLst>
          </p:nvPr>
        </p:nvSpPr>
        <p:spPr>
          <a:xfrm>
            <a:off x="3964724" y="3937952"/>
            <a:ext cx="1" cy="393032"/>
          </a:xfrm>
          <a:prstGeom prst="line">
            <a:avLst/>
          </a:prstGeom>
          <a:noFill/>
          <a:ln w="25400" cap="flat">
            <a:solidFill>
              <a:srgbClr val="FFFFFF">
                <a:lumMod val="85000"/>
              </a:srgbClr>
            </a:solidFill>
            <a:prstDash val="solid"/>
            <a:miter lim="400000"/>
            <a:tailEnd type="oval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222222">
                  <a:lumMod val="90000"/>
                  <a:lumOff val="10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Кружок"/>
          <p:cNvSpPr/>
          <p:nvPr>
            <p:custDataLst>
              <p:tags r:id="rId15"/>
            </p:custDataLst>
          </p:nvPr>
        </p:nvSpPr>
        <p:spPr>
          <a:xfrm>
            <a:off x="4950789" y="3108951"/>
            <a:ext cx="869940" cy="869941"/>
          </a:xfrm>
          <a:prstGeom prst="ellipse">
            <a:avLst/>
          </a:prstGeom>
          <a:solidFill>
            <a:srgbClr val="FFFFFF">
              <a:lumMod val="85000"/>
            </a:srgb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222222">
                  <a:lumMod val="90000"/>
                  <a:lumOff val="10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Фигура"/>
          <p:cNvSpPr/>
          <p:nvPr>
            <p:custDataLst>
              <p:tags r:id="rId16"/>
            </p:custDataLst>
          </p:nvPr>
        </p:nvSpPr>
        <p:spPr>
          <a:xfrm flipV="1">
            <a:off x="4851064" y="3009733"/>
            <a:ext cx="1300675" cy="1066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560" extrusionOk="0">
                <a:moveTo>
                  <a:pt x="8863" y="0"/>
                </a:moveTo>
                <a:cubicBezTo>
                  <a:pt x="6596" y="0"/>
                  <a:pt x="4331" y="1054"/>
                  <a:pt x="2601" y="3162"/>
                </a:cubicBezTo>
                <a:cubicBezTo>
                  <a:pt x="868" y="5275"/>
                  <a:pt x="3" y="8045"/>
                  <a:pt x="7" y="10814"/>
                </a:cubicBezTo>
                <a:cubicBezTo>
                  <a:pt x="-34" y="11071"/>
                  <a:pt x="108" y="11320"/>
                  <a:pt x="320" y="11364"/>
                </a:cubicBezTo>
                <a:cubicBezTo>
                  <a:pt x="586" y="11418"/>
                  <a:pt x="818" y="11140"/>
                  <a:pt x="780" y="10814"/>
                </a:cubicBezTo>
                <a:cubicBezTo>
                  <a:pt x="776" y="8287"/>
                  <a:pt x="1566" y="5758"/>
                  <a:pt x="3148" y="3829"/>
                </a:cubicBezTo>
                <a:cubicBezTo>
                  <a:pt x="4727" y="1905"/>
                  <a:pt x="6794" y="942"/>
                  <a:pt x="8863" y="942"/>
                </a:cubicBezTo>
                <a:cubicBezTo>
                  <a:pt x="10932" y="942"/>
                  <a:pt x="12999" y="1905"/>
                  <a:pt x="14578" y="3829"/>
                </a:cubicBezTo>
                <a:cubicBezTo>
                  <a:pt x="16160" y="5758"/>
                  <a:pt x="16950" y="8287"/>
                  <a:pt x="16946" y="10814"/>
                </a:cubicBezTo>
                <a:cubicBezTo>
                  <a:pt x="16911" y="11075"/>
                  <a:pt x="17062" y="11320"/>
                  <a:pt x="17277" y="11353"/>
                </a:cubicBezTo>
                <a:cubicBezTo>
                  <a:pt x="17290" y="11355"/>
                  <a:pt x="17301" y="11349"/>
                  <a:pt x="17313" y="11349"/>
                </a:cubicBezTo>
                <a:lnTo>
                  <a:pt x="17313" y="11356"/>
                </a:lnTo>
                <a:lnTo>
                  <a:pt x="20220" y="11356"/>
                </a:lnTo>
                <a:lnTo>
                  <a:pt x="19252" y="12536"/>
                </a:lnTo>
                <a:cubicBezTo>
                  <a:pt x="19099" y="12723"/>
                  <a:pt x="19099" y="13028"/>
                  <a:pt x="19252" y="13214"/>
                </a:cubicBezTo>
                <a:cubicBezTo>
                  <a:pt x="19405" y="13401"/>
                  <a:pt x="19655" y="13401"/>
                  <a:pt x="19808" y="13214"/>
                </a:cubicBezTo>
                <a:lnTo>
                  <a:pt x="21449" y="11210"/>
                </a:lnTo>
                <a:cubicBezTo>
                  <a:pt x="21527" y="11115"/>
                  <a:pt x="21565" y="10990"/>
                  <a:pt x="21564" y="10865"/>
                </a:cubicBezTo>
                <a:cubicBezTo>
                  <a:pt x="21566" y="10740"/>
                  <a:pt x="21528" y="10610"/>
                  <a:pt x="21449" y="10514"/>
                </a:cubicBezTo>
                <a:lnTo>
                  <a:pt x="19808" y="8513"/>
                </a:lnTo>
                <a:cubicBezTo>
                  <a:pt x="19732" y="8419"/>
                  <a:pt x="19632" y="8373"/>
                  <a:pt x="19532" y="8373"/>
                </a:cubicBezTo>
                <a:cubicBezTo>
                  <a:pt x="19431" y="8373"/>
                  <a:pt x="19329" y="8419"/>
                  <a:pt x="19252" y="8513"/>
                </a:cubicBezTo>
                <a:cubicBezTo>
                  <a:pt x="19099" y="8699"/>
                  <a:pt x="19099" y="9001"/>
                  <a:pt x="19252" y="9187"/>
                </a:cubicBezTo>
                <a:lnTo>
                  <a:pt x="20244" y="10396"/>
                </a:lnTo>
                <a:lnTo>
                  <a:pt x="17704" y="10396"/>
                </a:lnTo>
                <a:cubicBezTo>
                  <a:pt x="17624" y="7769"/>
                  <a:pt x="16771" y="5169"/>
                  <a:pt x="15125" y="3162"/>
                </a:cubicBezTo>
                <a:cubicBezTo>
                  <a:pt x="13395" y="1054"/>
                  <a:pt x="11130" y="0"/>
                  <a:pt x="8863" y="0"/>
                </a:cubicBezTo>
                <a:close/>
                <a:moveTo>
                  <a:pt x="590" y="12199"/>
                </a:moveTo>
                <a:cubicBezTo>
                  <a:pt x="532" y="12191"/>
                  <a:pt x="470" y="12198"/>
                  <a:pt x="410" y="12225"/>
                </a:cubicBezTo>
                <a:cubicBezTo>
                  <a:pt x="220" y="12309"/>
                  <a:pt x="117" y="12561"/>
                  <a:pt x="178" y="12797"/>
                </a:cubicBezTo>
                <a:cubicBezTo>
                  <a:pt x="234" y="13160"/>
                  <a:pt x="306" y="13519"/>
                  <a:pt x="392" y="13874"/>
                </a:cubicBezTo>
                <a:cubicBezTo>
                  <a:pt x="478" y="14229"/>
                  <a:pt x="576" y="14580"/>
                  <a:pt x="693" y="14926"/>
                </a:cubicBezTo>
                <a:cubicBezTo>
                  <a:pt x="753" y="15129"/>
                  <a:pt x="923" y="15251"/>
                  <a:pt x="1098" y="15219"/>
                </a:cubicBezTo>
                <a:cubicBezTo>
                  <a:pt x="1348" y="15173"/>
                  <a:pt x="1499" y="14858"/>
                  <a:pt x="1408" y="14570"/>
                </a:cubicBezTo>
                <a:cubicBezTo>
                  <a:pt x="1301" y="14255"/>
                  <a:pt x="1210" y="13934"/>
                  <a:pt x="1131" y="13610"/>
                </a:cubicBezTo>
                <a:cubicBezTo>
                  <a:pt x="1053" y="13287"/>
                  <a:pt x="987" y="12960"/>
                  <a:pt x="936" y="12628"/>
                </a:cubicBezTo>
                <a:cubicBezTo>
                  <a:pt x="917" y="12394"/>
                  <a:pt x="767" y="12225"/>
                  <a:pt x="590" y="12199"/>
                </a:cubicBezTo>
                <a:close/>
                <a:moveTo>
                  <a:pt x="17121" y="12269"/>
                </a:moveTo>
                <a:cubicBezTo>
                  <a:pt x="16967" y="12292"/>
                  <a:pt x="16833" y="12424"/>
                  <a:pt x="16790" y="12617"/>
                </a:cubicBezTo>
                <a:cubicBezTo>
                  <a:pt x="16740" y="12945"/>
                  <a:pt x="16678" y="13271"/>
                  <a:pt x="16601" y="13592"/>
                </a:cubicBezTo>
                <a:cubicBezTo>
                  <a:pt x="16523" y="13914"/>
                  <a:pt x="16431" y="14230"/>
                  <a:pt x="16327" y="14541"/>
                </a:cubicBezTo>
                <a:cubicBezTo>
                  <a:pt x="16288" y="14720"/>
                  <a:pt x="16342" y="14911"/>
                  <a:pt x="16462" y="15025"/>
                </a:cubicBezTo>
                <a:cubicBezTo>
                  <a:pt x="16649" y="15201"/>
                  <a:pt x="16919" y="15143"/>
                  <a:pt x="17046" y="14900"/>
                </a:cubicBezTo>
                <a:cubicBezTo>
                  <a:pt x="17160" y="14557"/>
                  <a:pt x="17259" y="14210"/>
                  <a:pt x="17343" y="13856"/>
                </a:cubicBezTo>
                <a:cubicBezTo>
                  <a:pt x="17427" y="13503"/>
                  <a:pt x="17496" y="13146"/>
                  <a:pt x="17551" y="12786"/>
                </a:cubicBezTo>
                <a:cubicBezTo>
                  <a:pt x="17572" y="12559"/>
                  <a:pt x="17457" y="12347"/>
                  <a:pt x="17277" y="12284"/>
                </a:cubicBezTo>
                <a:cubicBezTo>
                  <a:pt x="17224" y="12265"/>
                  <a:pt x="17172" y="12261"/>
                  <a:pt x="17121" y="12269"/>
                </a:cubicBezTo>
                <a:close/>
                <a:moveTo>
                  <a:pt x="16213" y="15501"/>
                </a:moveTo>
                <a:cubicBezTo>
                  <a:pt x="16054" y="15485"/>
                  <a:pt x="15895" y="15590"/>
                  <a:pt x="15825" y="15779"/>
                </a:cubicBezTo>
                <a:cubicBezTo>
                  <a:pt x="15703" y="16033"/>
                  <a:pt x="15571" y="16281"/>
                  <a:pt x="15428" y="16523"/>
                </a:cubicBezTo>
                <a:cubicBezTo>
                  <a:pt x="15286" y="16765"/>
                  <a:pt x="15134" y="17001"/>
                  <a:pt x="14971" y="17231"/>
                </a:cubicBezTo>
                <a:cubicBezTo>
                  <a:pt x="14798" y="17435"/>
                  <a:pt x="14815" y="17780"/>
                  <a:pt x="15007" y="17956"/>
                </a:cubicBezTo>
                <a:cubicBezTo>
                  <a:pt x="15183" y="18117"/>
                  <a:pt x="15433" y="18067"/>
                  <a:pt x="15558" y="17846"/>
                </a:cubicBezTo>
                <a:cubicBezTo>
                  <a:pt x="15736" y="17595"/>
                  <a:pt x="15903" y="17338"/>
                  <a:pt x="16060" y="17073"/>
                </a:cubicBezTo>
                <a:cubicBezTo>
                  <a:pt x="16216" y="16808"/>
                  <a:pt x="16362" y="16534"/>
                  <a:pt x="16495" y="16256"/>
                </a:cubicBezTo>
                <a:cubicBezTo>
                  <a:pt x="16634" y="16023"/>
                  <a:pt x="16576" y="15698"/>
                  <a:pt x="16369" y="15560"/>
                </a:cubicBezTo>
                <a:cubicBezTo>
                  <a:pt x="16319" y="15526"/>
                  <a:pt x="16266" y="15506"/>
                  <a:pt x="16213" y="15501"/>
                </a:cubicBezTo>
                <a:close/>
                <a:moveTo>
                  <a:pt x="1474" y="15541"/>
                </a:moveTo>
                <a:cubicBezTo>
                  <a:pt x="1416" y="15556"/>
                  <a:pt x="1359" y="15588"/>
                  <a:pt x="1309" y="15637"/>
                </a:cubicBezTo>
                <a:cubicBezTo>
                  <a:pt x="1143" y="15797"/>
                  <a:pt x="1116" y="16091"/>
                  <a:pt x="1249" y="16293"/>
                </a:cubicBezTo>
                <a:cubicBezTo>
                  <a:pt x="1380" y="16563"/>
                  <a:pt x="1521" y="16827"/>
                  <a:pt x="1672" y="17084"/>
                </a:cubicBezTo>
                <a:cubicBezTo>
                  <a:pt x="1824" y="17341"/>
                  <a:pt x="1987" y="17591"/>
                  <a:pt x="2159" y="17835"/>
                </a:cubicBezTo>
                <a:cubicBezTo>
                  <a:pt x="2320" y="18038"/>
                  <a:pt x="2589" y="18031"/>
                  <a:pt x="2740" y="17817"/>
                </a:cubicBezTo>
                <a:cubicBezTo>
                  <a:pt x="2860" y="17646"/>
                  <a:pt x="2861" y="17393"/>
                  <a:pt x="2743" y="17220"/>
                </a:cubicBezTo>
                <a:cubicBezTo>
                  <a:pt x="2585" y="16997"/>
                  <a:pt x="2438" y="16769"/>
                  <a:pt x="2301" y="16534"/>
                </a:cubicBezTo>
                <a:cubicBezTo>
                  <a:pt x="2163" y="16300"/>
                  <a:pt x="2035" y="16058"/>
                  <a:pt x="1916" y="15812"/>
                </a:cubicBezTo>
                <a:cubicBezTo>
                  <a:pt x="1835" y="15599"/>
                  <a:pt x="1648" y="15497"/>
                  <a:pt x="1474" y="15541"/>
                </a:cubicBezTo>
                <a:close/>
                <a:moveTo>
                  <a:pt x="3296" y="18191"/>
                </a:moveTo>
                <a:cubicBezTo>
                  <a:pt x="3169" y="18222"/>
                  <a:pt x="3054" y="18325"/>
                  <a:pt x="3001" y="18491"/>
                </a:cubicBezTo>
                <a:cubicBezTo>
                  <a:pt x="2934" y="18701"/>
                  <a:pt x="3004" y="18940"/>
                  <a:pt x="3167" y="19048"/>
                </a:cubicBezTo>
                <a:cubicBezTo>
                  <a:pt x="3429" y="19318"/>
                  <a:pt x="3701" y="19568"/>
                  <a:pt x="3981" y="19796"/>
                </a:cubicBezTo>
                <a:cubicBezTo>
                  <a:pt x="4261" y="20023"/>
                  <a:pt x="4548" y="20228"/>
                  <a:pt x="4844" y="20411"/>
                </a:cubicBezTo>
                <a:cubicBezTo>
                  <a:pt x="5045" y="20564"/>
                  <a:pt x="5313" y="20464"/>
                  <a:pt x="5409" y="20199"/>
                </a:cubicBezTo>
                <a:cubicBezTo>
                  <a:pt x="5498" y="19954"/>
                  <a:pt x="5398" y="19668"/>
                  <a:pt x="5193" y="19572"/>
                </a:cubicBezTo>
                <a:cubicBezTo>
                  <a:pt x="4923" y="19405"/>
                  <a:pt x="4660" y="19219"/>
                  <a:pt x="4405" y="19012"/>
                </a:cubicBezTo>
                <a:cubicBezTo>
                  <a:pt x="4150" y="18804"/>
                  <a:pt x="3902" y="18576"/>
                  <a:pt x="3663" y="18330"/>
                </a:cubicBezTo>
                <a:cubicBezTo>
                  <a:pt x="3561" y="18201"/>
                  <a:pt x="3423" y="18160"/>
                  <a:pt x="3296" y="18191"/>
                </a:cubicBezTo>
                <a:close/>
                <a:moveTo>
                  <a:pt x="14373" y="18253"/>
                </a:moveTo>
                <a:cubicBezTo>
                  <a:pt x="14265" y="18225"/>
                  <a:pt x="14147" y="18254"/>
                  <a:pt x="14051" y="18345"/>
                </a:cubicBezTo>
                <a:cubicBezTo>
                  <a:pt x="13803" y="18599"/>
                  <a:pt x="13546" y="18833"/>
                  <a:pt x="13279" y="19045"/>
                </a:cubicBezTo>
                <a:cubicBezTo>
                  <a:pt x="13012" y="19256"/>
                  <a:pt x="12736" y="19446"/>
                  <a:pt x="12455" y="19616"/>
                </a:cubicBezTo>
                <a:cubicBezTo>
                  <a:pt x="12254" y="19709"/>
                  <a:pt x="12155" y="19985"/>
                  <a:pt x="12236" y="20228"/>
                </a:cubicBezTo>
                <a:cubicBezTo>
                  <a:pt x="12327" y="20504"/>
                  <a:pt x="12600" y="20612"/>
                  <a:pt x="12807" y="20455"/>
                </a:cubicBezTo>
                <a:cubicBezTo>
                  <a:pt x="13114" y="20269"/>
                  <a:pt x="13415" y="20061"/>
                  <a:pt x="13706" y="19829"/>
                </a:cubicBezTo>
                <a:cubicBezTo>
                  <a:pt x="13996" y="19597"/>
                  <a:pt x="14276" y="19341"/>
                  <a:pt x="14547" y="19063"/>
                </a:cubicBezTo>
                <a:cubicBezTo>
                  <a:pt x="14685" y="18924"/>
                  <a:pt x="14723" y="18686"/>
                  <a:pt x="14638" y="18495"/>
                </a:cubicBezTo>
                <a:cubicBezTo>
                  <a:pt x="14580" y="18365"/>
                  <a:pt x="14481" y="18281"/>
                  <a:pt x="14373" y="18253"/>
                </a:cubicBezTo>
                <a:close/>
                <a:moveTo>
                  <a:pt x="6272" y="20166"/>
                </a:moveTo>
                <a:cubicBezTo>
                  <a:pt x="6117" y="20186"/>
                  <a:pt x="5979" y="20316"/>
                  <a:pt x="5935" y="20510"/>
                </a:cubicBezTo>
                <a:cubicBezTo>
                  <a:pt x="5880" y="20756"/>
                  <a:pt x="5996" y="21012"/>
                  <a:pt x="6197" y="21086"/>
                </a:cubicBezTo>
                <a:cubicBezTo>
                  <a:pt x="6522" y="21210"/>
                  <a:pt x="6854" y="21312"/>
                  <a:pt x="7189" y="21390"/>
                </a:cubicBezTo>
                <a:cubicBezTo>
                  <a:pt x="7522" y="21467"/>
                  <a:pt x="7857" y="21521"/>
                  <a:pt x="8196" y="21551"/>
                </a:cubicBezTo>
                <a:cubicBezTo>
                  <a:pt x="8371" y="21550"/>
                  <a:pt x="8523" y="21400"/>
                  <a:pt x="8562" y="21192"/>
                </a:cubicBezTo>
                <a:cubicBezTo>
                  <a:pt x="8613" y="20926"/>
                  <a:pt x="8473" y="20664"/>
                  <a:pt x="8253" y="20613"/>
                </a:cubicBezTo>
                <a:cubicBezTo>
                  <a:pt x="7944" y="20585"/>
                  <a:pt x="7637" y="20534"/>
                  <a:pt x="7333" y="20463"/>
                </a:cubicBezTo>
                <a:cubicBezTo>
                  <a:pt x="7029" y="20391"/>
                  <a:pt x="6726" y="20299"/>
                  <a:pt x="6428" y="20184"/>
                </a:cubicBezTo>
                <a:cubicBezTo>
                  <a:pt x="6375" y="20164"/>
                  <a:pt x="6323" y="20159"/>
                  <a:pt x="6272" y="20166"/>
                </a:cubicBezTo>
                <a:close/>
                <a:moveTo>
                  <a:pt x="11388" y="20195"/>
                </a:moveTo>
                <a:cubicBezTo>
                  <a:pt x="11330" y="20188"/>
                  <a:pt x="11270" y="20194"/>
                  <a:pt x="11211" y="20221"/>
                </a:cubicBezTo>
                <a:cubicBezTo>
                  <a:pt x="10921" y="20328"/>
                  <a:pt x="10629" y="20412"/>
                  <a:pt x="10333" y="20477"/>
                </a:cubicBezTo>
                <a:cubicBezTo>
                  <a:pt x="10038" y="20543"/>
                  <a:pt x="9740" y="20588"/>
                  <a:pt x="9440" y="20613"/>
                </a:cubicBezTo>
                <a:cubicBezTo>
                  <a:pt x="9241" y="20600"/>
                  <a:pt x="9067" y="20779"/>
                  <a:pt x="9043" y="21020"/>
                </a:cubicBezTo>
                <a:cubicBezTo>
                  <a:pt x="9012" y="21336"/>
                  <a:pt x="9236" y="21600"/>
                  <a:pt x="9494" y="21555"/>
                </a:cubicBezTo>
                <a:cubicBezTo>
                  <a:pt x="9824" y="21527"/>
                  <a:pt x="10152" y="21477"/>
                  <a:pt x="10477" y="21405"/>
                </a:cubicBezTo>
                <a:cubicBezTo>
                  <a:pt x="10803" y="21332"/>
                  <a:pt x="11124" y="21240"/>
                  <a:pt x="11442" y="21122"/>
                </a:cubicBezTo>
                <a:cubicBezTo>
                  <a:pt x="11637" y="21071"/>
                  <a:pt x="11768" y="20846"/>
                  <a:pt x="11740" y="20606"/>
                </a:cubicBezTo>
                <a:cubicBezTo>
                  <a:pt x="11713" y="20378"/>
                  <a:pt x="11561" y="20217"/>
                  <a:pt x="11388" y="20195"/>
                </a:cubicBezTo>
                <a:close/>
              </a:path>
            </a:pathLst>
          </a:custGeom>
          <a:solidFill>
            <a:srgbClr val="2196F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222222">
                  <a:lumMod val="90000"/>
                  <a:lumOff val="10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Text Box 3"/>
          <p:cNvSpPr txBox="1"/>
          <p:nvPr>
            <p:custDataLst>
              <p:tags r:id="rId17"/>
            </p:custDataLst>
          </p:nvPr>
        </p:nvSpPr>
        <p:spPr>
          <a:xfrm>
            <a:off x="5015099" y="3216739"/>
            <a:ext cx="742590" cy="6543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90000" tIns="46800" rIns="90000" bIns="46800" numCol="1" anchor="ctr"/>
          <a:lstStyle>
            <a:defPPr>
              <a:defRPr lang="en-US"/>
            </a:defPPr>
            <a:lvl1pPr algn="ctr">
              <a:lnSpc>
                <a:spcPct val="100000"/>
              </a:lnSpc>
              <a:defRPr sz="1600" b="0">
                <a:cs typeface="Impact" panose="020B0806030902050204"/>
              </a:defRPr>
            </a:lvl1pPr>
          </a:lstStyle>
          <a:p>
            <a:pPr lvl="0" defTabSz="457200">
              <a:lnSpc>
                <a:spcPct val="120000"/>
              </a:lnSpc>
              <a:defRPr/>
            </a:pPr>
            <a:r>
              <a:rPr lang="en-US" altLang="zh-CN" b="1" spc="300">
                <a:solidFill>
                  <a:srgbClr val="222222">
                    <a:lumMod val="90000"/>
                    <a:lumOff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12</a:t>
            </a:r>
            <a:r>
              <a:rPr lang="zh-CN" altLang="en-US" b="1" spc="300">
                <a:solidFill>
                  <a:srgbClr val="222222">
                    <a:lumMod val="90000"/>
                    <a:lumOff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月</a:t>
            </a:r>
            <a:r>
              <a:rPr lang="en-US" altLang="zh-CN" b="1" spc="300">
                <a:solidFill>
                  <a:srgbClr val="222222">
                    <a:lumMod val="90000"/>
                    <a:lumOff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23</a:t>
            </a:r>
            <a:r>
              <a:rPr lang="zh-CN" altLang="en-US" b="1" spc="300">
                <a:solidFill>
                  <a:srgbClr val="222222">
                    <a:lumMod val="90000"/>
                    <a:lumOff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日</a:t>
            </a:r>
            <a:endParaRPr lang="zh-CN" altLang="en-US" b="1" spc="300">
              <a:solidFill>
                <a:srgbClr val="222222">
                  <a:lumMod val="90000"/>
                  <a:lumOff val="10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8" name="Линия"/>
          <p:cNvSpPr/>
          <p:nvPr>
            <p:custDataLst>
              <p:tags r:id="rId18"/>
            </p:custDataLst>
          </p:nvPr>
        </p:nvSpPr>
        <p:spPr>
          <a:xfrm>
            <a:off x="5382606" y="2756859"/>
            <a:ext cx="1" cy="393032"/>
          </a:xfrm>
          <a:prstGeom prst="line">
            <a:avLst/>
          </a:prstGeom>
          <a:noFill/>
          <a:ln w="25400" cap="flat">
            <a:solidFill>
              <a:srgbClr val="FFFFFF">
                <a:lumMod val="85000"/>
              </a:srgbClr>
            </a:solidFill>
            <a:prstDash val="solid"/>
            <a:miter lim="400000"/>
            <a:headEnd type="oval"/>
            <a:tailEnd w="med" len="med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222222">
                  <a:lumMod val="90000"/>
                  <a:lumOff val="10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9" name="Кружок"/>
          <p:cNvSpPr/>
          <p:nvPr>
            <p:custDataLst>
              <p:tags r:id="rId19"/>
            </p:custDataLst>
          </p:nvPr>
        </p:nvSpPr>
        <p:spPr>
          <a:xfrm>
            <a:off x="6335198" y="3108951"/>
            <a:ext cx="869940" cy="869941"/>
          </a:xfrm>
          <a:prstGeom prst="ellipse">
            <a:avLst/>
          </a:prstGeom>
          <a:solidFill>
            <a:srgbClr val="FFFFFF">
              <a:lumMod val="85000"/>
            </a:srgb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222222">
                  <a:lumMod val="90000"/>
                  <a:lumOff val="10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6235474" y="3009733"/>
            <a:ext cx="1300675" cy="1066772"/>
            <a:chOff x="9820" y="4757"/>
            <a:chExt cx="2048" cy="1680"/>
          </a:xfrm>
        </p:grpSpPr>
        <p:sp>
          <p:nvSpPr>
            <p:cNvPr id="46" name="Фигура"/>
            <p:cNvSpPr/>
            <p:nvPr>
              <p:custDataLst>
                <p:tags r:id="rId20"/>
              </p:custDataLst>
            </p:nvPr>
          </p:nvSpPr>
          <p:spPr>
            <a:xfrm>
              <a:off x="9820" y="4757"/>
              <a:ext cx="2048" cy="1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560" extrusionOk="0">
                  <a:moveTo>
                    <a:pt x="8863" y="0"/>
                  </a:moveTo>
                  <a:cubicBezTo>
                    <a:pt x="6596" y="0"/>
                    <a:pt x="4331" y="1054"/>
                    <a:pt x="2601" y="3162"/>
                  </a:cubicBezTo>
                  <a:cubicBezTo>
                    <a:pt x="868" y="5275"/>
                    <a:pt x="3" y="8045"/>
                    <a:pt x="7" y="10814"/>
                  </a:cubicBezTo>
                  <a:cubicBezTo>
                    <a:pt x="-34" y="11071"/>
                    <a:pt x="108" y="11320"/>
                    <a:pt x="320" y="11364"/>
                  </a:cubicBezTo>
                  <a:cubicBezTo>
                    <a:pt x="586" y="11418"/>
                    <a:pt x="818" y="11140"/>
                    <a:pt x="780" y="10814"/>
                  </a:cubicBezTo>
                  <a:cubicBezTo>
                    <a:pt x="776" y="8287"/>
                    <a:pt x="1566" y="5758"/>
                    <a:pt x="3148" y="3829"/>
                  </a:cubicBezTo>
                  <a:cubicBezTo>
                    <a:pt x="4727" y="1905"/>
                    <a:pt x="6794" y="942"/>
                    <a:pt x="8863" y="942"/>
                  </a:cubicBezTo>
                  <a:cubicBezTo>
                    <a:pt x="10932" y="942"/>
                    <a:pt x="12999" y="1905"/>
                    <a:pt x="14578" y="3829"/>
                  </a:cubicBezTo>
                  <a:cubicBezTo>
                    <a:pt x="16160" y="5758"/>
                    <a:pt x="16950" y="8287"/>
                    <a:pt x="16946" y="10814"/>
                  </a:cubicBezTo>
                  <a:cubicBezTo>
                    <a:pt x="16911" y="11075"/>
                    <a:pt x="17062" y="11320"/>
                    <a:pt x="17277" y="11353"/>
                  </a:cubicBezTo>
                  <a:cubicBezTo>
                    <a:pt x="17290" y="11355"/>
                    <a:pt x="17301" y="11349"/>
                    <a:pt x="17313" y="11349"/>
                  </a:cubicBezTo>
                  <a:lnTo>
                    <a:pt x="17313" y="11356"/>
                  </a:lnTo>
                  <a:lnTo>
                    <a:pt x="20220" y="11356"/>
                  </a:lnTo>
                  <a:lnTo>
                    <a:pt x="19252" y="12536"/>
                  </a:lnTo>
                  <a:cubicBezTo>
                    <a:pt x="19099" y="12723"/>
                    <a:pt x="19099" y="13028"/>
                    <a:pt x="19252" y="13214"/>
                  </a:cubicBezTo>
                  <a:cubicBezTo>
                    <a:pt x="19405" y="13401"/>
                    <a:pt x="19655" y="13401"/>
                    <a:pt x="19808" y="13214"/>
                  </a:cubicBezTo>
                  <a:lnTo>
                    <a:pt x="21449" y="11210"/>
                  </a:lnTo>
                  <a:cubicBezTo>
                    <a:pt x="21527" y="11115"/>
                    <a:pt x="21565" y="10990"/>
                    <a:pt x="21564" y="10865"/>
                  </a:cubicBezTo>
                  <a:cubicBezTo>
                    <a:pt x="21566" y="10740"/>
                    <a:pt x="21528" y="10610"/>
                    <a:pt x="21449" y="10514"/>
                  </a:cubicBezTo>
                  <a:lnTo>
                    <a:pt x="19808" y="8513"/>
                  </a:lnTo>
                  <a:cubicBezTo>
                    <a:pt x="19732" y="8419"/>
                    <a:pt x="19632" y="8373"/>
                    <a:pt x="19532" y="8373"/>
                  </a:cubicBezTo>
                  <a:cubicBezTo>
                    <a:pt x="19431" y="8373"/>
                    <a:pt x="19329" y="8419"/>
                    <a:pt x="19252" y="8513"/>
                  </a:cubicBezTo>
                  <a:cubicBezTo>
                    <a:pt x="19099" y="8699"/>
                    <a:pt x="19099" y="9001"/>
                    <a:pt x="19252" y="9187"/>
                  </a:cubicBezTo>
                  <a:lnTo>
                    <a:pt x="20244" y="10396"/>
                  </a:lnTo>
                  <a:lnTo>
                    <a:pt x="17704" y="10396"/>
                  </a:lnTo>
                  <a:cubicBezTo>
                    <a:pt x="17624" y="7769"/>
                    <a:pt x="16771" y="5169"/>
                    <a:pt x="15125" y="3162"/>
                  </a:cubicBezTo>
                  <a:cubicBezTo>
                    <a:pt x="13395" y="1054"/>
                    <a:pt x="11130" y="0"/>
                    <a:pt x="8863" y="0"/>
                  </a:cubicBezTo>
                  <a:close/>
                  <a:moveTo>
                    <a:pt x="590" y="12199"/>
                  </a:moveTo>
                  <a:cubicBezTo>
                    <a:pt x="532" y="12191"/>
                    <a:pt x="470" y="12198"/>
                    <a:pt x="410" y="12225"/>
                  </a:cubicBezTo>
                  <a:cubicBezTo>
                    <a:pt x="220" y="12309"/>
                    <a:pt x="117" y="12561"/>
                    <a:pt x="178" y="12797"/>
                  </a:cubicBezTo>
                  <a:cubicBezTo>
                    <a:pt x="234" y="13160"/>
                    <a:pt x="306" y="13519"/>
                    <a:pt x="392" y="13874"/>
                  </a:cubicBezTo>
                  <a:cubicBezTo>
                    <a:pt x="478" y="14229"/>
                    <a:pt x="576" y="14580"/>
                    <a:pt x="693" y="14926"/>
                  </a:cubicBezTo>
                  <a:cubicBezTo>
                    <a:pt x="753" y="15129"/>
                    <a:pt x="923" y="15251"/>
                    <a:pt x="1098" y="15219"/>
                  </a:cubicBezTo>
                  <a:cubicBezTo>
                    <a:pt x="1348" y="15173"/>
                    <a:pt x="1499" y="14858"/>
                    <a:pt x="1408" y="14570"/>
                  </a:cubicBezTo>
                  <a:cubicBezTo>
                    <a:pt x="1301" y="14255"/>
                    <a:pt x="1210" y="13934"/>
                    <a:pt x="1131" y="13610"/>
                  </a:cubicBezTo>
                  <a:cubicBezTo>
                    <a:pt x="1053" y="13287"/>
                    <a:pt x="987" y="12960"/>
                    <a:pt x="936" y="12628"/>
                  </a:cubicBezTo>
                  <a:cubicBezTo>
                    <a:pt x="917" y="12394"/>
                    <a:pt x="767" y="12225"/>
                    <a:pt x="590" y="12199"/>
                  </a:cubicBezTo>
                  <a:close/>
                  <a:moveTo>
                    <a:pt x="17121" y="12269"/>
                  </a:moveTo>
                  <a:cubicBezTo>
                    <a:pt x="16967" y="12292"/>
                    <a:pt x="16833" y="12424"/>
                    <a:pt x="16790" y="12617"/>
                  </a:cubicBezTo>
                  <a:cubicBezTo>
                    <a:pt x="16740" y="12945"/>
                    <a:pt x="16678" y="13271"/>
                    <a:pt x="16601" y="13592"/>
                  </a:cubicBezTo>
                  <a:cubicBezTo>
                    <a:pt x="16523" y="13914"/>
                    <a:pt x="16431" y="14230"/>
                    <a:pt x="16327" y="14541"/>
                  </a:cubicBezTo>
                  <a:cubicBezTo>
                    <a:pt x="16288" y="14720"/>
                    <a:pt x="16342" y="14911"/>
                    <a:pt x="16462" y="15025"/>
                  </a:cubicBezTo>
                  <a:cubicBezTo>
                    <a:pt x="16649" y="15201"/>
                    <a:pt x="16919" y="15143"/>
                    <a:pt x="17046" y="14900"/>
                  </a:cubicBezTo>
                  <a:cubicBezTo>
                    <a:pt x="17160" y="14557"/>
                    <a:pt x="17259" y="14210"/>
                    <a:pt x="17343" y="13856"/>
                  </a:cubicBezTo>
                  <a:cubicBezTo>
                    <a:pt x="17427" y="13503"/>
                    <a:pt x="17496" y="13146"/>
                    <a:pt x="17551" y="12786"/>
                  </a:cubicBezTo>
                  <a:cubicBezTo>
                    <a:pt x="17572" y="12559"/>
                    <a:pt x="17457" y="12347"/>
                    <a:pt x="17277" y="12284"/>
                  </a:cubicBezTo>
                  <a:cubicBezTo>
                    <a:pt x="17224" y="12265"/>
                    <a:pt x="17172" y="12261"/>
                    <a:pt x="17121" y="12269"/>
                  </a:cubicBezTo>
                  <a:close/>
                  <a:moveTo>
                    <a:pt x="16213" y="15501"/>
                  </a:moveTo>
                  <a:cubicBezTo>
                    <a:pt x="16054" y="15485"/>
                    <a:pt x="15895" y="15590"/>
                    <a:pt x="15825" y="15779"/>
                  </a:cubicBezTo>
                  <a:cubicBezTo>
                    <a:pt x="15703" y="16033"/>
                    <a:pt x="15571" y="16281"/>
                    <a:pt x="15428" y="16523"/>
                  </a:cubicBezTo>
                  <a:cubicBezTo>
                    <a:pt x="15286" y="16765"/>
                    <a:pt x="15134" y="17001"/>
                    <a:pt x="14971" y="17231"/>
                  </a:cubicBezTo>
                  <a:cubicBezTo>
                    <a:pt x="14798" y="17435"/>
                    <a:pt x="14815" y="17780"/>
                    <a:pt x="15007" y="17956"/>
                  </a:cubicBezTo>
                  <a:cubicBezTo>
                    <a:pt x="15183" y="18117"/>
                    <a:pt x="15433" y="18067"/>
                    <a:pt x="15558" y="17846"/>
                  </a:cubicBezTo>
                  <a:cubicBezTo>
                    <a:pt x="15736" y="17595"/>
                    <a:pt x="15903" y="17338"/>
                    <a:pt x="16060" y="17073"/>
                  </a:cubicBezTo>
                  <a:cubicBezTo>
                    <a:pt x="16216" y="16808"/>
                    <a:pt x="16362" y="16534"/>
                    <a:pt x="16495" y="16256"/>
                  </a:cubicBezTo>
                  <a:cubicBezTo>
                    <a:pt x="16634" y="16023"/>
                    <a:pt x="16576" y="15698"/>
                    <a:pt x="16369" y="15560"/>
                  </a:cubicBezTo>
                  <a:cubicBezTo>
                    <a:pt x="16319" y="15526"/>
                    <a:pt x="16266" y="15506"/>
                    <a:pt x="16213" y="15501"/>
                  </a:cubicBezTo>
                  <a:close/>
                  <a:moveTo>
                    <a:pt x="1474" y="15541"/>
                  </a:moveTo>
                  <a:cubicBezTo>
                    <a:pt x="1416" y="15556"/>
                    <a:pt x="1359" y="15588"/>
                    <a:pt x="1309" y="15637"/>
                  </a:cubicBezTo>
                  <a:cubicBezTo>
                    <a:pt x="1143" y="15797"/>
                    <a:pt x="1116" y="16091"/>
                    <a:pt x="1249" y="16293"/>
                  </a:cubicBezTo>
                  <a:cubicBezTo>
                    <a:pt x="1380" y="16563"/>
                    <a:pt x="1521" y="16827"/>
                    <a:pt x="1672" y="17084"/>
                  </a:cubicBezTo>
                  <a:cubicBezTo>
                    <a:pt x="1824" y="17341"/>
                    <a:pt x="1987" y="17591"/>
                    <a:pt x="2159" y="17835"/>
                  </a:cubicBezTo>
                  <a:cubicBezTo>
                    <a:pt x="2320" y="18038"/>
                    <a:pt x="2589" y="18031"/>
                    <a:pt x="2740" y="17817"/>
                  </a:cubicBezTo>
                  <a:cubicBezTo>
                    <a:pt x="2860" y="17646"/>
                    <a:pt x="2861" y="17393"/>
                    <a:pt x="2743" y="17220"/>
                  </a:cubicBezTo>
                  <a:cubicBezTo>
                    <a:pt x="2585" y="16997"/>
                    <a:pt x="2438" y="16769"/>
                    <a:pt x="2301" y="16534"/>
                  </a:cubicBezTo>
                  <a:cubicBezTo>
                    <a:pt x="2163" y="16300"/>
                    <a:pt x="2035" y="16058"/>
                    <a:pt x="1916" y="15812"/>
                  </a:cubicBezTo>
                  <a:cubicBezTo>
                    <a:pt x="1835" y="15599"/>
                    <a:pt x="1648" y="15497"/>
                    <a:pt x="1474" y="15541"/>
                  </a:cubicBezTo>
                  <a:close/>
                  <a:moveTo>
                    <a:pt x="3296" y="18191"/>
                  </a:moveTo>
                  <a:cubicBezTo>
                    <a:pt x="3169" y="18222"/>
                    <a:pt x="3054" y="18325"/>
                    <a:pt x="3001" y="18491"/>
                  </a:cubicBezTo>
                  <a:cubicBezTo>
                    <a:pt x="2934" y="18701"/>
                    <a:pt x="3004" y="18940"/>
                    <a:pt x="3167" y="19048"/>
                  </a:cubicBezTo>
                  <a:cubicBezTo>
                    <a:pt x="3429" y="19318"/>
                    <a:pt x="3701" y="19568"/>
                    <a:pt x="3981" y="19796"/>
                  </a:cubicBezTo>
                  <a:cubicBezTo>
                    <a:pt x="4261" y="20023"/>
                    <a:pt x="4548" y="20228"/>
                    <a:pt x="4844" y="20411"/>
                  </a:cubicBezTo>
                  <a:cubicBezTo>
                    <a:pt x="5045" y="20564"/>
                    <a:pt x="5313" y="20464"/>
                    <a:pt x="5409" y="20199"/>
                  </a:cubicBezTo>
                  <a:cubicBezTo>
                    <a:pt x="5498" y="19954"/>
                    <a:pt x="5398" y="19668"/>
                    <a:pt x="5193" y="19572"/>
                  </a:cubicBezTo>
                  <a:cubicBezTo>
                    <a:pt x="4923" y="19405"/>
                    <a:pt x="4660" y="19219"/>
                    <a:pt x="4405" y="19012"/>
                  </a:cubicBezTo>
                  <a:cubicBezTo>
                    <a:pt x="4150" y="18804"/>
                    <a:pt x="3902" y="18576"/>
                    <a:pt x="3663" y="18330"/>
                  </a:cubicBezTo>
                  <a:cubicBezTo>
                    <a:pt x="3561" y="18201"/>
                    <a:pt x="3423" y="18160"/>
                    <a:pt x="3296" y="18191"/>
                  </a:cubicBezTo>
                  <a:close/>
                  <a:moveTo>
                    <a:pt x="14373" y="18253"/>
                  </a:moveTo>
                  <a:cubicBezTo>
                    <a:pt x="14265" y="18225"/>
                    <a:pt x="14147" y="18254"/>
                    <a:pt x="14051" y="18345"/>
                  </a:cubicBezTo>
                  <a:cubicBezTo>
                    <a:pt x="13803" y="18599"/>
                    <a:pt x="13546" y="18833"/>
                    <a:pt x="13279" y="19045"/>
                  </a:cubicBezTo>
                  <a:cubicBezTo>
                    <a:pt x="13012" y="19256"/>
                    <a:pt x="12736" y="19446"/>
                    <a:pt x="12455" y="19616"/>
                  </a:cubicBezTo>
                  <a:cubicBezTo>
                    <a:pt x="12254" y="19709"/>
                    <a:pt x="12155" y="19985"/>
                    <a:pt x="12236" y="20228"/>
                  </a:cubicBezTo>
                  <a:cubicBezTo>
                    <a:pt x="12327" y="20504"/>
                    <a:pt x="12600" y="20612"/>
                    <a:pt x="12807" y="20455"/>
                  </a:cubicBezTo>
                  <a:cubicBezTo>
                    <a:pt x="13114" y="20269"/>
                    <a:pt x="13415" y="20061"/>
                    <a:pt x="13706" y="19829"/>
                  </a:cubicBezTo>
                  <a:cubicBezTo>
                    <a:pt x="13996" y="19597"/>
                    <a:pt x="14276" y="19341"/>
                    <a:pt x="14547" y="19063"/>
                  </a:cubicBezTo>
                  <a:cubicBezTo>
                    <a:pt x="14685" y="18924"/>
                    <a:pt x="14723" y="18686"/>
                    <a:pt x="14638" y="18495"/>
                  </a:cubicBezTo>
                  <a:cubicBezTo>
                    <a:pt x="14580" y="18365"/>
                    <a:pt x="14481" y="18281"/>
                    <a:pt x="14373" y="18253"/>
                  </a:cubicBezTo>
                  <a:close/>
                  <a:moveTo>
                    <a:pt x="6272" y="20166"/>
                  </a:moveTo>
                  <a:cubicBezTo>
                    <a:pt x="6117" y="20186"/>
                    <a:pt x="5979" y="20316"/>
                    <a:pt x="5935" y="20510"/>
                  </a:cubicBezTo>
                  <a:cubicBezTo>
                    <a:pt x="5880" y="20756"/>
                    <a:pt x="5996" y="21012"/>
                    <a:pt x="6197" y="21086"/>
                  </a:cubicBezTo>
                  <a:cubicBezTo>
                    <a:pt x="6522" y="21210"/>
                    <a:pt x="6854" y="21312"/>
                    <a:pt x="7189" y="21390"/>
                  </a:cubicBezTo>
                  <a:cubicBezTo>
                    <a:pt x="7522" y="21467"/>
                    <a:pt x="7857" y="21521"/>
                    <a:pt x="8196" y="21551"/>
                  </a:cubicBezTo>
                  <a:cubicBezTo>
                    <a:pt x="8371" y="21550"/>
                    <a:pt x="8523" y="21400"/>
                    <a:pt x="8562" y="21192"/>
                  </a:cubicBezTo>
                  <a:cubicBezTo>
                    <a:pt x="8613" y="20926"/>
                    <a:pt x="8473" y="20664"/>
                    <a:pt x="8253" y="20613"/>
                  </a:cubicBezTo>
                  <a:cubicBezTo>
                    <a:pt x="7944" y="20585"/>
                    <a:pt x="7637" y="20534"/>
                    <a:pt x="7333" y="20463"/>
                  </a:cubicBezTo>
                  <a:cubicBezTo>
                    <a:pt x="7029" y="20391"/>
                    <a:pt x="6726" y="20299"/>
                    <a:pt x="6428" y="20184"/>
                  </a:cubicBezTo>
                  <a:cubicBezTo>
                    <a:pt x="6375" y="20164"/>
                    <a:pt x="6323" y="20159"/>
                    <a:pt x="6272" y="20166"/>
                  </a:cubicBezTo>
                  <a:close/>
                  <a:moveTo>
                    <a:pt x="11388" y="20195"/>
                  </a:moveTo>
                  <a:cubicBezTo>
                    <a:pt x="11330" y="20188"/>
                    <a:pt x="11270" y="20194"/>
                    <a:pt x="11211" y="20221"/>
                  </a:cubicBezTo>
                  <a:cubicBezTo>
                    <a:pt x="10921" y="20328"/>
                    <a:pt x="10629" y="20412"/>
                    <a:pt x="10333" y="20477"/>
                  </a:cubicBezTo>
                  <a:cubicBezTo>
                    <a:pt x="10038" y="20543"/>
                    <a:pt x="9740" y="20588"/>
                    <a:pt x="9440" y="20613"/>
                  </a:cubicBezTo>
                  <a:cubicBezTo>
                    <a:pt x="9241" y="20600"/>
                    <a:pt x="9067" y="20779"/>
                    <a:pt x="9043" y="21020"/>
                  </a:cubicBezTo>
                  <a:cubicBezTo>
                    <a:pt x="9012" y="21336"/>
                    <a:pt x="9236" y="21600"/>
                    <a:pt x="9494" y="21555"/>
                  </a:cubicBezTo>
                  <a:cubicBezTo>
                    <a:pt x="9824" y="21527"/>
                    <a:pt x="10152" y="21477"/>
                    <a:pt x="10477" y="21405"/>
                  </a:cubicBezTo>
                  <a:cubicBezTo>
                    <a:pt x="10803" y="21332"/>
                    <a:pt x="11124" y="21240"/>
                    <a:pt x="11442" y="21122"/>
                  </a:cubicBezTo>
                  <a:cubicBezTo>
                    <a:pt x="11637" y="21071"/>
                    <a:pt x="11768" y="20846"/>
                    <a:pt x="11740" y="20606"/>
                  </a:cubicBezTo>
                  <a:cubicBezTo>
                    <a:pt x="11713" y="20378"/>
                    <a:pt x="11561" y="20217"/>
                    <a:pt x="11388" y="20195"/>
                  </a:cubicBezTo>
                  <a:close/>
                </a:path>
              </a:pathLst>
            </a:cu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 b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Helvetica Neue Medium"/>
                </a:defRPr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222222">
                    <a:lumMod val="90000"/>
                    <a:lumOff val="1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7" name="Text Box 3"/>
            <p:cNvSpPr txBox="1"/>
            <p:nvPr>
              <p:custDataLst>
                <p:tags r:id="rId21"/>
              </p:custDataLst>
            </p:nvPr>
          </p:nvSpPr>
          <p:spPr>
            <a:xfrm>
              <a:off x="10096" y="5083"/>
              <a:ext cx="1169" cy="1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90000" tIns="46800" rIns="90000" bIns="46800" numCol="1" anchor="ctr"/>
            <a:lstStyle>
              <a:defPPr>
                <a:defRPr lang="en-US"/>
              </a:defPPr>
              <a:lvl1pPr algn="ctr">
                <a:lnSpc>
                  <a:spcPct val="100000"/>
                </a:lnSpc>
                <a:defRPr sz="1600" b="0">
                  <a:cs typeface="Impact" panose="020B0806030902050204"/>
                </a:defRPr>
              </a:lvl1pPr>
            </a:lstStyle>
            <a:p>
              <a:pPr lvl="0" defTabSz="457200">
                <a:lnSpc>
                  <a:spcPct val="120000"/>
                </a:lnSpc>
                <a:defRPr/>
              </a:pPr>
              <a:r>
                <a:rPr lang="en-US" altLang="zh-CN" b="1" spc="300">
                  <a:solidFill>
                    <a:srgbClr val="222222">
                      <a:lumMod val="90000"/>
                      <a:lumOff val="10000"/>
                    </a:srgb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Arial" panose="020B0604020202020204" pitchFamily="34" charset="0"/>
                </a:rPr>
                <a:t>1</a:t>
              </a:r>
              <a:r>
                <a:rPr lang="zh-CN" altLang="en-US" b="1" spc="300">
                  <a:solidFill>
                    <a:srgbClr val="222222">
                      <a:lumMod val="90000"/>
                      <a:lumOff val="10000"/>
                    </a:srgb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Arial" panose="020B0604020202020204" pitchFamily="34" charset="0"/>
                </a:rPr>
                <a:t>月</a:t>
              </a:r>
              <a:endParaRPr lang="zh-CN" altLang="en-US" b="1" spc="300">
                <a:solidFill>
                  <a:srgbClr val="222222">
                    <a:lumMod val="90000"/>
                    <a:lumOff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endParaRPr>
            </a:p>
            <a:p>
              <a:pPr lvl="0" defTabSz="457200">
                <a:lnSpc>
                  <a:spcPct val="120000"/>
                </a:lnSpc>
                <a:defRPr/>
              </a:pPr>
              <a:r>
                <a:rPr lang="en-US" altLang="zh-CN" b="1" spc="300">
                  <a:solidFill>
                    <a:srgbClr val="222222">
                      <a:lumMod val="90000"/>
                      <a:lumOff val="10000"/>
                    </a:srgb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Arial" panose="020B0604020202020204" pitchFamily="34" charset="0"/>
                </a:rPr>
                <a:t>1</a:t>
              </a:r>
              <a:r>
                <a:rPr lang="zh-CN" altLang="en-US" b="1" spc="300">
                  <a:solidFill>
                    <a:srgbClr val="222222">
                      <a:lumMod val="90000"/>
                      <a:lumOff val="10000"/>
                    </a:srgb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Arial" panose="020B0604020202020204" pitchFamily="34" charset="0"/>
                </a:rPr>
                <a:t>日</a:t>
              </a:r>
              <a:endParaRPr lang="zh-CN" altLang="en-US" b="1" spc="300">
                <a:solidFill>
                  <a:srgbClr val="222222">
                    <a:lumMod val="90000"/>
                    <a:lumOff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8" name="Линия"/>
          <p:cNvSpPr/>
          <p:nvPr>
            <p:custDataLst>
              <p:tags r:id="rId22"/>
            </p:custDataLst>
          </p:nvPr>
        </p:nvSpPr>
        <p:spPr>
          <a:xfrm>
            <a:off x="6781774" y="3937952"/>
            <a:ext cx="1" cy="393032"/>
          </a:xfrm>
          <a:prstGeom prst="line">
            <a:avLst/>
          </a:prstGeom>
          <a:noFill/>
          <a:ln w="25400" cap="flat">
            <a:solidFill>
              <a:srgbClr val="FFFFFF">
                <a:lumMod val="85000"/>
              </a:srgbClr>
            </a:solidFill>
            <a:prstDash val="solid"/>
            <a:miter lim="400000"/>
            <a:tailEnd type="oval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222222">
                  <a:lumMod val="90000"/>
                  <a:lumOff val="10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7668115" y="3009733"/>
            <a:ext cx="1300675" cy="1066772"/>
            <a:chOff x="12076" y="4740"/>
            <a:chExt cx="2048" cy="1680"/>
          </a:xfrm>
        </p:grpSpPr>
        <p:sp>
          <p:nvSpPr>
            <p:cNvPr id="49" name="Кружок"/>
            <p:cNvSpPr/>
            <p:nvPr>
              <p:custDataLst>
                <p:tags r:id="rId23"/>
              </p:custDataLst>
            </p:nvPr>
          </p:nvSpPr>
          <p:spPr>
            <a:xfrm>
              <a:off x="12233" y="4896"/>
              <a:ext cx="1370" cy="1370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 b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Helvetica Neue Medium"/>
                </a:defRPr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222222">
                    <a:lumMod val="90000"/>
                    <a:lumOff val="1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3" name="Фигура"/>
            <p:cNvSpPr/>
            <p:nvPr>
              <p:custDataLst>
                <p:tags r:id="rId24"/>
              </p:custDataLst>
            </p:nvPr>
          </p:nvSpPr>
          <p:spPr>
            <a:xfrm flipV="1">
              <a:off x="12076" y="4740"/>
              <a:ext cx="2048" cy="1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560" extrusionOk="0">
                  <a:moveTo>
                    <a:pt x="8863" y="0"/>
                  </a:moveTo>
                  <a:cubicBezTo>
                    <a:pt x="6596" y="0"/>
                    <a:pt x="4331" y="1054"/>
                    <a:pt x="2601" y="3162"/>
                  </a:cubicBezTo>
                  <a:cubicBezTo>
                    <a:pt x="868" y="5275"/>
                    <a:pt x="3" y="8045"/>
                    <a:pt x="7" y="10814"/>
                  </a:cubicBezTo>
                  <a:cubicBezTo>
                    <a:pt x="-34" y="11071"/>
                    <a:pt x="108" y="11320"/>
                    <a:pt x="320" y="11364"/>
                  </a:cubicBezTo>
                  <a:cubicBezTo>
                    <a:pt x="586" y="11418"/>
                    <a:pt x="818" y="11140"/>
                    <a:pt x="780" y="10814"/>
                  </a:cubicBezTo>
                  <a:cubicBezTo>
                    <a:pt x="776" y="8287"/>
                    <a:pt x="1566" y="5758"/>
                    <a:pt x="3148" y="3829"/>
                  </a:cubicBezTo>
                  <a:cubicBezTo>
                    <a:pt x="4727" y="1905"/>
                    <a:pt x="6794" y="942"/>
                    <a:pt x="8863" y="942"/>
                  </a:cubicBezTo>
                  <a:cubicBezTo>
                    <a:pt x="10932" y="942"/>
                    <a:pt x="12999" y="1905"/>
                    <a:pt x="14578" y="3829"/>
                  </a:cubicBezTo>
                  <a:cubicBezTo>
                    <a:pt x="16160" y="5758"/>
                    <a:pt x="16950" y="8287"/>
                    <a:pt x="16946" y="10814"/>
                  </a:cubicBezTo>
                  <a:cubicBezTo>
                    <a:pt x="16911" y="11075"/>
                    <a:pt x="17062" y="11320"/>
                    <a:pt x="17277" y="11353"/>
                  </a:cubicBezTo>
                  <a:cubicBezTo>
                    <a:pt x="17290" y="11355"/>
                    <a:pt x="17301" y="11349"/>
                    <a:pt x="17313" y="11349"/>
                  </a:cubicBezTo>
                  <a:lnTo>
                    <a:pt x="17313" y="11356"/>
                  </a:lnTo>
                  <a:lnTo>
                    <a:pt x="20220" y="11356"/>
                  </a:lnTo>
                  <a:lnTo>
                    <a:pt x="19252" y="12536"/>
                  </a:lnTo>
                  <a:cubicBezTo>
                    <a:pt x="19099" y="12723"/>
                    <a:pt x="19099" y="13028"/>
                    <a:pt x="19252" y="13214"/>
                  </a:cubicBezTo>
                  <a:cubicBezTo>
                    <a:pt x="19405" y="13401"/>
                    <a:pt x="19655" y="13401"/>
                    <a:pt x="19808" y="13214"/>
                  </a:cubicBezTo>
                  <a:lnTo>
                    <a:pt x="21449" y="11210"/>
                  </a:lnTo>
                  <a:cubicBezTo>
                    <a:pt x="21527" y="11115"/>
                    <a:pt x="21565" y="10990"/>
                    <a:pt x="21564" y="10865"/>
                  </a:cubicBezTo>
                  <a:cubicBezTo>
                    <a:pt x="21566" y="10740"/>
                    <a:pt x="21528" y="10610"/>
                    <a:pt x="21449" y="10514"/>
                  </a:cubicBezTo>
                  <a:lnTo>
                    <a:pt x="19808" y="8513"/>
                  </a:lnTo>
                  <a:cubicBezTo>
                    <a:pt x="19732" y="8419"/>
                    <a:pt x="19632" y="8373"/>
                    <a:pt x="19532" y="8373"/>
                  </a:cubicBezTo>
                  <a:cubicBezTo>
                    <a:pt x="19431" y="8373"/>
                    <a:pt x="19329" y="8419"/>
                    <a:pt x="19252" y="8513"/>
                  </a:cubicBezTo>
                  <a:cubicBezTo>
                    <a:pt x="19099" y="8699"/>
                    <a:pt x="19099" y="9001"/>
                    <a:pt x="19252" y="9187"/>
                  </a:cubicBezTo>
                  <a:lnTo>
                    <a:pt x="20244" y="10396"/>
                  </a:lnTo>
                  <a:lnTo>
                    <a:pt x="17704" y="10396"/>
                  </a:lnTo>
                  <a:cubicBezTo>
                    <a:pt x="17624" y="7769"/>
                    <a:pt x="16771" y="5169"/>
                    <a:pt x="15125" y="3162"/>
                  </a:cubicBezTo>
                  <a:cubicBezTo>
                    <a:pt x="13395" y="1054"/>
                    <a:pt x="11130" y="0"/>
                    <a:pt x="8863" y="0"/>
                  </a:cubicBezTo>
                  <a:close/>
                  <a:moveTo>
                    <a:pt x="590" y="12199"/>
                  </a:moveTo>
                  <a:cubicBezTo>
                    <a:pt x="532" y="12191"/>
                    <a:pt x="470" y="12198"/>
                    <a:pt x="410" y="12225"/>
                  </a:cubicBezTo>
                  <a:cubicBezTo>
                    <a:pt x="220" y="12309"/>
                    <a:pt x="117" y="12561"/>
                    <a:pt x="178" y="12797"/>
                  </a:cubicBezTo>
                  <a:cubicBezTo>
                    <a:pt x="234" y="13160"/>
                    <a:pt x="306" y="13519"/>
                    <a:pt x="392" y="13874"/>
                  </a:cubicBezTo>
                  <a:cubicBezTo>
                    <a:pt x="478" y="14229"/>
                    <a:pt x="576" y="14580"/>
                    <a:pt x="693" y="14926"/>
                  </a:cubicBezTo>
                  <a:cubicBezTo>
                    <a:pt x="753" y="15129"/>
                    <a:pt x="923" y="15251"/>
                    <a:pt x="1098" y="15219"/>
                  </a:cubicBezTo>
                  <a:cubicBezTo>
                    <a:pt x="1348" y="15173"/>
                    <a:pt x="1499" y="14858"/>
                    <a:pt x="1408" y="14570"/>
                  </a:cubicBezTo>
                  <a:cubicBezTo>
                    <a:pt x="1301" y="14255"/>
                    <a:pt x="1210" y="13934"/>
                    <a:pt x="1131" y="13610"/>
                  </a:cubicBezTo>
                  <a:cubicBezTo>
                    <a:pt x="1053" y="13287"/>
                    <a:pt x="987" y="12960"/>
                    <a:pt x="936" y="12628"/>
                  </a:cubicBezTo>
                  <a:cubicBezTo>
                    <a:pt x="917" y="12394"/>
                    <a:pt x="767" y="12225"/>
                    <a:pt x="590" y="12199"/>
                  </a:cubicBezTo>
                  <a:close/>
                  <a:moveTo>
                    <a:pt x="17121" y="12269"/>
                  </a:moveTo>
                  <a:cubicBezTo>
                    <a:pt x="16967" y="12292"/>
                    <a:pt x="16833" y="12424"/>
                    <a:pt x="16790" y="12617"/>
                  </a:cubicBezTo>
                  <a:cubicBezTo>
                    <a:pt x="16740" y="12945"/>
                    <a:pt x="16678" y="13271"/>
                    <a:pt x="16601" y="13592"/>
                  </a:cubicBezTo>
                  <a:cubicBezTo>
                    <a:pt x="16523" y="13914"/>
                    <a:pt x="16431" y="14230"/>
                    <a:pt x="16327" y="14541"/>
                  </a:cubicBezTo>
                  <a:cubicBezTo>
                    <a:pt x="16288" y="14720"/>
                    <a:pt x="16342" y="14911"/>
                    <a:pt x="16462" y="15025"/>
                  </a:cubicBezTo>
                  <a:cubicBezTo>
                    <a:pt x="16649" y="15201"/>
                    <a:pt x="16919" y="15143"/>
                    <a:pt x="17046" y="14900"/>
                  </a:cubicBezTo>
                  <a:cubicBezTo>
                    <a:pt x="17160" y="14557"/>
                    <a:pt x="17259" y="14210"/>
                    <a:pt x="17343" y="13856"/>
                  </a:cubicBezTo>
                  <a:cubicBezTo>
                    <a:pt x="17427" y="13503"/>
                    <a:pt x="17496" y="13146"/>
                    <a:pt x="17551" y="12786"/>
                  </a:cubicBezTo>
                  <a:cubicBezTo>
                    <a:pt x="17572" y="12559"/>
                    <a:pt x="17457" y="12347"/>
                    <a:pt x="17277" y="12284"/>
                  </a:cubicBezTo>
                  <a:cubicBezTo>
                    <a:pt x="17224" y="12265"/>
                    <a:pt x="17172" y="12261"/>
                    <a:pt x="17121" y="12269"/>
                  </a:cubicBezTo>
                  <a:close/>
                  <a:moveTo>
                    <a:pt x="16213" y="15501"/>
                  </a:moveTo>
                  <a:cubicBezTo>
                    <a:pt x="16054" y="15485"/>
                    <a:pt x="15895" y="15590"/>
                    <a:pt x="15825" y="15779"/>
                  </a:cubicBezTo>
                  <a:cubicBezTo>
                    <a:pt x="15703" y="16033"/>
                    <a:pt x="15571" y="16281"/>
                    <a:pt x="15428" y="16523"/>
                  </a:cubicBezTo>
                  <a:cubicBezTo>
                    <a:pt x="15286" y="16765"/>
                    <a:pt x="15134" y="17001"/>
                    <a:pt x="14971" y="17231"/>
                  </a:cubicBezTo>
                  <a:cubicBezTo>
                    <a:pt x="14798" y="17435"/>
                    <a:pt x="14815" y="17780"/>
                    <a:pt x="15007" y="17956"/>
                  </a:cubicBezTo>
                  <a:cubicBezTo>
                    <a:pt x="15183" y="18117"/>
                    <a:pt x="15433" y="18067"/>
                    <a:pt x="15558" y="17846"/>
                  </a:cubicBezTo>
                  <a:cubicBezTo>
                    <a:pt x="15736" y="17595"/>
                    <a:pt x="15903" y="17338"/>
                    <a:pt x="16060" y="17073"/>
                  </a:cubicBezTo>
                  <a:cubicBezTo>
                    <a:pt x="16216" y="16808"/>
                    <a:pt x="16362" y="16534"/>
                    <a:pt x="16495" y="16256"/>
                  </a:cubicBezTo>
                  <a:cubicBezTo>
                    <a:pt x="16634" y="16023"/>
                    <a:pt x="16576" y="15698"/>
                    <a:pt x="16369" y="15560"/>
                  </a:cubicBezTo>
                  <a:cubicBezTo>
                    <a:pt x="16319" y="15526"/>
                    <a:pt x="16266" y="15506"/>
                    <a:pt x="16213" y="15501"/>
                  </a:cubicBezTo>
                  <a:close/>
                  <a:moveTo>
                    <a:pt x="1474" y="15541"/>
                  </a:moveTo>
                  <a:cubicBezTo>
                    <a:pt x="1416" y="15556"/>
                    <a:pt x="1359" y="15588"/>
                    <a:pt x="1309" y="15637"/>
                  </a:cubicBezTo>
                  <a:cubicBezTo>
                    <a:pt x="1143" y="15797"/>
                    <a:pt x="1116" y="16091"/>
                    <a:pt x="1249" y="16293"/>
                  </a:cubicBezTo>
                  <a:cubicBezTo>
                    <a:pt x="1380" y="16563"/>
                    <a:pt x="1521" y="16827"/>
                    <a:pt x="1672" y="17084"/>
                  </a:cubicBezTo>
                  <a:cubicBezTo>
                    <a:pt x="1824" y="17341"/>
                    <a:pt x="1987" y="17591"/>
                    <a:pt x="2159" y="17835"/>
                  </a:cubicBezTo>
                  <a:cubicBezTo>
                    <a:pt x="2320" y="18038"/>
                    <a:pt x="2589" y="18031"/>
                    <a:pt x="2740" y="17817"/>
                  </a:cubicBezTo>
                  <a:cubicBezTo>
                    <a:pt x="2860" y="17646"/>
                    <a:pt x="2861" y="17393"/>
                    <a:pt x="2743" y="17220"/>
                  </a:cubicBezTo>
                  <a:cubicBezTo>
                    <a:pt x="2585" y="16997"/>
                    <a:pt x="2438" y="16769"/>
                    <a:pt x="2301" y="16534"/>
                  </a:cubicBezTo>
                  <a:cubicBezTo>
                    <a:pt x="2163" y="16300"/>
                    <a:pt x="2035" y="16058"/>
                    <a:pt x="1916" y="15812"/>
                  </a:cubicBezTo>
                  <a:cubicBezTo>
                    <a:pt x="1835" y="15599"/>
                    <a:pt x="1648" y="15497"/>
                    <a:pt x="1474" y="15541"/>
                  </a:cubicBezTo>
                  <a:close/>
                  <a:moveTo>
                    <a:pt x="3296" y="18191"/>
                  </a:moveTo>
                  <a:cubicBezTo>
                    <a:pt x="3169" y="18222"/>
                    <a:pt x="3054" y="18325"/>
                    <a:pt x="3001" y="18491"/>
                  </a:cubicBezTo>
                  <a:cubicBezTo>
                    <a:pt x="2934" y="18701"/>
                    <a:pt x="3004" y="18940"/>
                    <a:pt x="3167" y="19048"/>
                  </a:cubicBezTo>
                  <a:cubicBezTo>
                    <a:pt x="3429" y="19318"/>
                    <a:pt x="3701" y="19568"/>
                    <a:pt x="3981" y="19796"/>
                  </a:cubicBezTo>
                  <a:cubicBezTo>
                    <a:pt x="4261" y="20023"/>
                    <a:pt x="4548" y="20228"/>
                    <a:pt x="4844" y="20411"/>
                  </a:cubicBezTo>
                  <a:cubicBezTo>
                    <a:pt x="5045" y="20564"/>
                    <a:pt x="5313" y="20464"/>
                    <a:pt x="5409" y="20199"/>
                  </a:cubicBezTo>
                  <a:cubicBezTo>
                    <a:pt x="5498" y="19954"/>
                    <a:pt x="5398" y="19668"/>
                    <a:pt x="5193" y="19572"/>
                  </a:cubicBezTo>
                  <a:cubicBezTo>
                    <a:pt x="4923" y="19405"/>
                    <a:pt x="4660" y="19219"/>
                    <a:pt x="4405" y="19012"/>
                  </a:cubicBezTo>
                  <a:cubicBezTo>
                    <a:pt x="4150" y="18804"/>
                    <a:pt x="3902" y="18576"/>
                    <a:pt x="3663" y="18330"/>
                  </a:cubicBezTo>
                  <a:cubicBezTo>
                    <a:pt x="3561" y="18201"/>
                    <a:pt x="3423" y="18160"/>
                    <a:pt x="3296" y="18191"/>
                  </a:cubicBezTo>
                  <a:close/>
                  <a:moveTo>
                    <a:pt x="14373" y="18253"/>
                  </a:moveTo>
                  <a:cubicBezTo>
                    <a:pt x="14265" y="18225"/>
                    <a:pt x="14147" y="18254"/>
                    <a:pt x="14051" y="18345"/>
                  </a:cubicBezTo>
                  <a:cubicBezTo>
                    <a:pt x="13803" y="18599"/>
                    <a:pt x="13546" y="18833"/>
                    <a:pt x="13279" y="19045"/>
                  </a:cubicBezTo>
                  <a:cubicBezTo>
                    <a:pt x="13012" y="19256"/>
                    <a:pt x="12736" y="19446"/>
                    <a:pt x="12455" y="19616"/>
                  </a:cubicBezTo>
                  <a:cubicBezTo>
                    <a:pt x="12254" y="19709"/>
                    <a:pt x="12155" y="19985"/>
                    <a:pt x="12236" y="20228"/>
                  </a:cubicBezTo>
                  <a:cubicBezTo>
                    <a:pt x="12327" y="20504"/>
                    <a:pt x="12600" y="20612"/>
                    <a:pt x="12807" y="20455"/>
                  </a:cubicBezTo>
                  <a:cubicBezTo>
                    <a:pt x="13114" y="20269"/>
                    <a:pt x="13415" y="20061"/>
                    <a:pt x="13706" y="19829"/>
                  </a:cubicBezTo>
                  <a:cubicBezTo>
                    <a:pt x="13996" y="19597"/>
                    <a:pt x="14276" y="19341"/>
                    <a:pt x="14547" y="19063"/>
                  </a:cubicBezTo>
                  <a:cubicBezTo>
                    <a:pt x="14685" y="18924"/>
                    <a:pt x="14723" y="18686"/>
                    <a:pt x="14638" y="18495"/>
                  </a:cubicBezTo>
                  <a:cubicBezTo>
                    <a:pt x="14580" y="18365"/>
                    <a:pt x="14481" y="18281"/>
                    <a:pt x="14373" y="18253"/>
                  </a:cubicBezTo>
                  <a:close/>
                  <a:moveTo>
                    <a:pt x="6272" y="20166"/>
                  </a:moveTo>
                  <a:cubicBezTo>
                    <a:pt x="6117" y="20186"/>
                    <a:pt x="5979" y="20316"/>
                    <a:pt x="5935" y="20510"/>
                  </a:cubicBezTo>
                  <a:cubicBezTo>
                    <a:pt x="5880" y="20756"/>
                    <a:pt x="5996" y="21012"/>
                    <a:pt x="6197" y="21086"/>
                  </a:cubicBezTo>
                  <a:cubicBezTo>
                    <a:pt x="6522" y="21210"/>
                    <a:pt x="6854" y="21312"/>
                    <a:pt x="7189" y="21390"/>
                  </a:cubicBezTo>
                  <a:cubicBezTo>
                    <a:pt x="7522" y="21467"/>
                    <a:pt x="7857" y="21521"/>
                    <a:pt x="8196" y="21551"/>
                  </a:cubicBezTo>
                  <a:cubicBezTo>
                    <a:pt x="8371" y="21550"/>
                    <a:pt x="8523" y="21400"/>
                    <a:pt x="8562" y="21192"/>
                  </a:cubicBezTo>
                  <a:cubicBezTo>
                    <a:pt x="8613" y="20926"/>
                    <a:pt x="8473" y="20664"/>
                    <a:pt x="8253" y="20613"/>
                  </a:cubicBezTo>
                  <a:cubicBezTo>
                    <a:pt x="7944" y="20585"/>
                    <a:pt x="7637" y="20534"/>
                    <a:pt x="7333" y="20463"/>
                  </a:cubicBezTo>
                  <a:cubicBezTo>
                    <a:pt x="7029" y="20391"/>
                    <a:pt x="6726" y="20299"/>
                    <a:pt x="6428" y="20184"/>
                  </a:cubicBezTo>
                  <a:cubicBezTo>
                    <a:pt x="6375" y="20164"/>
                    <a:pt x="6323" y="20159"/>
                    <a:pt x="6272" y="20166"/>
                  </a:cubicBezTo>
                  <a:close/>
                  <a:moveTo>
                    <a:pt x="11388" y="20195"/>
                  </a:moveTo>
                  <a:cubicBezTo>
                    <a:pt x="11330" y="20188"/>
                    <a:pt x="11270" y="20194"/>
                    <a:pt x="11211" y="20221"/>
                  </a:cubicBezTo>
                  <a:cubicBezTo>
                    <a:pt x="10921" y="20328"/>
                    <a:pt x="10629" y="20412"/>
                    <a:pt x="10333" y="20477"/>
                  </a:cubicBezTo>
                  <a:cubicBezTo>
                    <a:pt x="10038" y="20543"/>
                    <a:pt x="9740" y="20588"/>
                    <a:pt x="9440" y="20613"/>
                  </a:cubicBezTo>
                  <a:cubicBezTo>
                    <a:pt x="9241" y="20600"/>
                    <a:pt x="9067" y="20779"/>
                    <a:pt x="9043" y="21020"/>
                  </a:cubicBezTo>
                  <a:cubicBezTo>
                    <a:pt x="9012" y="21336"/>
                    <a:pt x="9236" y="21600"/>
                    <a:pt x="9494" y="21555"/>
                  </a:cubicBezTo>
                  <a:cubicBezTo>
                    <a:pt x="9824" y="21527"/>
                    <a:pt x="10152" y="21477"/>
                    <a:pt x="10477" y="21405"/>
                  </a:cubicBezTo>
                  <a:cubicBezTo>
                    <a:pt x="10803" y="21332"/>
                    <a:pt x="11124" y="21240"/>
                    <a:pt x="11442" y="21122"/>
                  </a:cubicBezTo>
                  <a:cubicBezTo>
                    <a:pt x="11637" y="21071"/>
                    <a:pt x="11768" y="20846"/>
                    <a:pt x="11740" y="20606"/>
                  </a:cubicBezTo>
                  <a:cubicBezTo>
                    <a:pt x="11713" y="20378"/>
                    <a:pt x="11561" y="20217"/>
                    <a:pt x="11388" y="20195"/>
                  </a:cubicBezTo>
                  <a:close/>
                </a:path>
              </a:pathLst>
            </a:cu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 b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Helvetica Neue Medium"/>
                </a:defRPr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222222">
                    <a:lumMod val="90000"/>
                    <a:lumOff val="1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4" name="Text Box 3"/>
            <p:cNvSpPr txBox="1"/>
            <p:nvPr>
              <p:custDataLst>
                <p:tags r:id="rId25"/>
              </p:custDataLst>
            </p:nvPr>
          </p:nvSpPr>
          <p:spPr>
            <a:xfrm>
              <a:off x="12328" y="5065"/>
              <a:ext cx="1169" cy="1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90000" tIns="46800" rIns="90000" bIns="46800" numCol="1" anchor="ctr"/>
            <a:lstStyle>
              <a:defPPr>
                <a:defRPr lang="en-US"/>
              </a:defPPr>
              <a:lvl1pPr algn="ctr">
                <a:lnSpc>
                  <a:spcPct val="100000"/>
                </a:lnSpc>
                <a:defRPr sz="1600" b="0">
                  <a:cs typeface="Impact" panose="020B0806030902050204"/>
                </a:defRPr>
              </a:lvl1pPr>
            </a:lstStyle>
            <a:p>
              <a:pPr lvl="0" defTabSz="457200">
                <a:lnSpc>
                  <a:spcPct val="120000"/>
                </a:lnSpc>
                <a:defRPr/>
              </a:pPr>
              <a:r>
                <a:rPr lang="en-US" altLang="zh-CN" b="1" spc="300">
                  <a:solidFill>
                    <a:srgbClr val="222222">
                      <a:lumMod val="90000"/>
                      <a:lumOff val="10000"/>
                    </a:srgb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Arial" panose="020B0604020202020204" pitchFamily="34" charset="0"/>
                </a:rPr>
                <a:t>1</a:t>
              </a:r>
              <a:r>
                <a:rPr lang="zh-CN" altLang="en-US" b="1" spc="300">
                  <a:solidFill>
                    <a:srgbClr val="222222">
                      <a:lumMod val="90000"/>
                      <a:lumOff val="10000"/>
                    </a:srgb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Arial" panose="020B0604020202020204" pitchFamily="34" charset="0"/>
                </a:rPr>
                <a:t>月</a:t>
              </a:r>
              <a:endParaRPr lang="zh-CN" altLang="en-US" b="1" spc="300">
                <a:solidFill>
                  <a:srgbClr val="222222">
                    <a:lumMod val="90000"/>
                    <a:lumOff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endParaRPr>
            </a:p>
            <a:p>
              <a:pPr lvl="0" defTabSz="457200">
                <a:lnSpc>
                  <a:spcPct val="120000"/>
                </a:lnSpc>
                <a:defRPr/>
              </a:pPr>
              <a:r>
                <a:rPr lang="en-US" altLang="zh-CN" b="1" spc="300">
                  <a:solidFill>
                    <a:srgbClr val="222222">
                      <a:lumMod val="90000"/>
                      <a:lumOff val="10000"/>
                    </a:srgb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Arial" panose="020B0604020202020204" pitchFamily="34" charset="0"/>
                </a:rPr>
                <a:t>4</a:t>
              </a:r>
              <a:r>
                <a:rPr lang="zh-CN" altLang="en-US" b="1" spc="300">
                  <a:solidFill>
                    <a:srgbClr val="222222">
                      <a:lumMod val="90000"/>
                      <a:lumOff val="10000"/>
                    </a:srgb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Arial" panose="020B0604020202020204" pitchFamily="34" charset="0"/>
                </a:rPr>
                <a:t>日</a:t>
              </a:r>
              <a:endParaRPr lang="zh-CN" altLang="en-US" b="1" spc="300">
                <a:solidFill>
                  <a:srgbClr val="222222">
                    <a:lumMod val="90000"/>
                    <a:lumOff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5" name="Линия"/>
          <p:cNvSpPr/>
          <p:nvPr>
            <p:custDataLst>
              <p:tags r:id="rId26"/>
            </p:custDataLst>
          </p:nvPr>
        </p:nvSpPr>
        <p:spPr>
          <a:xfrm>
            <a:off x="8199657" y="2756859"/>
            <a:ext cx="1" cy="393032"/>
          </a:xfrm>
          <a:prstGeom prst="line">
            <a:avLst/>
          </a:prstGeom>
          <a:noFill/>
          <a:ln w="25400" cap="flat">
            <a:solidFill>
              <a:srgbClr val="FFFFFF">
                <a:lumMod val="85000"/>
              </a:srgbClr>
            </a:solidFill>
            <a:prstDash val="solid"/>
            <a:miter lim="400000"/>
            <a:headEnd type="oval"/>
            <a:tailEnd w="med" len="med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222222">
                  <a:lumMod val="90000"/>
                  <a:lumOff val="10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1" name="矩形 60"/>
          <p:cNvSpPr/>
          <p:nvPr>
            <p:custDataLst>
              <p:tags r:id="rId27"/>
            </p:custDataLst>
          </p:nvPr>
        </p:nvSpPr>
        <p:spPr>
          <a:xfrm>
            <a:off x="4351458" y="2042250"/>
            <a:ext cx="1983740" cy="521970"/>
          </a:xfrm>
          <a:prstGeom prst="rect">
            <a:avLst/>
          </a:prstGeom>
        </p:spPr>
        <p:txBody>
          <a:bodyPr wrap="square" bIns="0" anchor="b"/>
          <a:lstStyle/>
          <a:p>
            <a:pPr lvl="0" defTabSz="457200">
              <a:lnSpc>
                <a:spcPct val="130000"/>
              </a:lnSpc>
              <a:defRPr/>
            </a:pPr>
            <a:r>
              <a:rPr lang="zh-CN" altLang="en-US" sz="1400" kern="100" spc="150" dirty="0">
                <a:solidFill>
                  <a:srgbClr val="222222">
                    <a:lumMod val="90000"/>
                    <a:lumOff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李克强为降准吹风：</a:t>
            </a:r>
            <a:r>
              <a:rPr lang="zh-CN" altLang="en-US" sz="1400" b="1" kern="100" spc="15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利好市场情绪修复</a:t>
            </a:r>
            <a:endParaRPr lang="zh-CN" altLang="en-US" sz="1400" b="1" kern="100" spc="15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64" name="矩形 63"/>
          <p:cNvSpPr/>
          <p:nvPr>
            <p:custDataLst>
              <p:tags r:id="rId28"/>
            </p:custDataLst>
          </p:nvPr>
        </p:nvSpPr>
        <p:spPr>
          <a:xfrm>
            <a:off x="3130260" y="4462079"/>
            <a:ext cx="1762760" cy="831850"/>
          </a:xfrm>
          <a:prstGeom prst="rect">
            <a:avLst/>
          </a:prstGeom>
        </p:spPr>
        <p:txBody>
          <a:bodyPr wrap="square" tIns="0"/>
          <a:lstStyle/>
          <a:p>
            <a:pPr lvl="0" algn="l" defTabSz="457200">
              <a:lnSpc>
                <a:spcPct val="120000"/>
              </a:lnSpc>
              <a:defRPr/>
            </a:pPr>
            <a:r>
              <a:rPr lang="zh-CN" altLang="en-US" sz="1400" kern="100" spc="150" dirty="0">
                <a:solidFill>
                  <a:srgbClr val="222222">
                    <a:lumMod val="90000"/>
                    <a:lumOff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中美第一阶段经贸协议达成：</a:t>
            </a:r>
            <a:r>
              <a:rPr lang="zh-CN" altLang="en-US" sz="1400" b="1" kern="100" spc="15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利好市场情绪修复</a:t>
            </a:r>
            <a:endParaRPr lang="zh-CN" altLang="en-US" sz="1400" b="1" kern="100" spc="15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65" name="矩形 64"/>
          <p:cNvSpPr/>
          <p:nvPr>
            <p:custDataLst>
              <p:tags r:id="rId29"/>
            </p:custDataLst>
          </p:nvPr>
        </p:nvSpPr>
        <p:spPr>
          <a:xfrm>
            <a:off x="6003160" y="4424581"/>
            <a:ext cx="1762760" cy="831850"/>
          </a:xfrm>
          <a:prstGeom prst="rect">
            <a:avLst/>
          </a:prstGeom>
        </p:spPr>
        <p:txBody>
          <a:bodyPr wrap="square" tIns="0"/>
          <a:lstStyle/>
          <a:p>
            <a:pPr lvl="0" defTabSz="457200">
              <a:lnSpc>
                <a:spcPct val="120000"/>
              </a:lnSpc>
              <a:defRPr/>
            </a:pPr>
            <a:r>
              <a:rPr lang="en-US" altLang="zh-CN" sz="1400" kern="100" spc="150" dirty="0">
                <a:solidFill>
                  <a:srgbClr val="222222">
                    <a:lumMod val="90000"/>
                    <a:lumOff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1</a:t>
            </a:r>
            <a:r>
              <a:rPr lang="zh-CN" altLang="en-US" sz="1400" kern="100" spc="150" dirty="0">
                <a:solidFill>
                  <a:srgbClr val="222222">
                    <a:lumMod val="90000"/>
                    <a:lumOff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月</a:t>
            </a:r>
            <a:r>
              <a:rPr lang="en-US" altLang="zh-CN" sz="1400" kern="100" spc="150" dirty="0">
                <a:solidFill>
                  <a:srgbClr val="222222">
                    <a:lumMod val="90000"/>
                    <a:lumOff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6</a:t>
            </a:r>
            <a:r>
              <a:rPr lang="zh-CN" altLang="en-US" sz="1400" kern="100" spc="150" dirty="0">
                <a:solidFill>
                  <a:srgbClr val="222222">
                    <a:lumMod val="90000"/>
                    <a:lumOff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日全面降准</a:t>
            </a:r>
            <a:endParaRPr lang="en-US" altLang="zh-CN" sz="1400" kern="100" spc="150" dirty="0">
              <a:solidFill>
                <a:srgbClr val="222222">
                  <a:lumMod val="90000"/>
                  <a:lumOff val="10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 pitchFamily="34" charset="0"/>
            </a:endParaRPr>
          </a:p>
          <a:p>
            <a:pPr lvl="0" defTabSz="457200">
              <a:lnSpc>
                <a:spcPct val="120000"/>
              </a:lnSpc>
              <a:defRPr/>
            </a:pPr>
            <a:r>
              <a:rPr lang="zh-CN" altLang="en-US" sz="1400" b="1" kern="100" spc="15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利好金融板块、周期板块</a:t>
            </a:r>
            <a:endParaRPr lang="zh-CN" altLang="en-US" sz="1400" b="1" kern="100" spc="15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66" name="矩形 65"/>
          <p:cNvSpPr/>
          <p:nvPr>
            <p:custDataLst>
              <p:tags r:id="rId30"/>
            </p:custDataLst>
          </p:nvPr>
        </p:nvSpPr>
        <p:spPr>
          <a:xfrm>
            <a:off x="7265261" y="1885950"/>
            <a:ext cx="2023108" cy="762328"/>
          </a:xfrm>
          <a:prstGeom prst="rect">
            <a:avLst/>
          </a:prstGeom>
        </p:spPr>
        <p:txBody>
          <a:bodyPr wrap="square" bIns="0" anchor="b"/>
          <a:lstStyle/>
          <a:p>
            <a:pPr lvl="0" defTabSz="457200">
              <a:lnSpc>
                <a:spcPct val="130000"/>
              </a:lnSpc>
              <a:defRPr/>
            </a:pPr>
            <a:r>
              <a:rPr lang="zh-CN" altLang="en-US" sz="1400" kern="100" spc="150" dirty="0">
                <a:solidFill>
                  <a:srgbClr val="222222">
                    <a:lumMod val="90000"/>
                    <a:lumOff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银保监会促进居民储蓄入市：</a:t>
            </a:r>
            <a:r>
              <a:rPr lang="zh-CN" altLang="en-US" sz="1400" b="1" kern="100" spc="15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增量资金入市预期</a:t>
            </a:r>
            <a:endParaRPr lang="zh-CN" altLang="en-US" sz="1400" b="1" kern="100" spc="15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 pitchFamily="34" charset="0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9079865" y="3009900"/>
            <a:ext cx="1300480" cy="1066800"/>
            <a:chOff x="14299" y="4740"/>
            <a:chExt cx="2048" cy="1680"/>
          </a:xfrm>
        </p:grpSpPr>
        <p:sp>
          <p:nvSpPr>
            <p:cNvPr id="72" name="Кружок"/>
            <p:cNvSpPr/>
            <p:nvPr>
              <p:custDataLst>
                <p:tags r:id="rId31"/>
              </p:custDataLst>
            </p:nvPr>
          </p:nvSpPr>
          <p:spPr>
            <a:xfrm>
              <a:off x="14463" y="4895"/>
              <a:ext cx="1370" cy="1370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 b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Helvetica Neue Medium"/>
                </a:defRPr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222222">
                    <a:lumMod val="90000"/>
                    <a:lumOff val="1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14299" y="4740"/>
              <a:ext cx="2048" cy="1680"/>
              <a:chOff x="9820" y="4757"/>
              <a:chExt cx="2048" cy="1680"/>
            </a:xfrm>
          </p:grpSpPr>
          <p:sp>
            <p:nvSpPr>
              <p:cNvPr id="70" name="Фигура"/>
              <p:cNvSpPr/>
              <p:nvPr>
                <p:custDataLst>
                  <p:tags r:id="rId32"/>
                </p:custDataLst>
              </p:nvPr>
            </p:nvSpPr>
            <p:spPr>
              <a:xfrm>
                <a:off x="9820" y="4757"/>
                <a:ext cx="2048" cy="16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4" h="21560" extrusionOk="0">
                    <a:moveTo>
                      <a:pt x="8863" y="0"/>
                    </a:moveTo>
                    <a:cubicBezTo>
                      <a:pt x="6596" y="0"/>
                      <a:pt x="4331" y="1054"/>
                      <a:pt x="2601" y="3162"/>
                    </a:cubicBezTo>
                    <a:cubicBezTo>
                      <a:pt x="868" y="5275"/>
                      <a:pt x="3" y="8045"/>
                      <a:pt x="7" y="10814"/>
                    </a:cubicBezTo>
                    <a:cubicBezTo>
                      <a:pt x="-34" y="11071"/>
                      <a:pt x="108" y="11320"/>
                      <a:pt x="320" y="11364"/>
                    </a:cubicBezTo>
                    <a:cubicBezTo>
                      <a:pt x="586" y="11418"/>
                      <a:pt x="818" y="11140"/>
                      <a:pt x="780" y="10814"/>
                    </a:cubicBezTo>
                    <a:cubicBezTo>
                      <a:pt x="776" y="8287"/>
                      <a:pt x="1566" y="5758"/>
                      <a:pt x="3148" y="3829"/>
                    </a:cubicBezTo>
                    <a:cubicBezTo>
                      <a:pt x="4727" y="1905"/>
                      <a:pt x="6794" y="942"/>
                      <a:pt x="8863" y="942"/>
                    </a:cubicBezTo>
                    <a:cubicBezTo>
                      <a:pt x="10932" y="942"/>
                      <a:pt x="12999" y="1905"/>
                      <a:pt x="14578" y="3829"/>
                    </a:cubicBezTo>
                    <a:cubicBezTo>
                      <a:pt x="16160" y="5758"/>
                      <a:pt x="16950" y="8287"/>
                      <a:pt x="16946" y="10814"/>
                    </a:cubicBezTo>
                    <a:cubicBezTo>
                      <a:pt x="16911" y="11075"/>
                      <a:pt x="17062" y="11320"/>
                      <a:pt x="17277" y="11353"/>
                    </a:cubicBezTo>
                    <a:cubicBezTo>
                      <a:pt x="17290" y="11355"/>
                      <a:pt x="17301" y="11349"/>
                      <a:pt x="17313" y="11349"/>
                    </a:cubicBezTo>
                    <a:lnTo>
                      <a:pt x="17313" y="11356"/>
                    </a:lnTo>
                    <a:lnTo>
                      <a:pt x="20220" y="11356"/>
                    </a:lnTo>
                    <a:lnTo>
                      <a:pt x="19252" y="12536"/>
                    </a:lnTo>
                    <a:cubicBezTo>
                      <a:pt x="19099" y="12723"/>
                      <a:pt x="19099" y="13028"/>
                      <a:pt x="19252" y="13214"/>
                    </a:cubicBezTo>
                    <a:cubicBezTo>
                      <a:pt x="19405" y="13401"/>
                      <a:pt x="19655" y="13401"/>
                      <a:pt x="19808" y="13214"/>
                    </a:cubicBezTo>
                    <a:lnTo>
                      <a:pt x="21449" y="11210"/>
                    </a:lnTo>
                    <a:cubicBezTo>
                      <a:pt x="21527" y="11115"/>
                      <a:pt x="21565" y="10990"/>
                      <a:pt x="21564" y="10865"/>
                    </a:cubicBezTo>
                    <a:cubicBezTo>
                      <a:pt x="21566" y="10740"/>
                      <a:pt x="21528" y="10610"/>
                      <a:pt x="21449" y="10514"/>
                    </a:cubicBezTo>
                    <a:lnTo>
                      <a:pt x="19808" y="8513"/>
                    </a:lnTo>
                    <a:cubicBezTo>
                      <a:pt x="19732" y="8419"/>
                      <a:pt x="19632" y="8373"/>
                      <a:pt x="19532" y="8373"/>
                    </a:cubicBezTo>
                    <a:cubicBezTo>
                      <a:pt x="19431" y="8373"/>
                      <a:pt x="19329" y="8419"/>
                      <a:pt x="19252" y="8513"/>
                    </a:cubicBezTo>
                    <a:cubicBezTo>
                      <a:pt x="19099" y="8699"/>
                      <a:pt x="19099" y="9001"/>
                      <a:pt x="19252" y="9187"/>
                    </a:cubicBezTo>
                    <a:lnTo>
                      <a:pt x="20244" y="10396"/>
                    </a:lnTo>
                    <a:lnTo>
                      <a:pt x="17704" y="10396"/>
                    </a:lnTo>
                    <a:cubicBezTo>
                      <a:pt x="17624" y="7769"/>
                      <a:pt x="16771" y="5169"/>
                      <a:pt x="15125" y="3162"/>
                    </a:cubicBezTo>
                    <a:cubicBezTo>
                      <a:pt x="13395" y="1054"/>
                      <a:pt x="11130" y="0"/>
                      <a:pt x="8863" y="0"/>
                    </a:cubicBezTo>
                    <a:close/>
                    <a:moveTo>
                      <a:pt x="590" y="12199"/>
                    </a:moveTo>
                    <a:cubicBezTo>
                      <a:pt x="532" y="12191"/>
                      <a:pt x="470" y="12198"/>
                      <a:pt x="410" y="12225"/>
                    </a:cubicBezTo>
                    <a:cubicBezTo>
                      <a:pt x="220" y="12309"/>
                      <a:pt x="117" y="12561"/>
                      <a:pt x="178" y="12797"/>
                    </a:cubicBezTo>
                    <a:cubicBezTo>
                      <a:pt x="234" y="13160"/>
                      <a:pt x="306" y="13519"/>
                      <a:pt x="392" y="13874"/>
                    </a:cubicBezTo>
                    <a:cubicBezTo>
                      <a:pt x="478" y="14229"/>
                      <a:pt x="576" y="14580"/>
                      <a:pt x="693" y="14926"/>
                    </a:cubicBezTo>
                    <a:cubicBezTo>
                      <a:pt x="753" y="15129"/>
                      <a:pt x="923" y="15251"/>
                      <a:pt x="1098" y="15219"/>
                    </a:cubicBezTo>
                    <a:cubicBezTo>
                      <a:pt x="1348" y="15173"/>
                      <a:pt x="1499" y="14858"/>
                      <a:pt x="1408" y="14570"/>
                    </a:cubicBezTo>
                    <a:cubicBezTo>
                      <a:pt x="1301" y="14255"/>
                      <a:pt x="1210" y="13934"/>
                      <a:pt x="1131" y="13610"/>
                    </a:cubicBezTo>
                    <a:cubicBezTo>
                      <a:pt x="1053" y="13287"/>
                      <a:pt x="987" y="12960"/>
                      <a:pt x="936" y="12628"/>
                    </a:cubicBezTo>
                    <a:cubicBezTo>
                      <a:pt x="917" y="12394"/>
                      <a:pt x="767" y="12225"/>
                      <a:pt x="590" y="12199"/>
                    </a:cubicBezTo>
                    <a:close/>
                    <a:moveTo>
                      <a:pt x="17121" y="12269"/>
                    </a:moveTo>
                    <a:cubicBezTo>
                      <a:pt x="16967" y="12292"/>
                      <a:pt x="16833" y="12424"/>
                      <a:pt x="16790" y="12617"/>
                    </a:cubicBezTo>
                    <a:cubicBezTo>
                      <a:pt x="16740" y="12945"/>
                      <a:pt x="16678" y="13271"/>
                      <a:pt x="16601" y="13592"/>
                    </a:cubicBezTo>
                    <a:cubicBezTo>
                      <a:pt x="16523" y="13914"/>
                      <a:pt x="16431" y="14230"/>
                      <a:pt x="16327" y="14541"/>
                    </a:cubicBezTo>
                    <a:cubicBezTo>
                      <a:pt x="16288" y="14720"/>
                      <a:pt x="16342" y="14911"/>
                      <a:pt x="16462" y="15025"/>
                    </a:cubicBezTo>
                    <a:cubicBezTo>
                      <a:pt x="16649" y="15201"/>
                      <a:pt x="16919" y="15143"/>
                      <a:pt x="17046" y="14900"/>
                    </a:cubicBezTo>
                    <a:cubicBezTo>
                      <a:pt x="17160" y="14557"/>
                      <a:pt x="17259" y="14210"/>
                      <a:pt x="17343" y="13856"/>
                    </a:cubicBezTo>
                    <a:cubicBezTo>
                      <a:pt x="17427" y="13503"/>
                      <a:pt x="17496" y="13146"/>
                      <a:pt x="17551" y="12786"/>
                    </a:cubicBezTo>
                    <a:cubicBezTo>
                      <a:pt x="17572" y="12559"/>
                      <a:pt x="17457" y="12347"/>
                      <a:pt x="17277" y="12284"/>
                    </a:cubicBezTo>
                    <a:cubicBezTo>
                      <a:pt x="17224" y="12265"/>
                      <a:pt x="17172" y="12261"/>
                      <a:pt x="17121" y="12269"/>
                    </a:cubicBezTo>
                    <a:close/>
                    <a:moveTo>
                      <a:pt x="16213" y="15501"/>
                    </a:moveTo>
                    <a:cubicBezTo>
                      <a:pt x="16054" y="15485"/>
                      <a:pt x="15895" y="15590"/>
                      <a:pt x="15825" y="15779"/>
                    </a:cubicBezTo>
                    <a:cubicBezTo>
                      <a:pt x="15703" y="16033"/>
                      <a:pt x="15571" y="16281"/>
                      <a:pt x="15428" y="16523"/>
                    </a:cubicBezTo>
                    <a:cubicBezTo>
                      <a:pt x="15286" y="16765"/>
                      <a:pt x="15134" y="17001"/>
                      <a:pt x="14971" y="17231"/>
                    </a:cubicBezTo>
                    <a:cubicBezTo>
                      <a:pt x="14798" y="17435"/>
                      <a:pt x="14815" y="17780"/>
                      <a:pt x="15007" y="17956"/>
                    </a:cubicBezTo>
                    <a:cubicBezTo>
                      <a:pt x="15183" y="18117"/>
                      <a:pt x="15433" y="18067"/>
                      <a:pt x="15558" y="17846"/>
                    </a:cubicBezTo>
                    <a:cubicBezTo>
                      <a:pt x="15736" y="17595"/>
                      <a:pt x="15903" y="17338"/>
                      <a:pt x="16060" y="17073"/>
                    </a:cubicBezTo>
                    <a:cubicBezTo>
                      <a:pt x="16216" y="16808"/>
                      <a:pt x="16362" y="16534"/>
                      <a:pt x="16495" y="16256"/>
                    </a:cubicBezTo>
                    <a:cubicBezTo>
                      <a:pt x="16634" y="16023"/>
                      <a:pt x="16576" y="15698"/>
                      <a:pt x="16369" y="15560"/>
                    </a:cubicBezTo>
                    <a:cubicBezTo>
                      <a:pt x="16319" y="15526"/>
                      <a:pt x="16266" y="15506"/>
                      <a:pt x="16213" y="15501"/>
                    </a:cubicBezTo>
                    <a:close/>
                    <a:moveTo>
                      <a:pt x="1474" y="15541"/>
                    </a:moveTo>
                    <a:cubicBezTo>
                      <a:pt x="1416" y="15556"/>
                      <a:pt x="1359" y="15588"/>
                      <a:pt x="1309" y="15637"/>
                    </a:cubicBezTo>
                    <a:cubicBezTo>
                      <a:pt x="1143" y="15797"/>
                      <a:pt x="1116" y="16091"/>
                      <a:pt x="1249" y="16293"/>
                    </a:cubicBezTo>
                    <a:cubicBezTo>
                      <a:pt x="1380" y="16563"/>
                      <a:pt x="1521" y="16827"/>
                      <a:pt x="1672" y="17084"/>
                    </a:cubicBezTo>
                    <a:cubicBezTo>
                      <a:pt x="1824" y="17341"/>
                      <a:pt x="1987" y="17591"/>
                      <a:pt x="2159" y="17835"/>
                    </a:cubicBezTo>
                    <a:cubicBezTo>
                      <a:pt x="2320" y="18038"/>
                      <a:pt x="2589" y="18031"/>
                      <a:pt x="2740" y="17817"/>
                    </a:cubicBezTo>
                    <a:cubicBezTo>
                      <a:pt x="2860" y="17646"/>
                      <a:pt x="2861" y="17393"/>
                      <a:pt x="2743" y="17220"/>
                    </a:cubicBezTo>
                    <a:cubicBezTo>
                      <a:pt x="2585" y="16997"/>
                      <a:pt x="2438" y="16769"/>
                      <a:pt x="2301" y="16534"/>
                    </a:cubicBezTo>
                    <a:cubicBezTo>
                      <a:pt x="2163" y="16300"/>
                      <a:pt x="2035" y="16058"/>
                      <a:pt x="1916" y="15812"/>
                    </a:cubicBezTo>
                    <a:cubicBezTo>
                      <a:pt x="1835" y="15599"/>
                      <a:pt x="1648" y="15497"/>
                      <a:pt x="1474" y="15541"/>
                    </a:cubicBezTo>
                    <a:close/>
                    <a:moveTo>
                      <a:pt x="3296" y="18191"/>
                    </a:moveTo>
                    <a:cubicBezTo>
                      <a:pt x="3169" y="18222"/>
                      <a:pt x="3054" y="18325"/>
                      <a:pt x="3001" y="18491"/>
                    </a:cubicBezTo>
                    <a:cubicBezTo>
                      <a:pt x="2934" y="18701"/>
                      <a:pt x="3004" y="18940"/>
                      <a:pt x="3167" y="19048"/>
                    </a:cubicBezTo>
                    <a:cubicBezTo>
                      <a:pt x="3429" y="19318"/>
                      <a:pt x="3701" y="19568"/>
                      <a:pt x="3981" y="19796"/>
                    </a:cubicBezTo>
                    <a:cubicBezTo>
                      <a:pt x="4261" y="20023"/>
                      <a:pt x="4548" y="20228"/>
                      <a:pt x="4844" y="20411"/>
                    </a:cubicBezTo>
                    <a:cubicBezTo>
                      <a:pt x="5045" y="20564"/>
                      <a:pt x="5313" y="20464"/>
                      <a:pt x="5409" y="20199"/>
                    </a:cubicBezTo>
                    <a:cubicBezTo>
                      <a:pt x="5498" y="19954"/>
                      <a:pt x="5398" y="19668"/>
                      <a:pt x="5193" y="19572"/>
                    </a:cubicBezTo>
                    <a:cubicBezTo>
                      <a:pt x="4923" y="19405"/>
                      <a:pt x="4660" y="19219"/>
                      <a:pt x="4405" y="19012"/>
                    </a:cubicBezTo>
                    <a:cubicBezTo>
                      <a:pt x="4150" y="18804"/>
                      <a:pt x="3902" y="18576"/>
                      <a:pt x="3663" y="18330"/>
                    </a:cubicBezTo>
                    <a:cubicBezTo>
                      <a:pt x="3561" y="18201"/>
                      <a:pt x="3423" y="18160"/>
                      <a:pt x="3296" y="18191"/>
                    </a:cubicBezTo>
                    <a:close/>
                    <a:moveTo>
                      <a:pt x="14373" y="18253"/>
                    </a:moveTo>
                    <a:cubicBezTo>
                      <a:pt x="14265" y="18225"/>
                      <a:pt x="14147" y="18254"/>
                      <a:pt x="14051" y="18345"/>
                    </a:cubicBezTo>
                    <a:cubicBezTo>
                      <a:pt x="13803" y="18599"/>
                      <a:pt x="13546" y="18833"/>
                      <a:pt x="13279" y="19045"/>
                    </a:cubicBezTo>
                    <a:cubicBezTo>
                      <a:pt x="13012" y="19256"/>
                      <a:pt x="12736" y="19446"/>
                      <a:pt x="12455" y="19616"/>
                    </a:cubicBezTo>
                    <a:cubicBezTo>
                      <a:pt x="12254" y="19709"/>
                      <a:pt x="12155" y="19985"/>
                      <a:pt x="12236" y="20228"/>
                    </a:cubicBezTo>
                    <a:cubicBezTo>
                      <a:pt x="12327" y="20504"/>
                      <a:pt x="12600" y="20612"/>
                      <a:pt x="12807" y="20455"/>
                    </a:cubicBezTo>
                    <a:cubicBezTo>
                      <a:pt x="13114" y="20269"/>
                      <a:pt x="13415" y="20061"/>
                      <a:pt x="13706" y="19829"/>
                    </a:cubicBezTo>
                    <a:cubicBezTo>
                      <a:pt x="13996" y="19597"/>
                      <a:pt x="14276" y="19341"/>
                      <a:pt x="14547" y="19063"/>
                    </a:cubicBezTo>
                    <a:cubicBezTo>
                      <a:pt x="14685" y="18924"/>
                      <a:pt x="14723" y="18686"/>
                      <a:pt x="14638" y="18495"/>
                    </a:cubicBezTo>
                    <a:cubicBezTo>
                      <a:pt x="14580" y="18365"/>
                      <a:pt x="14481" y="18281"/>
                      <a:pt x="14373" y="18253"/>
                    </a:cubicBezTo>
                    <a:close/>
                    <a:moveTo>
                      <a:pt x="6272" y="20166"/>
                    </a:moveTo>
                    <a:cubicBezTo>
                      <a:pt x="6117" y="20186"/>
                      <a:pt x="5979" y="20316"/>
                      <a:pt x="5935" y="20510"/>
                    </a:cubicBezTo>
                    <a:cubicBezTo>
                      <a:pt x="5880" y="20756"/>
                      <a:pt x="5996" y="21012"/>
                      <a:pt x="6197" y="21086"/>
                    </a:cubicBezTo>
                    <a:cubicBezTo>
                      <a:pt x="6522" y="21210"/>
                      <a:pt x="6854" y="21312"/>
                      <a:pt x="7189" y="21390"/>
                    </a:cubicBezTo>
                    <a:cubicBezTo>
                      <a:pt x="7522" y="21467"/>
                      <a:pt x="7857" y="21521"/>
                      <a:pt x="8196" y="21551"/>
                    </a:cubicBezTo>
                    <a:cubicBezTo>
                      <a:pt x="8371" y="21550"/>
                      <a:pt x="8523" y="21400"/>
                      <a:pt x="8562" y="21192"/>
                    </a:cubicBezTo>
                    <a:cubicBezTo>
                      <a:pt x="8613" y="20926"/>
                      <a:pt x="8473" y="20664"/>
                      <a:pt x="8253" y="20613"/>
                    </a:cubicBezTo>
                    <a:cubicBezTo>
                      <a:pt x="7944" y="20585"/>
                      <a:pt x="7637" y="20534"/>
                      <a:pt x="7333" y="20463"/>
                    </a:cubicBezTo>
                    <a:cubicBezTo>
                      <a:pt x="7029" y="20391"/>
                      <a:pt x="6726" y="20299"/>
                      <a:pt x="6428" y="20184"/>
                    </a:cubicBezTo>
                    <a:cubicBezTo>
                      <a:pt x="6375" y="20164"/>
                      <a:pt x="6323" y="20159"/>
                      <a:pt x="6272" y="20166"/>
                    </a:cubicBezTo>
                    <a:close/>
                    <a:moveTo>
                      <a:pt x="11388" y="20195"/>
                    </a:moveTo>
                    <a:cubicBezTo>
                      <a:pt x="11330" y="20188"/>
                      <a:pt x="11270" y="20194"/>
                      <a:pt x="11211" y="20221"/>
                    </a:cubicBezTo>
                    <a:cubicBezTo>
                      <a:pt x="10921" y="20328"/>
                      <a:pt x="10629" y="20412"/>
                      <a:pt x="10333" y="20477"/>
                    </a:cubicBezTo>
                    <a:cubicBezTo>
                      <a:pt x="10038" y="20543"/>
                      <a:pt x="9740" y="20588"/>
                      <a:pt x="9440" y="20613"/>
                    </a:cubicBezTo>
                    <a:cubicBezTo>
                      <a:pt x="9241" y="20600"/>
                      <a:pt x="9067" y="20779"/>
                      <a:pt x="9043" y="21020"/>
                    </a:cubicBezTo>
                    <a:cubicBezTo>
                      <a:pt x="9012" y="21336"/>
                      <a:pt x="9236" y="21600"/>
                      <a:pt x="9494" y="21555"/>
                    </a:cubicBezTo>
                    <a:cubicBezTo>
                      <a:pt x="9824" y="21527"/>
                      <a:pt x="10152" y="21477"/>
                      <a:pt x="10477" y="21405"/>
                    </a:cubicBezTo>
                    <a:cubicBezTo>
                      <a:pt x="10803" y="21332"/>
                      <a:pt x="11124" y="21240"/>
                      <a:pt x="11442" y="21122"/>
                    </a:cubicBezTo>
                    <a:cubicBezTo>
                      <a:pt x="11637" y="21071"/>
                      <a:pt x="11768" y="20846"/>
                      <a:pt x="11740" y="20606"/>
                    </a:cubicBezTo>
                    <a:cubicBezTo>
                      <a:pt x="11713" y="20378"/>
                      <a:pt x="11561" y="20217"/>
                      <a:pt x="11388" y="20195"/>
                    </a:cubicBez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 b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Helvetica Neue Medium"/>
                  </a:defRPr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srgbClr val="222222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1" name="Text Box 3"/>
              <p:cNvSpPr txBox="1"/>
              <p:nvPr>
                <p:custDataLst>
                  <p:tags r:id="rId33"/>
                </p:custDataLst>
              </p:nvPr>
            </p:nvSpPr>
            <p:spPr>
              <a:xfrm>
                <a:off x="10133" y="5082"/>
                <a:ext cx="1169" cy="10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90000" tIns="46800" rIns="90000" bIns="46800" numCol="1" anchor="ctr"/>
              <a:lstStyle>
                <a:defPPr>
                  <a:defRPr lang="en-US"/>
                </a:defPPr>
                <a:lvl1pPr algn="ctr">
                  <a:lnSpc>
                    <a:spcPct val="100000"/>
                  </a:lnSpc>
                  <a:defRPr sz="1600" b="0">
                    <a:cs typeface="Impact" panose="020B0806030902050204"/>
                  </a:defRPr>
                </a:lvl1pPr>
              </a:lstStyle>
              <a:p>
                <a:pPr lvl="0" defTabSz="457200">
                  <a:lnSpc>
                    <a:spcPct val="120000"/>
                  </a:lnSpc>
                  <a:defRPr/>
                </a:pPr>
                <a:r>
                  <a:rPr lang="en-US" altLang="zh-CN" b="1" spc="300">
                    <a:solidFill>
                      <a:srgbClr val="222222">
                        <a:lumMod val="90000"/>
                        <a:lumOff val="10000"/>
                      </a:srgbClr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Arial" panose="020B0604020202020204" pitchFamily="34" charset="0"/>
                  </a:rPr>
                  <a:t>1</a:t>
                </a:r>
                <a:r>
                  <a:rPr lang="zh-CN" altLang="en-US" b="1" spc="300">
                    <a:solidFill>
                      <a:srgbClr val="222222">
                        <a:lumMod val="90000"/>
                        <a:lumOff val="10000"/>
                      </a:srgbClr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Arial" panose="020B0604020202020204" pitchFamily="34" charset="0"/>
                  </a:rPr>
                  <a:t>月</a:t>
                </a:r>
                <a:endParaRPr lang="zh-CN" altLang="en-US" b="1" spc="300">
                  <a:solidFill>
                    <a:srgbClr val="222222">
                      <a:lumMod val="90000"/>
                      <a:lumOff val="10000"/>
                    </a:srgb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Arial" panose="020B0604020202020204" pitchFamily="34" charset="0"/>
                </a:endParaRPr>
              </a:p>
              <a:p>
                <a:pPr lvl="0" defTabSz="457200">
                  <a:lnSpc>
                    <a:spcPct val="120000"/>
                  </a:lnSpc>
                  <a:defRPr/>
                </a:pPr>
                <a:r>
                  <a:rPr lang="en-US" altLang="zh-CN" b="1" spc="300">
                    <a:solidFill>
                      <a:srgbClr val="222222">
                        <a:lumMod val="90000"/>
                        <a:lumOff val="10000"/>
                      </a:srgbClr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Arial" panose="020B0604020202020204" pitchFamily="34" charset="0"/>
                  </a:rPr>
                  <a:t>7</a:t>
                </a:r>
                <a:r>
                  <a:rPr lang="zh-CN" altLang="en-US" b="1" spc="300">
                    <a:solidFill>
                      <a:srgbClr val="222222">
                        <a:lumMod val="90000"/>
                        <a:lumOff val="10000"/>
                      </a:srgbClr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Arial" panose="020B0604020202020204" pitchFamily="34" charset="0"/>
                  </a:rPr>
                  <a:t>日</a:t>
                </a:r>
                <a:endParaRPr lang="zh-CN" altLang="en-US" b="1" spc="300">
                  <a:solidFill>
                    <a:srgbClr val="222222">
                      <a:lumMod val="90000"/>
                      <a:lumOff val="10000"/>
                    </a:srgb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4" name="Фигура"/>
              <p:cNvSpPr/>
              <p:nvPr>
                <p:custDataLst>
                  <p:tags r:id="rId34"/>
                </p:custDataLst>
              </p:nvPr>
            </p:nvSpPr>
            <p:spPr>
              <a:xfrm>
                <a:off x="9820" y="4757"/>
                <a:ext cx="2048" cy="16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4" h="21560" extrusionOk="0">
                    <a:moveTo>
                      <a:pt x="8863" y="0"/>
                    </a:moveTo>
                    <a:cubicBezTo>
                      <a:pt x="6596" y="0"/>
                      <a:pt x="4331" y="1054"/>
                      <a:pt x="2601" y="3162"/>
                    </a:cubicBezTo>
                    <a:cubicBezTo>
                      <a:pt x="868" y="5275"/>
                      <a:pt x="3" y="8045"/>
                      <a:pt x="7" y="10814"/>
                    </a:cubicBezTo>
                    <a:cubicBezTo>
                      <a:pt x="-34" y="11071"/>
                      <a:pt x="108" y="11320"/>
                      <a:pt x="320" y="11364"/>
                    </a:cubicBezTo>
                    <a:cubicBezTo>
                      <a:pt x="586" y="11418"/>
                      <a:pt x="818" y="11140"/>
                      <a:pt x="780" y="10814"/>
                    </a:cubicBezTo>
                    <a:cubicBezTo>
                      <a:pt x="776" y="8287"/>
                      <a:pt x="1566" y="5758"/>
                      <a:pt x="3148" y="3829"/>
                    </a:cubicBezTo>
                    <a:cubicBezTo>
                      <a:pt x="4727" y="1905"/>
                      <a:pt x="6794" y="942"/>
                      <a:pt x="8863" y="942"/>
                    </a:cubicBezTo>
                    <a:cubicBezTo>
                      <a:pt x="10932" y="942"/>
                      <a:pt x="12999" y="1905"/>
                      <a:pt x="14578" y="3829"/>
                    </a:cubicBezTo>
                    <a:cubicBezTo>
                      <a:pt x="16160" y="5758"/>
                      <a:pt x="16950" y="8287"/>
                      <a:pt x="16946" y="10814"/>
                    </a:cubicBezTo>
                    <a:cubicBezTo>
                      <a:pt x="16911" y="11075"/>
                      <a:pt x="17062" y="11320"/>
                      <a:pt x="17277" y="11353"/>
                    </a:cubicBezTo>
                    <a:cubicBezTo>
                      <a:pt x="17290" y="11355"/>
                      <a:pt x="17301" y="11349"/>
                      <a:pt x="17313" y="11349"/>
                    </a:cubicBezTo>
                    <a:lnTo>
                      <a:pt x="17313" y="11356"/>
                    </a:lnTo>
                    <a:lnTo>
                      <a:pt x="20220" y="11356"/>
                    </a:lnTo>
                    <a:lnTo>
                      <a:pt x="19252" y="12536"/>
                    </a:lnTo>
                    <a:cubicBezTo>
                      <a:pt x="19099" y="12723"/>
                      <a:pt x="19099" y="13028"/>
                      <a:pt x="19252" y="13214"/>
                    </a:cubicBezTo>
                    <a:cubicBezTo>
                      <a:pt x="19405" y="13401"/>
                      <a:pt x="19655" y="13401"/>
                      <a:pt x="19808" y="13214"/>
                    </a:cubicBezTo>
                    <a:lnTo>
                      <a:pt x="21449" y="11210"/>
                    </a:lnTo>
                    <a:cubicBezTo>
                      <a:pt x="21527" y="11115"/>
                      <a:pt x="21565" y="10990"/>
                      <a:pt x="21564" y="10865"/>
                    </a:cubicBezTo>
                    <a:cubicBezTo>
                      <a:pt x="21566" y="10740"/>
                      <a:pt x="21528" y="10610"/>
                      <a:pt x="21449" y="10514"/>
                    </a:cubicBezTo>
                    <a:lnTo>
                      <a:pt x="19808" y="8513"/>
                    </a:lnTo>
                    <a:cubicBezTo>
                      <a:pt x="19732" y="8419"/>
                      <a:pt x="19632" y="8373"/>
                      <a:pt x="19532" y="8373"/>
                    </a:cubicBezTo>
                    <a:cubicBezTo>
                      <a:pt x="19431" y="8373"/>
                      <a:pt x="19329" y="8419"/>
                      <a:pt x="19252" y="8513"/>
                    </a:cubicBezTo>
                    <a:cubicBezTo>
                      <a:pt x="19099" y="8699"/>
                      <a:pt x="19099" y="9001"/>
                      <a:pt x="19252" y="9187"/>
                    </a:cubicBezTo>
                    <a:lnTo>
                      <a:pt x="20244" y="10396"/>
                    </a:lnTo>
                    <a:lnTo>
                      <a:pt x="17704" y="10396"/>
                    </a:lnTo>
                    <a:cubicBezTo>
                      <a:pt x="17624" y="7769"/>
                      <a:pt x="16771" y="5169"/>
                      <a:pt x="15125" y="3162"/>
                    </a:cubicBezTo>
                    <a:cubicBezTo>
                      <a:pt x="13395" y="1054"/>
                      <a:pt x="11130" y="0"/>
                      <a:pt x="8863" y="0"/>
                    </a:cubicBezTo>
                    <a:close/>
                    <a:moveTo>
                      <a:pt x="590" y="12199"/>
                    </a:moveTo>
                    <a:cubicBezTo>
                      <a:pt x="532" y="12191"/>
                      <a:pt x="470" y="12198"/>
                      <a:pt x="410" y="12225"/>
                    </a:cubicBezTo>
                    <a:cubicBezTo>
                      <a:pt x="220" y="12309"/>
                      <a:pt x="117" y="12561"/>
                      <a:pt x="178" y="12797"/>
                    </a:cubicBezTo>
                    <a:cubicBezTo>
                      <a:pt x="234" y="13160"/>
                      <a:pt x="306" y="13519"/>
                      <a:pt x="392" y="13874"/>
                    </a:cubicBezTo>
                    <a:cubicBezTo>
                      <a:pt x="478" y="14229"/>
                      <a:pt x="576" y="14580"/>
                      <a:pt x="693" y="14926"/>
                    </a:cubicBezTo>
                    <a:cubicBezTo>
                      <a:pt x="753" y="15129"/>
                      <a:pt x="923" y="15251"/>
                      <a:pt x="1098" y="15219"/>
                    </a:cubicBezTo>
                    <a:cubicBezTo>
                      <a:pt x="1348" y="15173"/>
                      <a:pt x="1499" y="14858"/>
                      <a:pt x="1408" y="14570"/>
                    </a:cubicBezTo>
                    <a:cubicBezTo>
                      <a:pt x="1301" y="14255"/>
                      <a:pt x="1210" y="13934"/>
                      <a:pt x="1131" y="13610"/>
                    </a:cubicBezTo>
                    <a:cubicBezTo>
                      <a:pt x="1053" y="13287"/>
                      <a:pt x="987" y="12960"/>
                      <a:pt x="936" y="12628"/>
                    </a:cubicBezTo>
                    <a:cubicBezTo>
                      <a:pt x="917" y="12394"/>
                      <a:pt x="767" y="12225"/>
                      <a:pt x="590" y="12199"/>
                    </a:cubicBezTo>
                    <a:close/>
                    <a:moveTo>
                      <a:pt x="17121" y="12269"/>
                    </a:moveTo>
                    <a:cubicBezTo>
                      <a:pt x="16967" y="12292"/>
                      <a:pt x="16833" y="12424"/>
                      <a:pt x="16790" y="12617"/>
                    </a:cubicBezTo>
                    <a:cubicBezTo>
                      <a:pt x="16740" y="12945"/>
                      <a:pt x="16678" y="13271"/>
                      <a:pt x="16601" y="13592"/>
                    </a:cubicBezTo>
                    <a:cubicBezTo>
                      <a:pt x="16523" y="13914"/>
                      <a:pt x="16431" y="14230"/>
                      <a:pt x="16327" y="14541"/>
                    </a:cubicBezTo>
                    <a:cubicBezTo>
                      <a:pt x="16288" y="14720"/>
                      <a:pt x="16342" y="14911"/>
                      <a:pt x="16462" y="15025"/>
                    </a:cubicBezTo>
                    <a:cubicBezTo>
                      <a:pt x="16649" y="15201"/>
                      <a:pt x="16919" y="15143"/>
                      <a:pt x="17046" y="14900"/>
                    </a:cubicBezTo>
                    <a:cubicBezTo>
                      <a:pt x="17160" y="14557"/>
                      <a:pt x="17259" y="14210"/>
                      <a:pt x="17343" y="13856"/>
                    </a:cubicBezTo>
                    <a:cubicBezTo>
                      <a:pt x="17427" y="13503"/>
                      <a:pt x="17496" y="13146"/>
                      <a:pt x="17551" y="12786"/>
                    </a:cubicBezTo>
                    <a:cubicBezTo>
                      <a:pt x="17572" y="12559"/>
                      <a:pt x="17457" y="12347"/>
                      <a:pt x="17277" y="12284"/>
                    </a:cubicBezTo>
                    <a:cubicBezTo>
                      <a:pt x="17224" y="12265"/>
                      <a:pt x="17172" y="12261"/>
                      <a:pt x="17121" y="12269"/>
                    </a:cubicBezTo>
                    <a:close/>
                    <a:moveTo>
                      <a:pt x="16213" y="15501"/>
                    </a:moveTo>
                    <a:cubicBezTo>
                      <a:pt x="16054" y="15485"/>
                      <a:pt x="15895" y="15590"/>
                      <a:pt x="15825" y="15779"/>
                    </a:cubicBezTo>
                    <a:cubicBezTo>
                      <a:pt x="15703" y="16033"/>
                      <a:pt x="15571" y="16281"/>
                      <a:pt x="15428" y="16523"/>
                    </a:cubicBezTo>
                    <a:cubicBezTo>
                      <a:pt x="15286" y="16765"/>
                      <a:pt x="15134" y="17001"/>
                      <a:pt x="14971" y="17231"/>
                    </a:cubicBezTo>
                    <a:cubicBezTo>
                      <a:pt x="14798" y="17435"/>
                      <a:pt x="14815" y="17780"/>
                      <a:pt x="15007" y="17956"/>
                    </a:cubicBezTo>
                    <a:cubicBezTo>
                      <a:pt x="15183" y="18117"/>
                      <a:pt x="15433" y="18067"/>
                      <a:pt x="15558" y="17846"/>
                    </a:cubicBezTo>
                    <a:cubicBezTo>
                      <a:pt x="15736" y="17595"/>
                      <a:pt x="15903" y="17338"/>
                      <a:pt x="16060" y="17073"/>
                    </a:cubicBezTo>
                    <a:cubicBezTo>
                      <a:pt x="16216" y="16808"/>
                      <a:pt x="16362" y="16534"/>
                      <a:pt x="16495" y="16256"/>
                    </a:cubicBezTo>
                    <a:cubicBezTo>
                      <a:pt x="16634" y="16023"/>
                      <a:pt x="16576" y="15698"/>
                      <a:pt x="16369" y="15560"/>
                    </a:cubicBezTo>
                    <a:cubicBezTo>
                      <a:pt x="16319" y="15526"/>
                      <a:pt x="16266" y="15506"/>
                      <a:pt x="16213" y="15501"/>
                    </a:cubicBezTo>
                    <a:close/>
                    <a:moveTo>
                      <a:pt x="1474" y="15541"/>
                    </a:moveTo>
                    <a:cubicBezTo>
                      <a:pt x="1416" y="15556"/>
                      <a:pt x="1359" y="15588"/>
                      <a:pt x="1309" y="15637"/>
                    </a:cubicBezTo>
                    <a:cubicBezTo>
                      <a:pt x="1143" y="15797"/>
                      <a:pt x="1116" y="16091"/>
                      <a:pt x="1249" y="16293"/>
                    </a:cubicBezTo>
                    <a:cubicBezTo>
                      <a:pt x="1380" y="16563"/>
                      <a:pt x="1521" y="16827"/>
                      <a:pt x="1672" y="17084"/>
                    </a:cubicBezTo>
                    <a:cubicBezTo>
                      <a:pt x="1824" y="17341"/>
                      <a:pt x="1987" y="17591"/>
                      <a:pt x="2159" y="17835"/>
                    </a:cubicBezTo>
                    <a:cubicBezTo>
                      <a:pt x="2320" y="18038"/>
                      <a:pt x="2589" y="18031"/>
                      <a:pt x="2740" y="17817"/>
                    </a:cubicBezTo>
                    <a:cubicBezTo>
                      <a:pt x="2860" y="17646"/>
                      <a:pt x="2861" y="17393"/>
                      <a:pt x="2743" y="17220"/>
                    </a:cubicBezTo>
                    <a:cubicBezTo>
                      <a:pt x="2585" y="16997"/>
                      <a:pt x="2438" y="16769"/>
                      <a:pt x="2301" y="16534"/>
                    </a:cubicBezTo>
                    <a:cubicBezTo>
                      <a:pt x="2163" y="16300"/>
                      <a:pt x="2035" y="16058"/>
                      <a:pt x="1916" y="15812"/>
                    </a:cubicBezTo>
                    <a:cubicBezTo>
                      <a:pt x="1835" y="15599"/>
                      <a:pt x="1648" y="15497"/>
                      <a:pt x="1474" y="15541"/>
                    </a:cubicBezTo>
                    <a:close/>
                    <a:moveTo>
                      <a:pt x="3296" y="18191"/>
                    </a:moveTo>
                    <a:cubicBezTo>
                      <a:pt x="3169" y="18222"/>
                      <a:pt x="3054" y="18325"/>
                      <a:pt x="3001" y="18491"/>
                    </a:cubicBezTo>
                    <a:cubicBezTo>
                      <a:pt x="2934" y="18701"/>
                      <a:pt x="3004" y="18940"/>
                      <a:pt x="3167" y="19048"/>
                    </a:cubicBezTo>
                    <a:cubicBezTo>
                      <a:pt x="3429" y="19318"/>
                      <a:pt x="3701" y="19568"/>
                      <a:pt x="3981" y="19796"/>
                    </a:cubicBezTo>
                    <a:cubicBezTo>
                      <a:pt x="4261" y="20023"/>
                      <a:pt x="4548" y="20228"/>
                      <a:pt x="4844" y="20411"/>
                    </a:cubicBezTo>
                    <a:cubicBezTo>
                      <a:pt x="5045" y="20564"/>
                      <a:pt x="5313" y="20464"/>
                      <a:pt x="5409" y="20199"/>
                    </a:cubicBezTo>
                    <a:cubicBezTo>
                      <a:pt x="5498" y="19954"/>
                      <a:pt x="5398" y="19668"/>
                      <a:pt x="5193" y="19572"/>
                    </a:cubicBezTo>
                    <a:cubicBezTo>
                      <a:pt x="4923" y="19405"/>
                      <a:pt x="4660" y="19219"/>
                      <a:pt x="4405" y="19012"/>
                    </a:cubicBezTo>
                    <a:cubicBezTo>
                      <a:pt x="4150" y="18804"/>
                      <a:pt x="3902" y="18576"/>
                      <a:pt x="3663" y="18330"/>
                    </a:cubicBezTo>
                    <a:cubicBezTo>
                      <a:pt x="3561" y="18201"/>
                      <a:pt x="3423" y="18160"/>
                      <a:pt x="3296" y="18191"/>
                    </a:cubicBezTo>
                    <a:close/>
                    <a:moveTo>
                      <a:pt x="14373" y="18253"/>
                    </a:moveTo>
                    <a:cubicBezTo>
                      <a:pt x="14265" y="18225"/>
                      <a:pt x="14147" y="18254"/>
                      <a:pt x="14051" y="18345"/>
                    </a:cubicBezTo>
                    <a:cubicBezTo>
                      <a:pt x="13803" y="18599"/>
                      <a:pt x="13546" y="18833"/>
                      <a:pt x="13279" y="19045"/>
                    </a:cubicBezTo>
                    <a:cubicBezTo>
                      <a:pt x="13012" y="19256"/>
                      <a:pt x="12736" y="19446"/>
                      <a:pt x="12455" y="19616"/>
                    </a:cubicBezTo>
                    <a:cubicBezTo>
                      <a:pt x="12254" y="19709"/>
                      <a:pt x="12155" y="19985"/>
                      <a:pt x="12236" y="20228"/>
                    </a:cubicBezTo>
                    <a:cubicBezTo>
                      <a:pt x="12327" y="20504"/>
                      <a:pt x="12600" y="20612"/>
                      <a:pt x="12807" y="20455"/>
                    </a:cubicBezTo>
                    <a:cubicBezTo>
                      <a:pt x="13114" y="20269"/>
                      <a:pt x="13415" y="20061"/>
                      <a:pt x="13706" y="19829"/>
                    </a:cubicBezTo>
                    <a:cubicBezTo>
                      <a:pt x="13996" y="19597"/>
                      <a:pt x="14276" y="19341"/>
                      <a:pt x="14547" y="19063"/>
                    </a:cubicBezTo>
                    <a:cubicBezTo>
                      <a:pt x="14685" y="18924"/>
                      <a:pt x="14723" y="18686"/>
                      <a:pt x="14638" y="18495"/>
                    </a:cubicBezTo>
                    <a:cubicBezTo>
                      <a:pt x="14580" y="18365"/>
                      <a:pt x="14481" y="18281"/>
                      <a:pt x="14373" y="18253"/>
                    </a:cubicBezTo>
                    <a:close/>
                    <a:moveTo>
                      <a:pt x="6272" y="20166"/>
                    </a:moveTo>
                    <a:cubicBezTo>
                      <a:pt x="6117" y="20186"/>
                      <a:pt x="5979" y="20316"/>
                      <a:pt x="5935" y="20510"/>
                    </a:cubicBezTo>
                    <a:cubicBezTo>
                      <a:pt x="5880" y="20756"/>
                      <a:pt x="5996" y="21012"/>
                      <a:pt x="6197" y="21086"/>
                    </a:cubicBezTo>
                    <a:cubicBezTo>
                      <a:pt x="6522" y="21210"/>
                      <a:pt x="6854" y="21312"/>
                      <a:pt x="7189" y="21390"/>
                    </a:cubicBezTo>
                    <a:cubicBezTo>
                      <a:pt x="7522" y="21467"/>
                      <a:pt x="7857" y="21521"/>
                      <a:pt x="8196" y="21551"/>
                    </a:cubicBezTo>
                    <a:cubicBezTo>
                      <a:pt x="8371" y="21550"/>
                      <a:pt x="8523" y="21400"/>
                      <a:pt x="8562" y="21192"/>
                    </a:cubicBezTo>
                    <a:cubicBezTo>
                      <a:pt x="8613" y="20926"/>
                      <a:pt x="8473" y="20664"/>
                      <a:pt x="8253" y="20613"/>
                    </a:cubicBezTo>
                    <a:cubicBezTo>
                      <a:pt x="7944" y="20585"/>
                      <a:pt x="7637" y="20534"/>
                      <a:pt x="7333" y="20463"/>
                    </a:cubicBezTo>
                    <a:cubicBezTo>
                      <a:pt x="7029" y="20391"/>
                      <a:pt x="6726" y="20299"/>
                      <a:pt x="6428" y="20184"/>
                    </a:cubicBezTo>
                    <a:cubicBezTo>
                      <a:pt x="6375" y="20164"/>
                      <a:pt x="6323" y="20159"/>
                      <a:pt x="6272" y="20166"/>
                    </a:cubicBezTo>
                    <a:close/>
                    <a:moveTo>
                      <a:pt x="11388" y="20195"/>
                    </a:moveTo>
                    <a:cubicBezTo>
                      <a:pt x="11330" y="20188"/>
                      <a:pt x="11270" y="20194"/>
                      <a:pt x="11211" y="20221"/>
                    </a:cubicBezTo>
                    <a:cubicBezTo>
                      <a:pt x="10921" y="20328"/>
                      <a:pt x="10629" y="20412"/>
                      <a:pt x="10333" y="20477"/>
                    </a:cubicBezTo>
                    <a:cubicBezTo>
                      <a:pt x="10038" y="20543"/>
                      <a:pt x="9740" y="20588"/>
                      <a:pt x="9440" y="20613"/>
                    </a:cubicBezTo>
                    <a:cubicBezTo>
                      <a:pt x="9241" y="20600"/>
                      <a:pt x="9067" y="20779"/>
                      <a:pt x="9043" y="21020"/>
                    </a:cubicBezTo>
                    <a:cubicBezTo>
                      <a:pt x="9012" y="21336"/>
                      <a:pt x="9236" y="21600"/>
                      <a:pt x="9494" y="21555"/>
                    </a:cubicBezTo>
                    <a:cubicBezTo>
                      <a:pt x="9824" y="21527"/>
                      <a:pt x="10152" y="21477"/>
                      <a:pt x="10477" y="21405"/>
                    </a:cubicBezTo>
                    <a:cubicBezTo>
                      <a:pt x="10803" y="21332"/>
                      <a:pt x="11124" y="21240"/>
                      <a:pt x="11442" y="21122"/>
                    </a:cubicBezTo>
                    <a:cubicBezTo>
                      <a:pt x="11637" y="21071"/>
                      <a:pt x="11768" y="20846"/>
                      <a:pt x="11740" y="20606"/>
                    </a:cubicBezTo>
                    <a:cubicBezTo>
                      <a:pt x="11713" y="20378"/>
                      <a:pt x="11561" y="20217"/>
                      <a:pt x="11388" y="20195"/>
                    </a:cubicBez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 b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Helvetica Neue Medium"/>
                  </a:defRPr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srgbClr val="222222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3" name="Линия"/>
          <p:cNvSpPr/>
          <p:nvPr>
            <p:custDataLst>
              <p:tags r:id="rId35"/>
            </p:custDataLst>
          </p:nvPr>
        </p:nvSpPr>
        <p:spPr>
          <a:xfrm>
            <a:off x="9618954" y="3871277"/>
            <a:ext cx="1" cy="393032"/>
          </a:xfrm>
          <a:prstGeom prst="line">
            <a:avLst/>
          </a:prstGeom>
          <a:noFill/>
          <a:ln w="25400" cap="flat">
            <a:solidFill>
              <a:srgbClr val="FFFFFF">
                <a:lumMod val="85000"/>
              </a:srgbClr>
            </a:solidFill>
            <a:prstDash val="solid"/>
            <a:miter lim="400000"/>
            <a:tailEnd type="oval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222222">
                  <a:lumMod val="90000"/>
                  <a:lumOff val="10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9" name="矩形 78"/>
          <p:cNvSpPr/>
          <p:nvPr>
            <p:custDataLst>
              <p:tags r:id="rId36"/>
            </p:custDataLst>
          </p:nvPr>
        </p:nvSpPr>
        <p:spPr>
          <a:xfrm>
            <a:off x="8680449" y="4340225"/>
            <a:ext cx="2244725" cy="1066772"/>
          </a:xfrm>
          <a:prstGeom prst="rect">
            <a:avLst/>
          </a:prstGeom>
        </p:spPr>
        <p:txBody>
          <a:bodyPr wrap="square" tIns="0"/>
          <a:lstStyle/>
          <a:p>
            <a:pPr lvl="0" defTabSz="457200">
              <a:lnSpc>
                <a:spcPct val="120000"/>
              </a:lnSpc>
              <a:defRPr/>
            </a:pPr>
            <a:r>
              <a:rPr lang="zh-CN" altLang="en-US" sz="1400" kern="100" spc="150" dirty="0">
                <a:solidFill>
                  <a:srgbClr val="222222">
                    <a:lumMod val="90000"/>
                    <a:lumOff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特斯拉宣布下调</a:t>
            </a:r>
            <a:r>
              <a:rPr lang="en-US" altLang="zh-CN" sz="1400" kern="100" spc="150" dirty="0">
                <a:solidFill>
                  <a:srgbClr val="222222">
                    <a:lumMod val="90000"/>
                    <a:lumOff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Model3</a:t>
            </a:r>
            <a:r>
              <a:rPr lang="zh-CN" altLang="en-US" sz="1400" kern="100" spc="150" dirty="0">
                <a:solidFill>
                  <a:srgbClr val="222222">
                    <a:lumMod val="90000"/>
                    <a:lumOff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价格，并启动中国制造</a:t>
            </a:r>
            <a:r>
              <a:rPr lang="en-US" altLang="zh-CN" sz="1400" kern="100" spc="150" dirty="0">
                <a:solidFill>
                  <a:srgbClr val="222222">
                    <a:lumMod val="90000"/>
                    <a:lumOff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Model Y</a:t>
            </a:r>
            <a:r>
              <a:rPr lang="zh-CN" altLang="en-US" sz="1400" kern="100" spc="150" dirty="0">
                <a:solidFill>
                  <a:srgbClr val="222222">
                    <a:lumMod val="90000"/>
                    <a:lumOff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项目：</a:t>
            </a:r>
            <a:r>
              <a:rPr lang="zh-CN" altLang="en-US" sz="1400" b="1" kern="100" spc="15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特斯拉产业链掀起涨停潮</a:t>
            </a:r>
            <a:endParaRPr lang="zh-CN" altLang="en-US" sz="1400" b="1" kern="100" spc="15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 pitchFamily="34" charset="0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10499725" y="3009900"/>
            <a:ext cx="1301115" cy="1066800"/>
            <a:chOff x="12075" y="4740"/>
            <a:chExt cx="2049" cy="1680"/>
          </a:xfrm>
        </p:grpSpPr>
        <p:sp>
          <p:nvSpPr>
            <p:cNvPr id="82" name="Кружок"/>
            <p:cNvSpPr/>
            <p:nvPr>
              <p:custDataLst>
                <p:tags r:id="rId37"/>
              </p:custDataLst>
            </p:nvPr>
          </p:nvSpPr>
          <p:spPr>
            <a:xfrm>
              <a:off x="12233" y="4896"/>
              <a:ext cx="1370" cy="1370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 b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Helvetica Neue Medium"/>
                </a:defRPr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222222">
                    <a:lumMod val="90000"/>
                    <a:lumOff val="1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3" name="Фигура"/>
            <p:cNvSpPr/>
            <p:nvPr>
              <p:custDataLst>
                <p:tags r:id="rId38"/>
              </p:custDataLst>
            </p:nvPr>
          </p:nvSpPr>
          <p:spPr>
            <a:xfrm flipV="1">
              <a:off x="12076" y="4740"/>
              <a:ext cx="2048" cy="1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560" extrusionOk="0">
                  <a:moveTo>
                    <a:pt x="8863" y="0"/>
                  </a:moveTo>
                  <a:cubicBezTo>
                    <a:pt x="6596" y="0"/>
                    <a:pt x="4331" y="1054"/>
                    <a:pt x="2601" y="3162"/>
                  </a:cubicBezTo>
                  <a:cubicBezTo>
                    <a:pt x="868" y="5275"/>
                    <a:pt x="3" y="8045"/>
                    <a:pt x="7" y="10814"/>
                  </a:cubicBezTo>
                  <a:cubicBezTo>
                    <a:pt x="-34" y="11071"/>
                    <a:pt x="108" y="11320"/>
                    <a:pt x="320" y="11364"/>
                  </a:cubicBezTo>
                  <a:cubicBezTo>
                    <a:pt x="586" y="11418"/>
                    <a:pt x="818" y="11140"/>
                    <a:pt x="780" y="10814"/>
                  </a:cubicBezTo>
                  <a:cubicBezTo>
                    <a:pt x="776" y="8287"/>
                    <a:pt x="1566" y="5758"/>
                    <a:pt x="3148" y="3829"/>
                  </a:cubicBezTo>
                  <a:cubicBezTo>
                    <a:pt x="4727" y="1905"/>
                    <a:pt x="6794" y="942"/>
                    <a:pt x="8863" y="942"/>
                  </a:cubicBezTo>
                  <a:cubicBezTo>
                    <a:pt x="10932" y="942"/>
                    <a:pt x="12999" y="1905"/>
                    <a:pt x="14578" y="3829"/>
                  </a:cubicBezTo>
                  <a:cubicBezTo>
                    <a:pt x="16160" y="5758"/>
                    <a:pt x="16950" y="8287"/>
                    <a:pt x="16946" y="10814"/>
                  </a:cubicBezTo>
                  <a:cubicBezTo>
                    <a:pt x="16911" y="11075"/>
                    <a:pt x="17062" y="11320"/>
                    <a:pt x="17277" y="11353"/>
                  </a:cubicBezTo>
                  <a:cubicBezTo>
                    <a:pt x="17290" y="11355"/>
                    <a:pt x="17301" y="11349"/>
                    <a:pt x="17313" y="11349"/>
                  </a:cubicBezTo>
                  <a:lnTo>
                    <a:pt x="17313" y="11356"/>
                  </a:lnTo>
                  <a:lnTo>
                    <a:pt x="20220" y="11356"/>
                  </a:lnTo>
                  <a:lnTo>
                    <a:pt x="19252" y="12536"/>
                  </a:lnTo>
                  <a:cubicBezTo>
                    <a:pt x="19099" y="12723"/>
                    <a:pt x="19099" y="13028"/>
                    <a:pt x="19252" y="13214"/>
                  </a:cubicBezTo>
                  <a:cubicBezTo>
                    <a:pt x="19405" y="13401"/>
                    <a:pt x="19655" y="13401"/>
                    <a:pt x="19808" y="13214"/>
                  </a:cubicBezTo>
                  <a:lnTo>
                    <a:pt x="21449" y="11210"/>
                  </a:lnTo>
                  <a:cubicBezTo>
                    <a:pt x="21527" y="11115"/>
                    <a:pt x="21565" y="10990"/>
                    <a:pt x="21564" y="10865"/>
                  </a:cubicBezTo>
                  <a:cubicBezTo>
                    <a:pt x="21566" y="10740"/>
                    <a:pt x="21528" y="10610"/>
                    <a:pt x="21449" y="10514"/>
                  </a:cubicBezTo>
                  <a:lnTo>
                    <a:pt x="19808" y="8513"/>
                  </a:lnTo>
                  <a:cubicBezTo>
                    <a:pt x="19732" y="8419"/>
                    <a:pt x="19632" y="8373"/>
                    <a:pt x="19532" y="8373"/>
                  </a:cubicBezTo>
                  <a:cubicBezTo>
                    <a:pt x="19431" y="8373"/>
                    <a:pt x="19329" y="8419"/>
                    <a:pt x="19252" y="8513"/>
                  </a:cubicBezTo>
                  <a:cubicBezTo>
                    <a:pt x="19099" y="8699"/>
                    <a:pt x="19099" y="9001"/>
                    <a:pt x="19252" y="9187"/>
                  </a:cubicBezTo>
                  <a:lnTo>
                    <a:pt x="20244" y="10396"/>
                  </a:lnTo>
                  <a:lnTo>
                    <a:pt x="17704" y="10396"/>
                  </a:lnTo>
                  <a:cubicBezTo>
                    <a:pt x="17624" y="7769"/>
                    <a:pt x="16771" y="5169"/>
                    <a:pt x="15125" y="3162"/>
                  </a:cubicBezTo>
                  <a:cubicBezTo>
                    <a:pt x="13395" y="1054"/>
                    <a:pt x="11130" y="0"/>
                    <a:pt x="8863" y="0"/>
                  </a:cubicBezTo>
                  <a:close/>
                  <a:moveTo>
                    <a:pt x="590" y="12199"/>
                  </a:moveTo>
                  <a:cubicBezTo>
                    <a:pt x="532" y="12191"/>
                    <a:pt x="470" y="12198"/>
                    <a:pt x="410" y="12225"/>
                  </a:cubicBezTo>
                  <a:cubicBezTo>
                    <a:pt x="220" y="12309"/>
                    <a:pt x="117" y="12561"/>
                    <a:pt x="178" y="12797"/>
                  </a:cubicBezTo>
                  <a:cubicBezTo>
                    <a:pt x="234" y="13160"/>
                    <a:pt x="306" y="13519"/>
                    <a:pt x="392" y="13874"/>
                  </a:cubicBezTo>
                  <a:cubicBezTo>
                    <a:pt x="478" y="14229"/>
                    <a:pt x="576" y="14580"/>
                    <a:pt x="693" y="14926"/>
                  </a:cubicBezTo>
                  <a:cubicBezTo>
                    <a:pt x="753" y="15129"/>
                    <a:pt x="923" y="15251"/>
                    <a:pt x="1098" y="15219"/>
                  </a:cubicBezTo>
                  <a:cubicBezTo>
                    <a:pt x="1348" y="15173"/>
                    <a:pt x="1499" y="14858"/>
                    <a:pt x="1408" y="14570"/>
                  </a:cubicBezTo>
                  <a:cubicBezTo>
                    <a:pt x="1301" y="14255"/>
                    <a:pt x="1210" y="13934"/>
                    <a:pt x="1131" y="13610"/>
                  </a:cubicBezTo>
                  <a:cubicBezTo>
                    <a:pt x="1053" y="13287"/>
                    <a:pt x="987" y="12960"/>
                    <a:pt x="936" y="12628"/>
                  </a:cubicBezTo>
                  <a:cubicBezTo>
                    <a:pt x="917" y="12394"/>
                    <a:pt x="767" y="12225"/>
                    <a:pt x="590" y="12199"/>
                  </a:cubicBezTo>
                  <a:close/>
                  <a:moveTo>
                    <a:pt x="17121" y="12269"/>
                  </a:moveTo>
                  <a:cubicBezTo>
                    <a:pt x="16967" y="12292"/>
                    <a:pt x="16833" y="12424"/>
                    <a:pt x="16790" y="12617"/>
                  </a:cubicBezTo>
                  <a:cubicBezTo>
                    <a:pt x="16740" y="12945"/>
                    <a:pt x="16678" y="13271"/>
                    <a:pt x="16601" y="13592"/>
                  </a:cubicBezTo>
                  <a:cubicBezTo>
                    <a:pt x="16523" y="13914"/>
                    <a:pt x="16431" y="14230"/>
                    <a:pt x="16327" y="14541"/>
                  </a:cubicBezTo>
                  <a:cubicBezTo>
                    <a:pt x="16288" y="14720"/>
                    <a:pt x="16342" y="14911"/>
                    <a:pt x="16462" y="15025"/>
                  </a:cubicBezTo>
                  <a:cubicBezTo>
                    <a:pt x="16649" y="15201"/>
                    <a:pt x="16919" y="15143"/>
                    <a:pt x="17046" y="14900"/>
                  </a:cubicBezTo>
                  <a:cubicBezTo>
                    <a:pt x="17160" y="14557"/>
                    <a:pt x="17259" y="14210"/>
                    <a:pt x="17343" y="13856"/>
                  </a:cubicBezTo>
                  <a:cubicBezTo>
                    <a:pt x="17427" y="13503"/>
                    <a:pt x="17496" y="13146"/>
                    <a:pt x="17551" y="12786"/>
                  </a:cubicBezTo>
                  <a:cubicBezTo>
                    <a:pt x="17572" y="12559"/>
                    <a:pt x="17457" y="12347"/>
                    <a:pt x="17277" y="12284"/>
                  </a:cubicBezTo>
                  <a:cubicBezTo>
                    <a:pt x="17224" y="12265"/>
                    <a:pt x="17172" y="12261"/>
                    <a:pt x="17121" y="12269"/>
                  </a:cubicBezTo>
                  <a:close/>
                  <a:moveTo>
                    <a:pt x="16213" y="15501"/>
                  </a:moveTo>
                  <a:cubicBezTo>
                    <a:pt x="16054" y="15485"/>
                    <a:pt x="15895" y="15590"/>
                    <a:pt x="15825" y="15779"/>
                  </a:cubicBezTo>
                  <a:cubicBezTo>
                    <a:pt x="15703" y="16033"/>
                    <a:pt x="15571" y="16281"/>
                    <a:pt x="15428" y="16523"/>
                  </a:cubicBezTo>
                  <a:cubicBezTo>
                    <a:pt x="15286" y="16765"/>
                    <a:pt x="15134" y="17001"/>
                    <a:pt x="14971" y="17231"/>
                  </a:cubicBezTo>
                  <a:cubicBezTo>
                    <a:pt x="14798" y="17435"/>
                    <a:pt x="14815" y="17780"/>
                    <a:pt x="15007" y="17956"/>
                  </a:cubicBezTo>
                  <a:cubicBezTo>
                    <a:pt x="15183" y="18117"/>
                    <a:pt x="15433" y="18067"/>
                    <a:pt x="15558" y="17846"/>
                  </a:cubicBezTo>
                  <a:cubicBezTo>
                    <a:pt x="15736" y="17595"/>
                    <a:pt x="15903" y="17338"/>
                    <a:pt x="16060" y="17073"/>
                  </a:cubicBezTo>
                  <a:cubicBezTo>
                    <a:pt x="16216" y="16808"/>
                    <a:pt x="16362" y="16534"/>
                    <a:pt x="16495" y="16256"/>
                  </a:cubicBezTo>
                  <a:cubicBezTo>
                    <a:pt x="16634" y="16023"/>
                    <a:pt x="16576" y="15698"/>
                    <a:pt x="16369" y="15560"/>
                  </a:cubicBezTo>
                  <a:cubicBezTo>
                    <a:pt x="16319" y="15526"/>
                    <a:pt x="16266" y="15506"/>
                    <a:pt x="16213" y="15501"/>
                  </a:cubicBezTo>
                  <a:close/>
                  <a:moveTo>
                    <a:pt x="1474" y="15541"/>
                  </a:moveTo>
                  <a:cubicBezTo>
                    <a:pt x="1416" y="15556"/>
                    <a:pt x="1359" y="15588"/>
                    <a:pt x="1309" y="15637"/>
                  </a:cubicBezTo>
                  <a:cubicBezTo>
                    <a:pt x="1143" y="15797"/>
                    <a:pt x="1116" y="16091"/>
                    <a:pt x="1249" y="16293"/>
                  </a:cubicBezTo>
                  <a:cubicBezTo>
                    <a:pt x="1380" y="16563"/>
                    <a:pt x="1521" y="16827"/>
                    <a:pt x="1672" y="17084"/>
                  </a:cubicBezTo>
                  <a:cubicBezTo>
                    <a:pt x="1824" y="17341"/>
                    <a:pt x="1987" y="17591"/>
                    <a:pt x="2159" y="17835"/>
                  </a:cubicBezTo>
                  <a:cubicBezTo>
                    <a:pt x="2320" y="18038"/>
                    <a:pt x="2589" y="18031"/>
                    <a:pt x="2740" y="17817"/>
                  </a:cubicBezTo>
                  <a:cubicBezTo>
                    <a:pt x="2860" y="17646"/>
                    <a:pt x="2861" y="17393"/>
                    <a:pt x="2743" y="17220"/>
                  </a:cubicBezTo>
                  <a:cubicBezTo>
                    <a:pt x="2585" y="16997"/>
                    <a:pt x="2438" y="16769"/>
                    <a:pt x="2301" y="16534"/>
                  </a:cubicBezTo>
                  <a:cubicBezTo>
                    <a:pt x="2163" y="16300"/>
                    <a:pt x="2035" y="16058"/>
                    <a:pt x="1916" y="15812"/>
                  </a:cubicBezTo>
                  <a:cubicBezTo>
                    <a:pt x="1835" y="15599"/>
                    <a:pt x="1648" y="15497"/>
                    <a:pt x="1474" y="15541"/>
                  </a:cubicBezTo>
                  <a:close/>
                  <a:moveTo>
                    <a:pt x="3296" y="18191"/>
                  </a:moveTo>
                  <a:cubicBezTo>
                    <a:pt x="3169" y="18222"/>
                    <a:pt x="3054" y="18325"/>
                    <a:pt x="3001" y="18491"/>
                  </a:cubicBezTo>
                  <a:cubicBezTo>
                    <a:pt x="2934" y="18701"/>
                    <a:pt x="3004" y="18940"/>
                    <a:pt x="3167" y="19048"/>
                  </a:cubicBezTo>
                  <a:cubicBezTo>
                    <a:pt x="3429" y="19318"/>
                    <a:pt x="3701" y="19568"/>
                    <a:pt x="3981" y="19796"/>
                  </a:cubicBezTo>
                  <a:cubicBezTo>
                    <a:pt x="4261" y="20023"/>
                    <a:pt x="4548" y="20228"/>
                    <a:pt x="4844" y="20411"/>
                  </a:cubicBezTo>
                  <a:cubicBezTo>
                    <a:pt x="5045" y="20564"/>
                    <a:pt x="5313" y="20464"/>
                    <a:pt x="5409" y="20199"/>
                  </a:cubicBezTo>
                  <a:cubicBezTo>
                    <a:pt x="5498" y="19954"/>
                    <a:pt x="5398" y="19668"/>
                    <a:pt x="5193" y="19572"/>
                  </a:cubicBezTo>
                  <a:cubicBezTo>
                    <a:pt x="4923" y="19405"/>
                    <a:pt x="4660" y="19219"/>
                    <a:pt x="4405" y="19012"/>
                  </a:cubicBezTo>
                  <a:cubicBezTo>
                    <a:pt x="4150" y="18804"/>
                    <a:pt x="3902" y="18576"/>
                    <a:pt x="3663" y="18330"/>
                  </a:cubicBezTo>
                  <a:cubicBezTo>
                    <a:pt x="3561" y="18201"/>
                    <a:pt x="3423" y="18160"/>
                    <a:pt x="3296" y="18191"/>
                  </a:cubicBezTo>
                  <a:close/>
                  <a:moveTo>
                    <a:pt x="14373" y="18253"/>
                  </a:moveTo>
                  <a:cubicBezTo>
                    <a:pt x="14265" y="18225"/>
                    <a:pt x="14147" y="18254"/>
                    <a:pt x="14051" y="18345"/>
                  </a:cubicBezTo>
                  <a:cubicBezTo>
                    <a:pt x="13803" y="18599"/>
                    <a:pt x="13546" y="18833"/>
                    <a:pt x="13279" y="19045"/>
                  </a:cubicBezTo>
                  <a:cubicBezTo>
                    <a:pt x="13012" y="19256"/>
                    <a:pt x="12736" y="19446"/>
                    <a:pt x="12455" y="19616"/>
                  </a:cubicBezTo>
                  <a:cubicBezTo>
                    <a:pt x="12254" y="19709"/>
                    <a:pt x="12155" y="19985"/>
                    <a:pt x="12236" y="20228"/>
                  </a:cubicBezTo>
                  <a:cubicBezTo>
                    <a:pt x="12327" y="20504"/>
                    <a:pt x="12600" y="20612"/>
                    <a:pt x="12807" y="20455"/>
                  </a:cubicBezTo>
                  <a:cubicBezTo>
                    <a:pt x="13114" y="20269"/>
                    <a:pt x="13415" y="20061"/>
                    <a:pt x="13706" y="19829"/>
                  </a:cubicBezTo>
                  <a:cubicBezTo>
                    <a:pt x="13996" y="19597"/>
                    <a:pt x="14276" y="19341"/>
                    <a:pt x="14547" y="19063"/>
                  </a:cubicBezTo>
                  <a:cubicBezTo>
                    <a:pt x="14685" y="18924"/>
                    <a:pt x="14723" y="18686"/>
                    <a:pt x="14638" y="18495"/>
                  </a:cubicBezTo>
                  <a:cubicBezTo>
                    <a:pt x="14580" y="18365"/>
                    <a:pt x="14481" y="18281"/>
                    <a:pt x="14373" y="18253"/>
                  </a:cubicBezTo>
                  <a:close/>
                  <a:moveTo>
                    <a:pt x="6272" y="20166"/>
                  </a:moveTo>
                  <a:cubicBezTo>
                    <a:pt x="6117" y="20186"/>
                    <a:pt x="5979" y="20316"/>
                    <a:pt x="5935" y="20510"/>
                  </a:cubicBezTo>
                  <a:cubicBezTo>
                    <a:pt x="5880" y="20756"/>
                    <a:pt x="5996" y="21012"/>
                    <a:pt x="6197" y="21086"/>
                  </a:cubicBezTo>
                  <a:cubicBezTo>
                    <a:pt x="6522" y="21210"/>
                    <a:pt x="6854" y="21312"/>
                    <a:pt x="7189" y="21390"/>
                  </a:cubicBezTo>
                  <a:cubicBezTo>
                    <a:pt x="7522" y="21467"/>
                    <a:pt x="7857" y="21521"/>
                    <a:pt x="8196" y="21551"/>
                  </a:cubicBezTo>
                  <a:cubicBezTo>
                    <a:pt x="8371" y="21550"/>
                    <a:pt x="8523" y="21400"/>
                    <a:pt x="8562" y="21192"/>
                  </a:cubicBezTo>
                  <a:cubicBezTo>
                    <a:pt x="8613" y="20926"/>
                    <a:pt x="8473" y="20664"/>
                    <a:pt x="8253" y="20613"/>
                  </a:cubicBezTo>
                  <a:cubicBezTo>
                    <a:pt x="7944" y="20585"/>
                    <a:pt x="7637" y="20534"/>
                    <a:pt x="7333" y="20463"/>
                  </a:cubicBezTo>
                  <a:cubicBezTo>
                    <a:pt x="7029" y="20391"/>
                    <a:pt x="6726" y="20299"/>
                    <a:pt x="6428" y="20184"/>
                  </a:cubicBezTo>
                  <a:cubicBezTo>
                    <a:pt x="6375" y="20164"/>
                    <a:pt x="6323" y="20159"/>
                    <a:pt x="6272" y="20166"/>
                  </a:cubicBezTo>
                  <a:close/>
                  <a:moveTo>
                    <a:pt x="11388" y="20195"/>
                  </a:moveTo>
                  <a:cubicBezTo>
                    <a:pt x="11330" y="20188"/>
                    <a:pt x="11270" y="20194"/>
                    <a:pt x="11211" y="20221"/>
                  </a:cubicBezTo>
                  <a:cubicBezTo>
                    <a:pt x="10921" y="20328"/>
                    <a:pt x="10629" y="20412"/>
                    <a:pt x="10333" y="20477"/>
                  </a:cubicBezTo>
                  <a:cubicBezTo>
                    <a:pt x="10038" y="20543"/>
                    <a:pt x="9740" y="20588"/>
                    <a:pt x="9440" y="20613"/>
                  </a:cubicBezTo>
                  <a:cubicBezTo>
                    <a:pt x="9241" y="20600"/>
                    <a:pt x="9067" y="20779"/>
                    <a:pt x="9043" y="21020"/>
                  </a:cubicBezTo>
                  <a:cubicBezTo>
                    <a:pt x="9012" y="21336"/>
                    <a:pt x="9236" y="21600"/>
                    <a:pt x="9494" y="21555"/>
                  </a:cubicBezTo>
                  <a:cubicBezTo>
                    <a:pt x="9824" y="21527"/>
                    <a:pt x="10152" y="21477"/>
                    <a:pt x="10477" y="21405"/>
                  </a:cubicBezTo>
                  <a:cubicBezTo>
                    <a:pt x="10803" y="21332"/>
                    <a:pt x="11124" y="21240"/>
                    <a:pt x="11442" y="21122"/>
                  </a:cubicBezTo>
                  <a:cubicBezTo>
                    <a:pt x="11637" y="21071"/>
                    <a:pt x="11768" y="20846"/>
                    <a:pt x="11740" y="20606"/>
                  </a:cubicBezTo>
                  <a:cubicBezTo>
                    <a:pt x="11713" y="20378"/>
                    <a:pt x="11561" y="20217"/>
                    <a:pt x="11388" y="20195"/>
                  </a:cubicBezTo>
                  <a:close/>
                </a:path>
              </a:pathLst>
            </a:cu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 b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Helvetica Neue Medium"/>
                </a:defRPr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222222">
                    <a:lumMod val="90000"/>
                    <a:lumOff val="1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4" name="Text Box 3"/>
            <p:cNvSpPr txBox="1"/>
            <p:nvPr>
              <p:custDataLst>
                <p:tags r:id="rId39"/>
              </p:custDataLst>
            </p:nvPr>
          </p:nvSpPr>
          <p:spPr>
            <a:xfrm>
              <a:off x="12075" y="5065"/>
              <a:ext cx="1744" cy="1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90000" tIns="46800" rIns="90000" bIns="46800" numCol="1" anchor="ctr"/>
            <a:lstStyle>
              <a:defPPr>
                <a:defRPr lang="en-US"/>
              </a:defPPr>
              <a:lvl1pPr algn="ctr">
                <a:lnSpc>
                  <a:spcPct val="100000"/>
                </a:lnSpc>
                <a:defRPr sz="1600" b="0">
                  <a:cs typeface="Impact" panose="020B0806030902050204"/>
                </a:defRPr>
              </a:lvl1pPr>
            </a:lstStyle>
            <a:p>
              <a:pPr lvl="0" defTabSz="457200">
                <a:lnSpc>
                  <a:spcPct val="120000"/>
                </a:lnSpc>
                <a:defRPr/>
              </a:pPr>
              <a:r>
                <a:rPr lang="en-US" altLang="zh-CN" b="1" spc="300">
                  <a:solidFill>
                    <a:srgbClr val="222222">
                      <a:lumMod val="90000"/>
                      <a:lumOff val="10000"/>
                    </a:srgb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Arial" panose="020B0604020202020204" pitchFamily="34" charset="0"/>
                </a:rPr>
                <a:t>1</a:t>
              </a:r>
              <a:r>
                <a:rPr lang="zh-CN" altLang="en-US" b="1" spc="300">
                  <a:solidFill>
                    <a:srgbClr val="222222">
                      <a:lumMod val="90000"/>
                      <a:lumOff val="10000"/>
                    </a:srgb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Arial" panose="020B0604020202020204" pitchFamily="34" charset="0"/>
                </a:rPr>
                <a:t>月</a:t>
              </a:r>
              <a:r>
                <a:rPr lang="en-US" altLang="zh-CN" b="1" spc="300">
                  <a:solidFill>
                    <a:srgbClr val="222222">
                      <a:lumMod val="90000"/>
                      <a:lumOff val="10000"/>
                    </a:srgb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Arial" panose="020B0604020202020204" pitchFamily="34" charset="0"/>
                </a:rPr>
                <a:t>13</a:t>
              </a:r>
              <a:r>
                <a:rPr lang="zh-CN" altLang="en-US" b="1" spc="300">
                  <a:solidFill>
                    <a:srgbClr val="222222">
                      <a:lumMod val="90000"/>
                      <a:lumOff val="10000"/>
                    </a:srgb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Arial" panose="020B0604020202020204" pitchFamily="34" charset="0"/>
                </a:rPr>
                <a:t>日</a:t>
              </a:r>
              <a:r>
                <a:rPr lang="en-US" altLang="zh-CN" b="1" spc="300">
                  <a:solidFill>
                    <a:srgbClr val="222222">
                      <a:lumMod val="90000"/>
                      <a:lumOff val="10000"/>
                    </a:srgb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Arial" panose="020B0604020202020204" pitchFamily="34" charset="0"/>
                </a:rPr>
                <a:t>-15</a:t>
              </a:r>
              <a:r>
                <a:rPr lang="zh-CN" altLang="en-US" b="1" spc="300">
                  <a:solidFill>
                    <a:srgbClr val="222222">
                      <a:lumMod val="90000"/>
                      <a:lumOff val="10000"/>
                    </a:srgb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Arial" panose="020B0604020202020204" pitchFamily="34" charset="0"/>
                </a:rPr>
                <a:t>日</a:t>
              </a:r>
              <a:endParaRPr lang="zh-CN" altLang="en-US" b="1" spc="300">
                <a:solidFill>
                  <a:srgbClr val="222222">
                    <a:lumMod val="90000"/>
                    <a:lumOff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5" name="Линия"/>
          <p:cNvSpPr/>
          <p:nvPr>
            <p:custDataLst>
              <p:tags r:id="rId40"/>
            </p:custDataLst>
          </p:nvPr>
        </p:nvSpPr>
        <p:spPr>
          <a:xfrm>
            <a:off x="11034932" y="2756859"/>
            <a:ext cx="1" cy="393032"/>
          </a:xfrm>
          <a:prstGeom prst="line">
            <a:avLst/>
          </a:prstGeom>
          <a:noFill/>
          <a:ln w="25400" cap="flat">
            <a:solidFill>
              <a:srgbClr val="FFFFFF">
                <a:lumMod val="85000"/>
              </a:srgbClr>
            </a:solidFill>
            <a:prstDash val="solid"/>
            <a:miter lim="400000"/>
            <a:headEnd type="oval"/>
            <a:tailEnd w="med" len="med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222222">
                  <a:lumMod val="90000"/>
                  <a:lumOff val="10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6" name="矩形 85"/>
          <p:cNvSpPr/>
          <p:nvPr>
            <p:custDataLst>
              <p:tags r:id="rId41"/>
            </p:custDataLst>
          </p:nvPr>
        </p:nvSpPr>
        <p:spPr>
          <a:xfrm>
            <a:off x="10180957" y="1991587"/>
            <a:ext cx="1887218" cy="654050"/>
          </a:xfrm>
          <a:prstGeom prst="rect">
            <a:avLst/>
          </a:prstGeom>
        </p:spPr>
        <p:txBody>
          <a:bodyPr wrap="square" bIns="0" anchor="b"/>
          <a:lstStyle/>
          <a:p>
            <a:pPr lvl="0" defTabSz="457200">
              <a:lnSpc>
                <a:spcPct val="130000"/>
              </a:lnSpc>
              <a:defRPr/>
            </a:pPr>
            <a:r>
              <a:rPr lang="en-US" altLang="zh-CN" sz="1400" kern="100" spc="150" dirty="0">
                <a:solidFill>
                  <a:srgbClr val="222222">
                    <a:lumMod val="90000"/>
                    <a:lumOff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1</a:t>
            </a:r>
            <a:r>
              <a:rPr lang="zh-CN" altLang="en-US" sz="1400" kern="100" spc="150" dirty="0">
                <a:solidFill>
                  <a:srgbClr val="222222">
                    <a:lumMod val="90000"/>
                    <a:lumOff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月</a:t>
            </a:r>
            <a:r>
              <a:rPr lang="en-US" altLang="zh-CN" sz="1400" kern="100" spc="150" dirty="0">
                <a:solidFill>
                  <a:srgbClr val="222222">
                    <a:lumMod val="90000"/>
                    <a:lumOff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15</a:t>
            </a:r>
            <a:r>
              <a:rPr lang="zh-CN" altLang="en-US" sz="1400" kern="100" spc="150" dirty="0">
                <a:solidFill>
                  <a:srgbClr val="222222">
                    <a:lumMod val="90000"/>
                    <a:lumOff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日中美将签订第一阶段协议</a:t>
            </a:r>
            <a:endParaRPr lang="zh-CN" altLang="en-US" sz="1400" kern="100" spc="150" dirty="0">
              <a:solidFill>
                <a:srgbClr val="222222">
                  <a:lumMod val="90000"/>
                  <a:lumOff val="10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721995" y="2595880"/>
            <a:ext cx="909955" cy="385445"/>
          </a:xfrm>
          <a:prstGeom prst="rect">
            <a:avLst/>
          </a:prstGeom>
          <a:solidFill>
            <a:srgbClr val="2196F3"/>
          </a:solidFill>
          <a:ln>
            <a:solidFill>
              <a:srgbClr val="2196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2019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6295390" y="2595880"/>
            <a:ext cx="909955" cy="38544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2020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89507" y="5940004"/>
            <a:ext cx="920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周期板块、大金融板块、科技板块、特斯拉产业链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轮番接力，彻底点燃了本轮春季行情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20201497_4*m_h_i*1_3_2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01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20201497_4*m_h_a*1_3_1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20201497_4*m_h_i*1_3_3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1"/>
  <p:tag name="KSO_WM_UNIT_ID" val="diagram20201497_4*m_h_i*1_4_1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2"/>
  <p:tag name="KSO_WM_UNIT_ID" val="diagram20201497_4*m_h_i*1_4_2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105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4_1"/>
  <p:tag name="KSO_WM_UNIT_ID" val="diagram20201497_4*m_h_a*1_4_1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3"/>
  <p:tag name="KSO_WM_UNIT_ID" val="diagram20201497_4*m_h_i*1_4_3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1"/>
  <p:tag name="KSO_WM_UNIT_ID" val="diagram20201497_4*m_h_i*1_5_1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2"/>
  <p:tag name="KSO_WM_UNIT_ID" val="diagram20201497_4*m_h_i*1_5_2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09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5_1"/>
  <p:tag name="KSO_WM_UNIT_ID" val="diagram20201497_4*m_h_a*1_5_1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3"/>
  <p:tag name="KSO_WM_UNIT_ID" val="diagram20201497_4*m_h_i*1_5_3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6_1"/>
  <p:tag name="KSO_WM_UNIT_ID" val="diagram20201497_4*m_h_i*1_6_1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6_2"/>
  <p:tag name="KSO_WM_UNIT_ID" val="diagram20201497_4*m_h_i*1_6_2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113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6_1"/>
  <p:tag name="KSO_WM_UNIT_ID" val="diagram20201497_4*m_h_a*1_6_1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6_3"/>
  <p:tag name="KSO_WM_UNIT_ID" val="diagram20201497_4*m_h_i*1_6_3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115.xml><?xml version="1.0" encoding="utf-8"?>
<p:tagLst xmlns:p="http://schemas.openxmlformats.org/presentationml/2006/main">
  <p:tag name="KSO_WM_UNIT_PRESET_TEXT" val="单击此处添加文本具体内容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h_f"/>
  <p:tag name="KSO_WM_UNIT_INDEX" val="1_4_1_1"/>
  <p:tag name="KSO_WM_UNIT_ID" val="diagram20201497_4*m_h_h_f*1_4_1_1"/>
  <p:tag name="KSO_WM_TEMPLATE_CATEGORY" val="diagram"/>
  <p:tag name="KSO_WM_TEMPLATE_INDEX" val="20201497"/>
  <p:tag name="KSO_WM_UNIT_LAYERLEVEL" val="1_1_1_1"/>
  <p:tag name="KSO_WM_TAG_VERSION" val="1.0"/>
  <p:tag name="KSO_WM_BEAUTIFY_FLAG" val="#wm#"/>
  <p:tag name="KSO_WM_UNIT_TEXT_FILL_FORE_SCHEMECOLOR_INDEX" val="13"/>
  <p:tag name="KSO_WM_UNIT_TEXT_FILL_TYPE" val="1"/>
</p:tagLst>
</file>

<file path=ppt/tags/tag116.xml><?xml version="1.0" encoding="utf-8"?>
<p:tagLst xmlns:p="http://schemas.openxmlformats.org/presentationml/2006/main">
  <p:tag name="KSO_WM_UNIT_PRESET_TEXT" val="单击此处添加文本具体内容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h_f"/>
  <p:tag name="KSO_WM_UNIT_INDEX" val="1_1_1_1"/>
  <p:tag name="KSO_WM_UNIT_ID" val="diagram20201497_4*m_h_h_f*1_1_1_1"/>
  <p:tag name="KSO_WM_TEMPLATE_CATEGORY" val="diagram"/>
  <p:tag name="KSO_WM_TEMPLATE_INDEX" val="20201497"/>
  <p:tag name="KSO_WM_UNIT_LAYERLEVEL" val="1_1_1_1"/>
  <p:tag name="KSO_WM_TAG_VERSION" val="1.0"/>
  <p:tag name="KSO_WM_BEAUTIFY_FLAG" val="#wm#"/>
  <p:tag name="KSO_WM_UNIT_TEXT_FILL_FORE_SCHEMECOLOR_INDEX" val="13"/>
  <p:tag name="KSO_WM_UNIT_TEXT_FILL_TYPE" val="1"/>
</p:tagLst>
</file>

<file path=ppt/tags/tag117.xml><?xml version="1.0" encoding="utf-8"?>
<p:tagLst xmlns:p="http://schemas.openxmlformats.org/presentationml/2006/main">
  <p:tag name="KSO_WM_UNIT_PRESET_TEXT" val="单击此处添加文本具体内容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h_f"/>
  <p:tag name="KSO_WM_UNIT_INDEX" val="1_1_1_1"/>
  <p:tag name="KSO_WM_UNIT_ID" val="diagram20201497_4*m_h_h_f*1_1_1_1"/>
  <p:tag name="KSO_WM_TEMPLATE_CATEGORY" val="diagram"/>
  <p:tag name="KSO_WM_TEMPLATE_INDEX" val="20201497"/>
  <p:tag name="KSO_WM_UNIT_LAYERLEVEL" val="1_1_1_1"/>
  <p:tag name="KSO_WM_TAG_VERSION" val="1.0"/>
  <p:tag name="KSO_WM_BEAUTIFY_FLAG" val="#wm#"/>
  <p:tag name="KSO_WM_UNIT_TEXT_FILL_FORE_SCHEMECOLOR_INDEX" val="13"/>
  <p:tag name="KSO_WM_UNIT_TEXT_FILL_TYPE" val="1"/>
</p:tagLst>
</file>

<file path=ppt/tags/tag118.xml><?xml version="1.0" encoding="utf-8"?>
<p:tagLst xmlns:p="http://schemas.openxmlformats.org/presentationml/2006/main">
  <p:tag name="KSO_WM_UNIT_PRESET_TEXT" val="单击此处添加文本具体内容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h_f"/>
  <p:tag name="KSO_WM_UNIT_INDEX" val="1_4_1_1"/>
  <p:tag name="KSO_WM_UNIT_ID" val="diagram20201497_4*m_h_h_f*1_4_1_1"/>
  <p:tag name="KSO_WM_TEMPLATE_CATEGORY" val="diagram"/>
  <p:tag name="KSO_WM_TEMPLATE_INDEX" val="20201497"/>
  <p:tag name="KSO_WM_UNIT_LAYERLEVEL" val="1_1_1_1"/>
  <p:tag name="KSO_WM_TAG_VERSION" val="1.0"/>
  <p:tag name="KSO_WM_BEAUTIFY_FLAG" val="#wm#"/>
  <p:tag name="KSO_WM_UNIT_TEXT_FILL_FORE_SCHEMECOLOR_INDEX" val="13"/>
  <p:tag name="KSO_WM_UNIT_TEXT_FILL_TYPE" val="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1"/>
  <p:tag name="KSO_WM_UNIT_ID" val="diagram20201497_4*m_h_i*1_5_1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2"/>
  <p:tag name="KSO_WM_UNIT_ID" val="diagram20201497_4*m_h_i*1_5_2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21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5_1"/>
  <p:tag name="KSO_WM_UNIT_ID" val="diagram20201497_4*m_h_a*1_5_1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2"/>
  <p:tag name="KSO_WM_UNIT_ID" val="diagram20201497_4*m_h_i*1_5_2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3"/>
  <p:tag name="KSO_WM_UNIT_ID" val="diagram20201497_4*m_h_i*1_5_3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124.xml><?xml version="1.0" encoding="utf-8"?>
<p:tagLst xmlns:p="http://schemas.openxmlformats.org/presentationml/2006/main">
  <p:tag name="KSO_WM_UNIT_PRESET_TEXT" val="单击此处添加文本具体内容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h_f"/>
  <p:tag name="KSO_WM_UNIT_INDEX" val="1_1_1_1"/>
  <p:tag name="KSO_WM_UNIT_ID" val="diagram20201497_4*m_h_h_f*1_1_1_1"/>
  <p:tag name="KSO_WM_TEMPLATE_CATEGORY" val="diagram"/>
  <p:tag name="KSO_WM_TEMPLATE_INDEX" val="20201497"/>
  <p:tag name="KSO_WM_UNIT_LAYERLEVEL" val="1_1_1_1"/>
  <p:tag name="KSO_WM_TAG_VERSION" val="1.0"/>
  <p:tag name="KSO_WM_BEAUTIFY_FLAG" val="#wm#"/>
  <p:tag name="KSO_WM_UNIT_TEXT_FILL_FORE_SCHEMECOLOR_INDEX" val="13"/>
  <p:tag name="KSO_WM_UNIT_TEXT_FILL_TYPE" val="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6_1"/>
  <p:tag name="KSO_WM_UNIT_ID" val="diagram20201497_4*m_h_i*1_6_1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6_2"/>
  <p:tag name="KSO_WM_UNIT_ID" val="diagram20201497_4*m_h_i*1_6_2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127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6_1"/>
  <p:tag name="KSO_WM_UNIT_ID" val="diagram20201497_4*m_h_a*1_6_1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6_3"/>
  <p:tag name="KSO_WM_UNIT_ID" val="diagram20201497_4*m_h_i*1_6_3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129.xml><?xml version="1.0" encoding="utf-8"?>
<p:tagLst xmlns:p="http://schemas.openxmlformats.org/presentationml/2006/main">
  <p:tag name="KSO_WM_UNIT_PRESET_TEXT" val="单击此处添加文本具体内容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h_f"/>
  <p:tag name="KSO_WM_UNIT_INDEX" val="1_4_1_1"/>
  <p:tag name="KSO_WM_UNIT_ID" val="diagram20201497_4*m_h_h_f*1_4_1_1"/>
  <p:tag name="KSO_WM_TEMPLATE_CATEGORY" val="diagram"/>
  <p:tag name="KSO_WM_TEMPLATE_INDEX" val="20201497"/>
  <p:tag name="KSO_WM_UNIT_LAYERLEVEL" val="1_1_1_1"/>
  <p:tag name="KSO_WM_TAG_VERSION" val="1.0"/>
  <p:tag name="KSO_WM_BEAUTIFY_FLAG" val="#wm#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TABLE_BEAUTIFY" val="smartTable{05b06d18-4b05-47b4-85c1-6899db2069bb}"/>
  <p:tag name="TABLE_SKINIDX" val="0"/>
  <p:tag name="TABLE_ENCOLOR" val="#FFFFFF"/>
</p:tagLst>
</file>

<file path=ppt/tags/tag131.xml><?xml version="1.0" encoding="utf-8"?>
<p:tagLst xmlns:p="http://schemas.openxmlformats.org/presentationml/2006/main">
  <p:tag name="KSO_WM_UNIT_TABLE_BEAUTIFY" val="smartTable{50e6832b-6188-4356-86f5-c3b2eda9ef6c}"/>
  <p:tag name="TABLE_SKINIDX" val="0"/>
  <p:tag name="TABLE_ENCOLOR" val="#FFFFFF"/>
</p:tagLst>
</file>

<file path=ppt/tags/tag132.xml><?xml version="1.0" encoding="utf-8"?>
<p:tagLst xmlns:p="http://schemas.openxmlformats.org/presentationml/2006/main">
  <p:tag name="KSO_WM_UNIT_TABLE_BEAUTIFY" val="smartTable{3d752c21-b3c8-48da-bf94-8ce279d2c594}"/>
  <p:tag name="TABLE_SKINIDX" val="0"/>
  <p:tag name="TABLE_ENCOLOR" val="#FFFFFF"/>
</p:tagLst>
</file>

<file path=ppt/tags/tag133.xml><?xml version="1.0" encoding="utf-8"?>
<p:tagLst xmlns:p="http://schemas.openxmlformats.org/presentationml/2006/main">
  <p:tag name="REFSHAPE" val="462664420"/>
</p:tagLst>
</file>

<file path=ppt/tags/tag134.xml><?xml version="1.0" encoding="utf-8"?>
<p:tagLst xmlns:p="http://schemas.openxmlformats.org/presentationml/2006/main">
  <p:tag name="KSO_WM_UNIT_PLACING_PICTURE_USER_VIEWPORT" val="{&quot;height&quot;:4983.7968503937009,&quot;width&quot;:8151.6456692913389}"/>
</p:tagLst>
</file>

<file path=ppt/tags/tag135.xml><?xml version="1.0" encoding="utf-8"?>
<p:tagLst xmlns:p="http://schemas.openxmlformats.org/presentationml/2006/main">
  <p:tag name="REFSHAPE" val="462686588"/>
  <p:tag name="KSO_WM_UNIT_PLACING_PICTURE_USER_VIEWPORT" val="{&quot;height&quot;:6422,&quot;width&quot;:10214}"/>
</p:tagLst>
</file>

<file path=ppt/tags/tag136.xml><?xml version="1.0" encoding="utf-8"?>
<p:tagLst xmlns:p="http://schemas.openxmlformats.org/presentationml/2006/main">
  <p:tag name="REFSHAPE" val="515543364"/>
  <p:tag name="KSO_WM_UNIT_PLACING_PICTURE_USER_VIEWPORT" val="{&quot;height&quot;:3240,&quot;width&quot;:7440}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PA" val="v3.2.0"/>
</p:tagLst>
</file>

<file path=ppt/tags/tag63.xml><?xml version="1.0" encoding="utf-8"?>
<p:tagLst xmlns:p="http://schemas.openxmlformats.org/presentationml/2006/main">
  <p:tag name="PA" val="v3.2.0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69710_4*l_h_i*1_1_1"/>
  <p:tag name="KSO_WM_TEMPLATE_CATEGORY" val="diagram"/>
  <p:tag name="KSO_WM_TEMPLATE_INDEX" val="20169710"/>
  <p:tag name="KSO_WM_UNIT_LAYERLEVEL" val="1_1_1"/>
  <p:tag name="KSO_WM_TAG_VERSION" val="1.0"/>
  <p:tag name="KSO_WM_BEAUTIFY_FLAG" val="#wm#"/>
  <p:tag name="KSO_WM_UNIT_LINE_FORE_SCHEMECOLOR_INDEX" val="5"/>
  <p:tag name="KSO_WM_UNIT_LINE_FILL_TYPE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69710_4*l_h_i*1_1_2"/>
  <p:tag name="KSO_WM_TEMPLATE_CATEGORY" val="diagram"/>
  <p:tag name="KSO_WM_TEMPLATE_INDEX" val="20169710"/>
  <p:tag name="KSO_WM_UNIT_LAYERLEVEL" val="1_1_1"/>
  <p:tag name="KSO_WM_TAG_VERSION" val="1.0"/>
  <p:tag name="KSO_WM_BEAUTIFY_FLAG" val="#wm#"/>
  <p:tag name="KSO_WM_UNIT_FILL_FORE_SCHEMECOLOR_INDEX" val="5"/>
  <p:tag name="KSO_WM_UNIT_FILL_TYPE" val="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169710_4*l_h_i*1_1_3"/>
  <p:tag name="KSO_WM_TEMPLATE_CATEGORY" val="diagram"/>
  <p:tag name="KSO_WM_TEMPLATE_INDEX" val="20169710"/>
  <p:tag name="KSO_WM_UNIT_LAYERLEVEL" val="1_1_1"/>
  <p:tag name="KSO_WM_TAG_VERSION" val="1.0"/>
  <p:tag name="KSO_WM_BEAUTIFY_FLAG" val="#wm#"/>
  <p:tag name="KSO_WM_UNIT_FILL_FORE_SCHEMECOLOR_INDEX" val="5"/>
  <p:tag name="KSO_WM_UNIT_FILL_TYPE" val="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20169710_4*l_h_i*1_1_4"/>
  <p:tag name="KSO_WM_TEMPLATE_CATEGORY" val="diagram"/>
  <p:tag name="KSO_WM_TEMPLATE_INDEX" val="20169710"/>
  <p:tag name="KSO_WM_UNIT_LAYERLEVEL" val="1_1_1"/>
  <p:tag name="KSO_WM_TAG_VERSION" val="1.0"/>
  <p:tag name="KSO_WM_BEAUTIFY_FLAG" val="#wm#"/>
  <p:tag name="KSO_WM_UNIT_FILL_FORE_SCHEMECOLOR_INDEX" val="5"/>
  <p:tag name="KSO_WM_UNIT_FILL_TYPE" val="1"/>
</p:tagLst>
</file>

<file path=ppt/tags/tag68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69710_4*l_h_a*1_1_1"/>
  <p:tag name="KSO_WM_TEMPLATE_CATEGORY" val="diagram"/>
  <p:tag name="KSO_WM_TEMPLATE_INDEX" val="20169710"/>
  <p:tag name="KSO_WM_UNIT_LAYERLEVEL" val="1_1_1"/>
  <p:tag name="KSO_WM_TAG_VERSION" val="1.0"/>
  <p:tag name="KSO_WM_BEAUTIFY_FLAG" val="#wm#"/>
  <p:tag name="KSO_WM_UNIT_TEXT_FILL_FORE_SCHEMECOLOR_INDEX" val="5"/>
  <p:tag name="KSO_WM_UNIT_TEXT_FILL_TYPE" val="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5"/>
  <p:tag name="KSO_WM_UNIT_ID" val="diagram20169710_4*l_h_i*1_1_5"/>
  <p:tag name="KSO_WM_TEMPLATE_CATEGORY" val="diagram"/>
  <p:tag name="KSO_WM_TEMPLATE_INDEX" val="20169710"/>
  <p:tag name="KSO_WM_UNIT_LAYERLEVEL" val="1_1_1"/>
  <p:tag name="KSO_WM_TAG_VERSION" val="1.0"/>
  <p:tag name="KSO_WM_BEAUTIFY_FLAG" val="#wm#"/>
  <p:tag name="KSO_WM_UNIT_TEXT_FILL_FORE_SCHEMECOLOR_INDEX" val="5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69710_4*l_h_i*1_3_1"/>
  <p:tag name="KSO_WM_TEMPLATE_CATEGORY" val="diagram"/>
  <p:tag name="KSO_WM_TEMPLATE_INDEX" val="20169710"/>
  <p:tag name="KSO_WM_UNIT_LAYERLEVEL" val="1_1_1"/>
  <p:tag name="KSO_WM_TAG_VERSION" val="1.0"/>
  <p:tag name="KSO_WM_BEAUTIFY_FLAG" val="#wm#"/>
  <p:tag name="KSO_WM_UNIT_LINE_FORE_SCHEMECOLOR_INDEX" val="7"/>
  <p:tag name="KSO_WM_UNIT_LINE_FILL_TYPE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169710_4*l_h_i*1_3_2"/>
  <p:tag name="KSO_WM_TEMPLATE_CATEGORY" val="diagram"/>
  <p:tag name="KSO_WM_TEMPLATE_INDEX" val="20169710"/>
  <p:tag name="KSO_WM_UNIT_LAYERLEVEL" val="1_1_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169710_4*l_h_i*1_3_3"/>
  <p:tag name="KSO_WM_TEMPLATE_CATEGORY" val="diagram"/>
  <p:tag name="KSO_WM_TEMPLATE_INDEX" val="20169710"/>
  <p:tag name="KSO_WM_UNIT_LAYERLEVEL" val="1_1_1"/>
  <p:tag name="KSO_WM_TAG_VERSION" val="1.0"/>
  <p:tag name="KSO_WM_BEAUTIFY_FLAG" val="#wm#"/>
  <p:tag name="KSO_WM_UNIT_FILL_FORE_SCHEMECOLOR_INDEX" val="7"/>
  <p:tag name="KSO_WM_UNIT_FILL_TYPE" val="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"/>
  <p:tag name="KSO_WM_UNIT_ID" val="diagram20169710_4*l_h_i*1_3_4"/>
  <p:tag name="KSO_WM_TEMPLATE_CATEGORY" val="diagram"/>
  <p:tag name="KSO_WM_TEMPLATE_INDEX" val="20169710"/>
  <p:tag name="KSO_WM_UNIT_LAYERLEVEL" val="1_1_1"/>
  <p:tag name="KSO_WM_TAG_VERSION" val="1.0"/>
  <p:tag name="KSO_WM_BEAUTIFY_FLAG" val="#wm#"/>
  <p:tag name="KSO_WM_UNIT_FILL_FORE_SCHEMECOLOR_INDEX" val="7"/>
  <p:tag name="KSO_WM_UNIT_FILL_TYPE" val="1"/>
</p:tagLst>
</file>

<file path=ppt/tags/tag74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69710_4*l_h_a*1_3_1"/>
  <p:tag name="KSO_WM_TEMPLATE_CATEGORY" val="diagram"/>
  <p:tag name="KSO_WM_TEMPLATE_INDEX" val="20169710"/>
  <p:tag name="KSO_WM_UNIT_LAYERLEVEL" val="1_1_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5"/>
  <p:tag name="KSO_WM_UNIT_ID" val="diagram20169710_4*l_h_i*1_3_5"/>
  <p:tag name="KSO_WM_TEMPLATE_CATEGORY" val="diagram"/>
  <p:tag name="KSO_WM_TEMPLATE_INDEX" val="20169710"/>
  <p:tag name="KSO_WM_UNIT_LAYERLEVEL" val="1_1_1"/>
  <p:tag name="KSO_WM_TAG_VERSION" val="1.0"/>
  <p:tag name="KSO_WM_BEAUTIFY_FLAG" val="#wm#"/>
  <p:tag name="KSO_WM_UNIT_TEXT_FILL_FORE_SCHEMECOLOR_INDEX" val="7"/>
  <p:tag name="KSO_WM_UNIT_TEXT_FILL_TYPE" val="1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69710_4*l_h_i*1_2_1"/>
  <p:tag name="KSO_WM_TEMPLATE_CATEGORY" val="diagram"/>
  <p:tag name="KSO_WM_TEMPLATE_INDEX" val="20169710"/>
  <p:tag name="KSO_WM_UNIT_LAYERLEVEL" val="1_1_1"/>
  <p:tag name="KSO_WM_TAG_VERSION" val="1.0"/>
  <p:tag name="KSO_WM_BEAUTIFY_FLAG" val="#wm#"/>
  <p:tag name="KSO_WM_UNIT_LINE_FORE_SCHEMECOLOR_INDEX" val="6"/>
  <p:tag name="KSO_WM_UNIT_LINE_FILL_TYPE" val="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69710_4*l_h_i*1_2_2"/>
  <p:tag name="KSO_WM_TEMPLATE_CATEGORY" val="diagram"/>
  <p:tag name="KSO_WM_TEMPLATE_INDEX" val="20169710"/>
  <p:tag name="KSO_WM_UNIT_LAYERLEVEL" val="1_1_1"/>
  <p:tag name="KSO_WM_TAG_VERSION" val="1.0"/>
  <p:tag name="KSO_WM_BEAUTIFY_FLAG" val="#wm#"/>
  <p:tag name="KSO_WM_UNIT_FILL_FORE_SCHEMECOLOR_INDEX" val="6"/>
  <p:tag name="KSO_WM_UNIT_FILL_TYPE" val="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169710_4*l_h_i*1_2_3"/>
  <p:tag name="KSO_WM_TEMPLATE_CATEGORY" val="diagram"/>
  <p:tag name="KSO_WM_TEMPLATE_INDEX" val="20169710"/>
  <p:tag name="KSO_WM_UNIT_LAYERLEVEL" val="1_1_1"/>
  <p:tag name="KSO_WM_TAG_VERSION" val="1.0"/>
  <p:tag name="KSO_WM_BEAUTIFY_FLAG" val="#wm#"/>
  <p:tag name="KSO_WM_UNIT_FILL_FORE_SCHEMECOLOR_INDEX" val="6"/>
  <p:tag name="KSO_WM_UNIT_FILL_TYPE" val="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ID" val="diagram20169710_4*l_h_i*1_2_4"/>
  <p:tag name="KSO_WM_TEMPLATE_CATEGORY" val="diagram"/>
  <p:tag name="KSO_WM_TEMPLATE_INDEX" val="20169710"/>
  <p:tag name="KSO_WM_UNIT_LAYERLEVEL" val="1_1_1"/>
  <p:tag name="KSO_WM_TAG_VERSION" val="1.0"/>
  <p:tag name="KSO_WM_BEAUTIFY_FLAG" val="#wm#"/>
  <p:tag name="KSO_WM_UNIT_FILL_FORE_SCHEMECOLOR_INDEX" val="6"/>
  <p:tag name="KSO_WM_UNIT_FILL_TYPE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69710_4*l_h_a*1_2_1"/>
  <p:tag name="KSO_WM_TEMPLATE_CATEGORY" val="diagram"/>
  <p:tag name="KSO_WM_TEMPLATE_INDEX" val="20169710"/>
  <p:tag name="KSO_WM_UNIT_LAYERLEVEL" val="1_1_1"/>
  <p:tag name="KSO_WM_TAG_VERSION" val="1.0"/>
  <p:tag name="KSO_WM_BEAUTIFY_FLAG" val="#wm#"/>
  <p:tag name="KSO_WM_UNIT_TEXT_FILL_FORE_SCHEMECOLOR_INDEX" val="6"/>
  <p:tag name="KSO_WM_UNIT_TEXT_FILL_TYPE" val="1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5"/>
  <p:tag name="KSO_WM_UNIT_ID" val="diagram20169710_4*l_h_i*1_2_5"/>
  <p:tag name="KSO_WM_TEMPLATE_CATEGORY" val="diagram"/>
  <p:tag name="KSO_WM_TEMPLATE_INDEX" val="20169710"/>
  <p:tag name="KSO_WM_UNIT_LAYERLEVEL" val="1_1_1"/>
  <p:tag name="KSO_WM_TAG_VERSION" val="1.0"/>
  <p:tag name="KSO_WM_BEAUTIFY_FLAG" val="#wm#"/>
  <p:tag name="KSO_WM_UNIT_TEXT_FILL_FORE_SCHEMECOLOR_INDEX" val="6"/>
  <p:tag name="KSO_WM_UNIT_TEXT_FILL_TYPE" val="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169710_4*l_h_i*1_4_1"/>
  <p:tag name="KSO_WM_TEMPLATE_CATEGORY" val="diagram"/>
  <p:tag name="KSO_WM_TEMPLATE_INDEX" val="20169710"/>
  <p:tag name="KSO_WM_UNIT_LAYERLEVEL" val="1_1_1"/>
  <p:tag name="KSO_WM_TAG_VERSION" val="1.0"/>
  <p:tag name="KSO_WM_BEAUTIFY_FLAG" val="#wm#"/>
  <p:tag name="KSO_WM_UNIT_LINE_FORE_SCHEMECOLOR_INDEX" val="10"/>
  <p:tag name="KSO_WM_UNIT_LINE_FILL_TYPE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169710_4*l_h_i*1_4_2"/>
  <p:tag name="KSO_WM_TEMPLATE_CATEGORY" val="diagram"/>
  <p:tag name="KSO_WM_TEMPLATE_INDEX" val="20169710"/>
  <p:tag name="KSO_WM_UNIT_LAYERLEVEL" val="1_1_1"/>
  <p:tag name="KSO_WM_TAG_VERSION" val="1.0"/>
  <p:tag name="KSO_WM_BEAUTIFY_FLAG" val="#wm#"/>
  <p:tag name="KSO_WM_UNIT_FILL_FORE_SCHEMECOLOR_INDEX" val="10"/>
  <p:tag name="KSO_WM_UNIT_FILL_TYPE" val="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20169710_4*l_h_i*1_4_3"/>
  <p:tag name="KSO_WM_TEMPLATE_CATEGORY" val="diagram"/>
  <p:tag name="KSO_WM_TEMPLATE_INDEX" val="20169710"/>
  <p:tag name="KSO_WM_UNIT_LAYERLEVEL" val="1_1_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4"/>
  <p:tag name="KSO_WM_UNIT_ID" val="diagram20169710_4*l_h_i*1_4_4"/>
  <p:tag name="KSO_WM_TEMPLATE_CATEGORY" val="diagram"/>
  <p:tag name="KSO_WM_TEMPLATE_INDEX" val="20169710"/>
  <p:tag name="KSO_WM_UNIT_LAYERLEVEL" val="1_1_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169710_4*l_h_a*1_4_1"/>
  <p:tag name="KSO_WM_TEMPLATE_CATEGORY" val="diagram"/>
  <p:tag name="KSO_WM_TEMPLATE_INDEX" val="20169710"/>
  <p:tag name="KSO_WM_UNIT_LAYERLEVEL" val="1_1_1"/>
  <p:tag name="KSO_WM_TAG_VERSION" val="1.0"/>
  <p:tag name="KSO_WM_BEAUTIFY_FLAG" val="#wm#"/>
  <p:tag name="KSO_WM_UNIT_TEXT_FILL_FORE_SCHEMECOLOR_INDEX" val="10"/>
  <p:tag name="KSO_WM_UNIT_TEXT_FILL_TYPE" val="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5"/>
  <p:tag name="KSO_WM_UNIT_ID" val="diagram20169710_4*l_h_i*1_4_5"/>
  <p:tag name="KSO_WM_TEMPLATE_CATEGORY" val="diagram"/>
  <p:tag name="KSO_WM_TEMPLATE_INDEX" val="20169710"/>
  <p:tag name="KSO_WM_UNIT_LAYERLEVEL" val="1_1_1"/>
  <p:tag name="KSO_WM_TAG_VERSION" val="1.0"/>
  <p:tag name="KSO_WM_BEAUTIFY_FLAG" val="#wm#"/>
  <p:tag name="KSO_WM_UNIT_TEXT_FILL_FORE_SCHEMECOLOR_INDEX" val="10"/>
  <p:tag name="KSO_WM_UNIT_TEXT_FILL_TYPE" val="1"/>
</p:tagLst>
</file>

<file path=ppt/tags/tag88.xml><?xml version="1.0" encoding="utf-8"?>
<p:tagLst xmlns:p="http://schemas.openxmlformats.org/presentationml/2006/main">
  <p:tag name="KSO_WM_UNIT_TABLE_BEAUTIFY" val="smartTable{72a428f9-8842-4092-9024-e23f68168dd8}"/>
  <p:tag name="TABLE_SKINIDX" val="1"/>
  <p:tag name="TABLE_ENCOLOR" val="#FFFFFF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201497_4*m_h_i*1_1_1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201497_4*m_h_i*1_1_2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91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201497_4*m_h_a*1_1_1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201497_4*m_h_i*1_1_3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93.xml><?xml version="1.0" encoding="utf-8"?>
<p:tagLst xmlns:p="http://schemas.openxmlformats.org/presentationml/2006/main">
  <p:tag name="KSO_WM_UNIT_PRESET_TEXT" val="单击此处添加文本具体内容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h_f"/>
  <p:tag name="KSO_WM_UNIT_INDEX" val="1_1_1_1"/>
  <p:tag name="KSO_WM_UNIT_ID" val="diagram20201497_4*m_h_h_f*1_1_1_1"/>
  <p:tag name="KSO_WM_TEMPLATE_CATEGORY" val="diagram"/>
  <p:tag name="KSO_WM_TEMPLATE_INDEX" val="20201497"/>
  <p:tag name="KSO_WM_UNIT_LAYERLEVEL" val="1_1_1_1"/>
  <p:tag name="KSO_WM_TAG_VERSION" val="1.0"/>
  <p:tag name="KSO_WM_BEAUTIFY_FLAG" val="#wm#"/>
  <p:tag name="KSO_WM_UNIT_TEXT_FILL_FORE_SCHEMECOLOR_INDEX" val="13"/>
  <p:tag name="KSO_WM_UNIT_TEXT_FILL_TYPE" val="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201497_4*m_h_i*1_2_1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201497_4*m_h_i*1_2_2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96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20201497_4*m_h_a*1_2_1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201497_4*m_h_i*1_2_3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98.xml><?xml version="1.0" encoding="utf-8"?>
<p:tagLst xmlns:p="http://schemas.openxmlformats.org/presentationml/2006/main">
  <p:tag name="KSO_WM_UNIT_PRESET_TEXT" val="单击此处添加文本具体内容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h_f"/>
  <p:tag name="KSO_WM_UNIT_INDEX" val="1_2_1_1"/>
  <p:tag name="KSO_WM_UNIT_ID" val="diagram20201497_4*m_h_h_f*1_2_1_1"/>
  <p:tag name="KSO_WM_TEMPLATE_CATEGORY" val="diagram"/>
  <p:tag name="KSO_WM_TEMPLATE_INDEX" val="20201497"/>
  <p:tag name="KSO_WM_UNIT_LAYERLEVEL" val="1_1_1_1"/>
  <p:tag name="KSO_WM_TAG_VERSION" val="1.0"/>
  <p:tag name="KSO_WM_BEAUTIFY_FLAG" val="#wm#"/>
  <p:tag name="KSO_WM_UNIT_TEXT_FILL_FORE_SCHEMECOLOR_INDEX" val="13"/>
  <p:tag name="KSO_WM_UNIT_TEXT_FILL_TYPE" val="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201497_4*m_h_i*1_3_1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3831</Words>
  <Application>WPS 演示</Application>
  <PresentationFormat>宽屏</PresentationFormat>
  <Paragraphs>436</Paragraphs>
  <Slides>31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7" baseType="lpstr">
      <vt:lpstr>Arial</vt:lpstr>
      <vt:lpstr>宋体</vt:lpstr>
      <vt:lpstr>Wingdings</vt:lpstr>
      <vt:lpstr>Bloody Impact</vt:lpstr>
      <vt:lpstr>Century Gothic</vt:lpstr>
      <vt:lpstr>黑体</vt:lpstr>
      <vt:lpstr>Calibri</vt:lpstr>
      <vt:lpstr>楷体</vt:lpstr>
      <vt:lpstr>微软雅黑</vt:lpstr>
      <vt:lpstr>Helvetica Neue Medium</vt:lpstr>
      <vt:lpstr>Impact</vt:lpstr>
      <vt:lpstr>Arial Unicode MS</vt:lpstr>
      <vt:lpstr>Wingdings</vt:lpstr>
      <vt:lpstr>Impact</vt:lpstr>
      <vt:lpstr>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Lanny</cp:lastModifiedBy>
  <cp:revision>332</cp:revision>
  <dcterms:created xsi:type="dcterms:W3CDTF">2019-06-05T03:10:00Z</dcterms:created>
  <dcterms:modified xsi:type="dcterms:W3CDTF">2020-01-14T06:47:57Z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