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docProps/custom.xml" ContentType="application/vnd.openxmlformats-officedocument.custom-properties+xml"/>
  <Override PartName="/ppt/tags/tag14.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tags/tag23.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tags/tag17.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6" r:id="rId2"/>
    <p:sldId id="680" r:id="rId3"/>
    <p:sldId id="644" r:id="rId4"/>
    <p:sldId id="642" r:id="rId5"/>
    <p:sldId id="678" r:id="rId6"/>
    <p:sldId id="650" r:id="rId7"/>
    <p:sldId id="674" r:id="rId8"/>
    <p:sldId id="676" r:id="rId9"/>
    <p:sldId id="675" r:id="rId10"/>
    <p:sldId id="681" r:id="rId11"/>
    <p:sldId id="663" r:id="rId12"/>
    <p:sldId id="651" r:id="rId13"/>
    <p:sldId id="679" r:id="rId14"/>
    <p:sldId id="682" r:id="rId15"/>
    <p:sldId id="685" r:id="rId16"/>
    <p:sldId id="653" r:id="rId17"/>
    <p:sldId id="684" r:id="rId18"/>
    <p:sldId id="725" r:id="rId19"/>
    <p:sldId id="718" r:id="rId20"/>
    <p:sldId id="719" r:id="rId21"/>
    <p:sldId id="723" r:id="rId22"/>
    <p:sldId id="646" r:id="rId23"/>
    <p:sldId id="687" r:id="rId24"/>
    <p:sldId id="717" r:id="rId25"/>
    <p:sldId id="688" r:id="rId26"/>
    <p:sldId id="721" r:id="rId27"/>
    <p:sldId id="722" r:id="rId28"/>
    <p:sldId id="724" r:id="rId29"/>
    <p:sldId id="693" r:id="rId30"/>
    <p:sldId id="550" r:id="rId31"/>
    <p:sldId id="551" r:id="rId32"/>
    <p:sldId id="552" r:id="rId33"/>
  </p:sldIdLst>
  <p:sldSz cx="9144000" cy="6858000" type="screen4x3"/>
  <p:notesSz cx="9926638" cy="6797675"/>
  <p:defaultTex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1C225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2C8C85-51F0-491E-9774-3900AFEF0FD7}" styleName="浅色样式 2 - 强调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浅色样式 2 - 强调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49" autoAdjust="0"/>
    <p:restoredTop sz="94628" autoAdjust="0"/>
  </p:normalViewPr>
  <p:slideViewPr>
    <p:cSldViewPr>
      <p:cViewPr>
        <p:scale>
          <a:sx n="90" d="100"/>
          <a:sy n="90" d="100"/>
        </p:scale>
        <p:origin x="-1530" y="-102"/>
      </p:cViewPr>
      <p:guideLst>
        <p:guide orient="horz" pos="2160"/>
        <p:guide pos="2880"/>
      </p:guideLst>
    </p:cSldViewPr>
  </p:slideViewPr>
  <p:outlineViewPr>
    <p:cViewPr>
      <p:scale>
        <a:sx n="33" d="100"/>
        <a:sy n="33" d="100"/>
      </p:scale>
      <p:origin x="252"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302625" cy="340265"/>
          </a:xfrm>
          <a:prstGeom prst="rect">
            <a:avLst/>
          </a:prstGeom>
        </p:spPr>
        <p:txBody>
          <a:bodyPr vert="horz" lIns="91440" tIns="45720" rIns="91440" bIns="45720" rtlCol="0"/>
          <a:lstStyle>
            <a:lvl1pPr algn="l" eaLnBrk="1" fontAlgn="auto" hangingPunct="1">
              <a:spcBef>
                <a:spcPts val="0"/>
              </a:spcBef>
              <a:spcAft>
                <a:spcPts val="0"/>
              </a:spcAft>
              <a:buFontTx/>
              <a:buNone/>
              <a:defRPr sz="1200">
                <a:latin typeface="+mn-lt"/>
                <a:ea typeface="微软雅黑" pitchFamily="34" charset="-122"/>
              </a:defRPr>
            </a:lvl1pPr>
          </a:lstStyle>
          <a:p>
            <a:pPr>
              <a:defRPr/>
            </a:pPr>
            <a:endParaRPr lang="zh-CN" altLang="en-US"/>
          </a:p>
        </p:txBody>
      </p:sp>
      <p:sp>
        <p:nvSpPr>
          <p:cNvPr id="3" name="日期占位符 2"/>
          <p:cNvSpPr>
            <a:spLocks noGrp="1"/>
          </p:cNvSpPr>
          <p:nvPr>
            <p:ph type="dt" sz="quarter" idx="1"/>
          </p:nvPr>
        </p:nvSpPr>
        <p:spPr>
          <a:xfrm>
            <a:off x="5621696" y="0"/>
            <a:ext cx="4302625" cy="340265"/>
          </a:xfrm>
          <a:prstGeom prst="rect">
            <a:avLst/>
          </a:prstGeom>
        </p:spPr>
        <p:txBody>
          <a:bodyPr vert="horz" lIns="91440" tIns="45720" rIns="91440" bIns="45720" rtlCol="0"/>
          <a:lstStyle>
            <a:lvl1pPr algn="r" eaLnBrk="1" fontAlgn="auto" hangingPunct="1">
              <a:spcBef>
                <a:spcPts val="0"/>
              </a:spcBef>
              <a:spcAft>
                <a:spcPts val="0"/>
              </a:spcAft>
              <a:buFontTx/>
              <a:buNone/>
              <a:defRPr sz="1200">
                <a:latin typeface="+mn-lt"/>
                <a:ea typeface="微软雅黑" pitchFamily="34" charset="-122"/>
              </a:defRPr>
            </a:lvl1pPr>
          </a:lstStyle>
          <a:p>
            <a:pPr>
              <a:defRPr/>
            </a:pPr>
            <a:fld id="{DC304A19-6AD9-4293-A46C-9355CFBA6525}" type="datetimeFigureOut">
              <a:rPr lang="zh-CN" altLang="en-US"/>
              <a:pPr>
                <a:defRPr/>
              </a:pPr>
              <a:t>2017/7/18</a:t>
            </a:fld>
            <a:endParaRPr lang="zh-CN" altLang="en-US" dirty="0"/>
          </a:p>
        </p:txBody>
      </p:sp>
      <p:sp>
        <p:nvSpPr>
          <p:cNvPr id="4" name="页脚占位符 3"/>
          <p:cNvSpPr>
            <a:spLocks noGrp="1"/>
          </p:cNvSpPr>
          <p:nvPr>
            <p:ph type="ftr" sz="quarter" idx="2"/>
          </p:nvPr>
        </p:nvSpPr>
        <p:spPr>
          <a:xfrm>
            <a:off x="0" y="6456324"/>
            <a:ext cx="4302625" cy="340264"/>
          </a:xfrm>
          <a:prstGeom prst="rect">
            <a:avLst/>
          </a:prstGeom>
        </p:spPr>
        <p:txBody>
          <a:bodyPr vert="horz" lIns="91440" tIns="45720" rIns="91440" bIns="45720" rtlCol="0" anchor="b"/>
          <a:lstStyle>
            <a:lvl1pPr algn="l" eaLnBrk="1" fontAlgn="auto" hangingPunct="1">
              <a:spcBef>
                <a:spcPts val="0"/>
              </a:spcBef>
              <a:spcAft>
                <a:spcPts val="0"/>
              </a:spcAft>
              <a:buFontTx/>
              <a:buNone/>
              <a:defRPr sz="1200">
                <a:latin typeface="+mn-lt"/>
                <a:ea typeface="微软雅黑" pitchFamily="34" charset="-122"/>
              </a:defRPr>
            </a:lvl1pPr>
          </a:lstStyle>
          <a:p>
            <a:pPr>
              <a:defRPr/>
            </a:pPr>
            <a:endParaRPr lang="zh-CN" altLang="en-US"/>
          </a:p>
        </p:txBody>
      </p:sp>
      <p:sp>
        <p:nvSpPr>
          <p:cNvPr id="5" name="灯片编号占位符 4"/>
          <p:cNvSpPr>
            <a:spLocks noGrp="1"/>
          </p:cNvSpPr>
          <p:nvPr>
            <p:ph type="sldNum" sz="quarter" idx="3"/>
          </p:nvPr>
        </p:nvSpPr>
        <p:spPr>
          <a:xfrm>
            <a:off x="5621696" y="6456324"/>
            <a:ext cx="4302625" cy="340264"/>
          </a:xfrm>
          <a:prstGeom prst="rect">
            <a:avLst/>
          </a:prstGeom>
        </p:spPr>
        <p:txBody>
          <a:bodyPr vert="horz" wrap="square" lIns="91440" tIns="45720" rIns="91440" bIns="45720" numCol="1" anchor="b" anchorCtr="0" compatLnSpc="1">
            <a:prstTxWarp prst="textNoShape">
              <a:avLst/>
            </a:prstTxWarp>
          </a:bodyPr>
          <a:lstStyle>
            <a:lvl1pPr algn="r" eaLnBrk="1" hangingPunct="1">
              <a:buFont typeface="Arial" pitchFamily="34" charset="0"/>
              <a:buNone/>
              <a:defRPr sz="1200">
                <a:ea typeface="微软雅黑" pitchFamily="34" charset="-122"/>
              </a:defRPr>
            </a:lvl1pPr>
          </a:lstStyle>
          <a:p>
            <a:pPr>
              <a:defRPr/>
            </a:pPr>
            <a:fld id="{2737276E-52EC-46E1-96E5-6133A8640BF6}" type="slidenum">
              <a:rPr lang="zh-CN" altLang="en-US"/>
              <a:pPr>
                <a:defRPr/>
              </a:pPr>
              <a:t>‹#›</a:t>
            </a:fld>
            <a:endParaRPr lang="zh-CN" altLang="en-US"/>
          </a:p>
        </p:txBody>
      </p:sp>
    </p:spTree>
    <p:extLst>
      <p:ext uri="{BB962C8B-B14F-4D97-AF65-F5344CB8AC3E}">
        <p14:creationId xmlns="" xmlns:p14="http://schemas.microsoft.com/office/powerpoint/2010/main" val="100661746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302625" cy="340265"/>
          </a:xfrm>
          <a:prstGeom prst="rect">
            <a:avLst/>
          </a:prstGeom>
        </p:spPr>
        <p:txBody>
          <a:bodyPr vert="horz" lIns="91440" tIns="45720" rIns="91440" bIns="45720" rtlCol="0"/>
          <a:lstStyle>
            <a:lvl1pPr algn="l" eaLnBrk="1" fontAlgn="auto" hangingPunct="1">
              <a:spcBef>
                <a:spcPts val="0"/>
              </a:spcBef>
              <a:spcAft>
                <a:spcPts val="0"/>
              </a:spcAft>
              <a:buFontTx/>
              <a:buNone/>
              <a:defRPr sz="1200">
                <a:latin typeface="+mn-lt"/>
                <a:ea typeface="微软雅黑" pitchFamily="34" charset="-122"/>
              </a:defRPr>
            </a:lvl1pPr>
          </a:lstStyle>
          <a:p>
            <a:pPr>
              <a:defRPr/>
            </a:pPr>
            <a:endParaRPr lang="zh-CN" altLang="en-US"/>
          </a:p>
        </p:txBody>
      </p:sp>
      <p:sp>
        <p:nvSpPr>
          <p:cNvPr id="3" name="日期占位符 2"/>
          <p:cNvSpPr>
            <a:spLocks noGrp="1"/>
          </p:cNvSpPr>
          <p:nvPr>
            <p:ph type="dt" idx="1"/>
          </p:nvPr>
        </p:nvSpPr>
        <p:spPr>
          <a:xfrm>
            <a:off x="5621696" y="0"/>
            <a:ext cx="4302625" cy="340265"/>
          </a:xfrm>
          <a:prstGeom prst="rect">
            <a:avLst/>
          </a:prstGeom>
        </p:spPr>
        <p:txBody>
          <a:bodyPr vert="horz" lIns="91440" tIns="45720" rIns="91440" bIns="45720" rtlCol="0"/>
          <a:lstStyle>
            <a:lvl1pPr algn="r" eaLnBrk="1" fontAlgn="auto" hangingPunct="1">
              <a:spcBef>
                <a:spcPts val="0"/>
              </a:spcBef>
              <a:spcAft>
                <a:spcPts val="0"/>
              </a:spcAft>
              <a:buFontTx/>
              <a:buNone/>
              <a:defRPr sz="1200">
                <a:latin typeface="+mn-lt"/>
                <a:ea typeface="微软雅黑" pitchFamily="34" charset="-122"/>
              </a:defRPr>
            </a:lvl1pPr>
          </a:lstStyle>
          <a:p>
            <a:pPr>
              <a:defRPr/>
            </a:pPr>
            <a:fld id="{E6B4C08A-59B6-420A-9F39-89553394606B}" type="datetimeFigureOut">
              <a:rPr lang="zh-CN" altLang="en-US"/>
              <a:pPr>
                <a:defRPr/>
              </a:pPr>
              <a:t>2017/7/18</a:t>
            </a:fld>
            <a:endParaRPr lang="zh-CN" altLang="en-US" dirty="0"/>
          </a:p>
        </p:txBody>
      </p:sp>
      <p:sp>
        <p:nvSpPr>
          <p:cNvPr id="4" name="幻灯片图像占位符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pPr lvl="0"/>
            <a:endParaRPr lang="zh-CN" altLang="en-US" noProof="0" dirty="0"/>
          </a:p>
        </p:txBody>
      </p:sp>
      <p:sp>
        <p:nvSpPr>
          <p:cNvPr id="5" name="备注占位符 4"/>
          <p:cNvSpPr>
            <a:spLocks noGrp="1"/>
          </p:cNvSpPr>
          <p:nvPr>
            <p:ph type="body" sz="quarter" idx="3"/>
          </p:nvPr>
        </p:nvSpPr>
        <p:spPr>
          <a:xfrm>
            <a:off x="992201" y="3228705"/>
            <a:ext cx="7942238" cy="3059117"/>
          </a:xfrm>
          <a:prstGeom prst="rect">
            <a:avLst/>
          </a:prstGeom>
        </p:spPr>
        <p:txBody>
          <a:bodyPr vert="horz" lIns="91440" tIns="45720" rIns="91440" bIns="45720" rtlCol="0">
            <a:normAutofit/>
          </a:bodyPr>
          <a:lstStyle/>
          <a:p>
            <a:pPr lvl="0"/>
            <a:r>
              <a:rPr lang="zh-CN" altLang="en-US" noProof="0" dirty="0" smtClean="0"/>
              <a:t>单击此处编辑母版文本样式</a:t>
            </a:r>
          </a:p>
          <a:p>
            <a:pPr lvl="1"/>
            <a:r>
              <a:rPr lang="zh-CN" altLang="en-US" noProof="0" dirty="0" smtClean="0"/>
              <a:t>第二级</a:t>
            </a:r>
          </a:p>
          <a:p>
            <a:pPr lvl="2"/>
            <a:r>
              <a:rPr lang="zh-CN" altLang="en-US" noProof="0" dirty="0" smtClean="0"/>
              <a:t>第三级</a:t>
            </a:r>
          </a:p>
          <a:p>
            <a:pPr lvl="3"/>
            <a:r>
              <a:rPr lang="zh-CN" altLang="en-US" noProof="0" dirty="0" smtClean="0"/>
              <a:t>第四级</a:t>
            </a:r>
          </a:p>
          <a:p>
            <a:pPr lvl="4"/>
            <a:r>
              <a:rPr lang="zh-CN" altLang="en-US" noProof="0" dirty="0" smtClean="0"/>
              <a:t>第五级</a:t>
            </a:r>
            <a:endParaRPr lang="zh-CN" altLang="en-US" noProof="0" dirty="0"/>
          </a:p>
        </p:txBody>
      </p:sp>
      <p:sp>
        <p:nvSpPr>
          <p:cNvPr id="6" name="页脚占位符 5"/>
          <p:cNvSpPr>
            <a:spLocks noGrp="1"/>
          </p:cNvSpPr>
          <p:nvPr>
            <p:ph type="ftr" sz="quarter" idx="4"/>
          </p:nvPr>
        </p:nvSpPr>
        <p:spPr>
          <a:xfrm>
            <a:off x="0" y="6456324"/>
            <a:ext cx="4302625" cy="340264"/>
          </a:xfrm>
          <a:prstGeom prst="rect">
            <a:avLst/>
          </a:prstGeom>
        </p:spPr>
        <p:txBody>
          <a:bodyPr vert="horz" lIns="91440" tIns="45720" rIns="91440" bIns="45720" rtlCol="0" anchor="b"/>
          <a:lstStyle>
            <a:lvl1pPr algn="l" eaLnBrk="1" fontAlgn="auto" hangingPunct="1">
              <a:spcBef>
                <a:spcPts val="0"/>
              </a:spcBef>
              <a:spcAft>
                <a:spcPts val="0"/>
              </a:spcAft>
              <a:buFontTx/>
              <a:buNone/>
              <a:defRPr sz="1200">
                <a:latin typeface="+mn-lt"/>
                <a:ea typeface="微软雅黑" pitchFamily="34" charset="-122"/>
              </a:defRPr>
            </a:lvl1pPr>
          </a:lstStyle>
          <a:p>
            <a:pPr>
              <a:defRPr/>
            </a:pPr>
            <a:endParaRPr lang="zh-CN" altLang="en-US"/>
          </a:p>
        </p:txBody>
      </p:sp>
      <p:sp>
        <p:nvSpPr>
          <p:cNvPr id="7" name="灯片编号占位符 6"/>
          <p:cNvSpPr>
            <a:spLocks noGrp="1"/>
          </p:cNvSpPr>
          <p:nvPr>
            <p:ph type="sldNum" sz="quarter" idx="5"/>
          </p:nvPr>
        </p:nvSpPr>
        <p:spPr>
          <a:xfrm>
            <a:off x="5621696" y="6456324"/>
            <a:ext cx="4302625" cy="340264"/>
          </a:xfrm>
          <a:prstGeom prst="rect">
            <a:avLst/>
          </a:prstGeom>
        </p:spPr>
        <p:txBody>
          <a:bodyPr vert="horz" wrap="square" lIns="91440" tIns="45720" rIns="91440" bIns="45720" numCol="1" anchor="b" anchorCtr="0" compatLnSpc="1">
            <a:prstTxWarp prst="textNoShape">
              <a:avLst/>
            </a:prstTxWarp>
          </a:bodyPr>
          <a:lstStyle>
            <a:lvl1pPr algn="r" eaLnBrk="1" hangingPunct="1">
              <a:buFont typeface="Arial" pitchFamily="34" charset="0"/>
              <a:buNone/>
              <a:defRPr sz="1200">
                <a:ea typeface="微软雅黑" pitchFamily="34" charset="-122"/>
              </a:defRPr>
            </a:lvl1pPr>
          </a:lstStyle>
          <a:p>
            <a:pPr>
              <a:defRPr/>
            </a:pPr>
            <a:fld id="{6E5674B7-F635-4691-8C6F-A0E86C56D416}" type="slidenum">
              <a:rPr lang="zh-CN" altLang="en-US"/>
              <a:pPr>
                <a:defRPr/>
              </a:pPr>
              <a:t>‹#›</a:t>
            </a:fld>
            <a:endParaRPr lang="zh-CN" altLang="en-US"/>
          </a:p>
        </p:txBody>
      </p:sp>
    </p:spTree>
    <p:extLst>
      <p:ext uri="{BB962C8B-B14F-4D97-AF65-F5344CB8AC3E}">
        <p14:creationId xmlns="" xmlns:p14="http://schemas.microsoft.com/office/powerpoint/2010/main" val="8558632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微软雅黑" pitchFamily="34" charset="-122"/>
        <a:cs typeface="+mn-cs"/>
      </a:defRPr>
    </a:lvl1pPr>
    <a:lvl2pPr marL="457200" algn="l" rtl="0" eaLnBrk="0" fontAlgn="base" hangingPunct="0">
      <a:spcBef>
        <a:spcPct val="30000"/>
      </a:spcBef>
      <a:spcAft>
        <a:spcPct val="0"/>
      </a:spcAft>
      <a:defRPr sz="1200" kern="1200">
        <a:solidFill>
          <a:schemeClr val="tx1"/>
        </a:solidFill>
        <a:latin typeface="+mn-lt"/>
        <a:ea typeface="微软雅黑" pitchFamily="34" charset="-122"/>
        <a:cs typeface="+mn-cs"/>
      </a:defRPr>
    </a:lvl2pPr>
    <a:lvl3pPr marL="914400" algn="l" rtl="0" eaLnBrk="0" fontAlgn="base" hangingPunct="0">
      <a:spcBef>
        <a:spcPct val="30000"/>
      </a:spcBef>
      <a:spcAft>
        <a:spcPct val="0"/>
      </a:spcAft>
      <a:defRPr sz="1200" kern="1200">
        <a:solidFill>
          <a:schemeClr val="tx1"/>
        </a:solidFill>
        <a:latin typeface="+mn-lt"/>
        <a:ea typeface="微软雅黑" pitchFamily="34" charset="-122"/>
        <a:cs typeface="+mn-cs"/>
      </a:defRPr>
    </a:lvl3pPr>
    <a:lvl4pPr marL="1371600" algn="l" rtl="0" eaLnBrk="0" fontAlgn="base" hangingPunct="0">
      <a:spcBef>
        <a:spcPct val="30000"/>
      </a:spcBef>
      <a:spcAft>
        <a:spcPct val="0"/>
      </a:spcAft>
      <a:defRPr sz="1200" kern="1200">
        <a:solidFill>
          <a:schemeClr val="tx1"/>
        </a:solidFill>
        <a:latin typeface="+mn-lt"/>
        <a:ea typeface="微软雅黑" pitchFamily="34" charset="-122"/>
        <a:cs typeface="+mn-cs"/>
      </a:defRPr>
    </a:lvl4pPr>
    <a:lvl5pPr marL="1828800" algn="l" rtl="0" eaLnBrk="0" fontAlgn="base" hangingPunct="0">
      <a:spcBef>
        <a:spcPct val="30000"/>
      </a:spcBef>
      <a:spcAft>
        <a:spcPct val="0"/>
      </a:spcAft>
      <a:defRPr sz="1200" kern="1200">
        <a:solidFill>
          <a:schemeClr val="tx1"/>
        </a:solidFill>
        <a:latin typeface="+mn-lt"/>
        <a:ea typeface="微软雅黑"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p:cNvSpPr>
            <a:spLocks noGrp="1" noRot="1" noChangeAspect="1" noChangeArrowheads="1" noTextEdit="1"/>
          </p:cNvSpPr>
          <p:nvPr>
            <p:ph type="sldImg" idx="4294967295"/>
          </p:nvPr>
        </p:nvSpPr>
        <p:spPr bwMode="auto">
          <a:ln>
            <a:solidFill>
              <a:srgbClr val="000000"/>
            </a:solidFill>
            <a:miter lim="800000"/>
            <a:headEnd/>
            <a:tailEnd/>
          </a:ln>
        </p:spPr>
      </p:sp>
      <p:sp>
        <p:nvSpPr>
          <p:cNvPr id="21507" name="备注占位符 2"/>
          <p:cNvSpPr>
            <a:spLocks noGrp="1" noChangeArrowheads="1"/>
          </p:cNvSpPr>
          <p:nvPr>
            <p:ph type="body" idx="4294967295"/>
          </p:nvPr>
        </p:nvSpPr>
        <p:spPr bwMode="auto">
          <a:noFill/>
        </p:spPr>
        <p:txBody>
          <a:bodyPr wrap="square" numCol="1" anchor="t" anchorCtr="0" compatLnSpc="1">
            <a:prstTxWarp prst="textNoShape">
              <a:avLst/>
            </a:prstTxWarp>
          </a:bodyPr>
          <a:lstStyle/>
          <a:p>
            <a:endParaRPr lang="zh-CN" altLang="en-US" smtClean="0"/>
          </a:p>
        </p:txBody>
      </p:sp>
      <p:sp>
        <p:nvSpPr>
          <p:cNvPr id="21508" name="灯片编号占位符 4"/>
          <p:cNvSpPr>
            <a:spLocks noGrp="1" noChangeArrowheads="1"/>
          </p:cNvSpPr>
          <p:nvPr>
            <p:ph type="sldNum" sz="quarter" idx="5"/>
          </p:nvPr>
        </p:nvSpPr>
        <p:spPr bwMode="auto">
          <a:noFill/>
          <a:ln>
            <a:miter lim="800000"/>
            <a:headEnd/>
            <a:tailEnd/>
          </a:ln>
        </p:spPr>
        <p:txBody>
          <a:bodyPr/>
          <a:lstStyle/>
          <a:p>
            <a:pPr>
              <a:buFontTx/>
              <a:buNone/>
            </a:pPr>
            <a:fld id="{D518C245-BABD-4989-8079-85ABF593D74D}" type="slidenum">
              <a:rPr lang="zh-CN" altLang="en-US" smtClean="0"/>
              <a:pPr>
                <a:buFontTx/>
                <a:buNone/>
              </a:pPr>
              <a:t>1</a:t>
            </a:fld>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p:cNvSpPr>
            <a:spLocks noGrp="1" noRot="1" noChangeAspect="1" noTextEdit="1"/>
          </p:cNvSpPr>
          <p:nvPr>
            <p:ph type="sldImg"/>
          </p:nvPr>
        </p:nvSpPr>
        <p:spPr bwMode="auto">
          <a:noFill/>
          <a:ln>
            <a:solidFill>
              <a:srgbClr val="000000"/>
            </a:solidFill>
            <a:miter lim="800000"/>
            <a:headEnd/>
            <a:tailEnd/>
          </a:ln>
        </p:spPr>
      </p:sp>
      <p:sp>
        <p:nvSpPr>
          <p:cNvPr id="819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CN" altLang="en-US" smtClean="0"/>
              <a:t>模板来自于 </a:t>
            </a:r>
            <a:r>
              <a:rPr lang="en-US" altLang="zh-CN" dirty="0" smtClean="0"/>
              <a:t>http://meihua.docer.com/</a:t>
            </a:r>
            <a:endParaRPr lang="zh-CN" altLang="en-US" smtClean="0"/>
          </a:p>
        </p:txBody>
      </p:sp>
      <p:sp>
        <p:nvSpPr>
          <p:cNvPr id="8196" name="灯片编号占位符 3"/>
          <p:cNvSpPr>
            <a:spLocks noGrp="1"/>
          </p:cNvSpPr>
          <p:nvPr>
            <p:ph type="sldNum" sz="quarter" idx="5"/>
          </p:nvPr>
        </p:nvSpPr>
        <p:spPr bwMode="auto">
          <a:noFill/>
          <a:ln>
            <a:miter lim="800000"/>
            <a:headEnd/>
            <a:tailEnd/>
          </a:ln>
        </p:spPr>
        <p:txBody>
          <a:bodyPr/>
          <a:lstStyle/>
          <a:p>
            <a:fld id="{8381EB8A-ACFC-4EBE-855F-37BA7013F687}" type="slidenum">
              <a:rPr lang="zh-CN" altLang="en-US">
                <a:ea typeface="宋体" pitchFamily="2" charset="-122"/>
              </a:rPr>
              <a:pPr/>
              <a:t>2</a:t>
            </a:fld>
            <a:endParaRPr lang="zh-CN" altLang="en-US">
              <a:ea typeface="宋体"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bwMode="auto">
          <a:noFill/>
          <a:ln>
            <a:solidFill>
              <a:srgbClr val="000000"/>
            </a:solidFill>
            <a:miter lim="800000"/>
            <a:headEnd/>
            <a:tailEnd/>
          </a:ln>
        </p:spPr>
      </p:sp>
      <p:sp>
        <p:nvSpPr>
          <p:cNvPr id="23555"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23556" name="灯片编号占位符 3"/>
          <p:cNvSpPr>
            <a:spLocks noGrp="1"/>
          </p:cNvSpPr>
          <p:nvPr>
            <p:ph type="sldNum" sz="quarter" idx="5"/>
          </p:nvPr>
        </p:nvSpPr>
        <p:spPr bwMode="auto">
          <a:noFill/>
          <a:ln>
            <a:miter lim="800000"/>
            <a:headEnd/>
            <a:tailEnd/>
          </a:ln>
        </p:spPr>
        <p:txBody>
          <a:bodyPr/>
          <a:lstStyle/>
          <a:p>
            <a:pPr>
              <a:buFontTx/>
              <a:buNone/>
            </a:pPr>
            <a:fld id="{058FED87-8104-48EB-BADB-2D6AA143347F}" type="slidenum">
              <a:rPr lang="zh-CN" altLang="en-US" smtClean="0"/>
              <a:pPr>
                <a:buFontTx/>
                <a:buNone/>
              </a:pPr>
              <a:t>4</a:t>
            </a:fld>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p:cNvSpPr>
            <a:spLocks noGrp="1" noRot="1" noChangeAspect="1" noTextEdit="1"/>
          </p:cNvSpPr>
          <p:nvPr>
            <p:ph type="sldImg"/>
          </p:nvPr>
        </p:nvSpPr>
        <p:spPr bwMode="auto">
          <a:noFill/>
          <a:ln>
            <a:solidFill>
              <a:srgbClr val="000000"/>
            </a:solidFill>
            <a:miter lim="800000"/>
            <a:headEnd/>
            <a:tailEnd/>
          </a:ln>
        </p:spPr>
      </p:sp>
      <p:sp>
        <p:nvSpPr>
          <p:cNvPr id="819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CN" altLang="en-US" smtClean="0"/>
              <a:t>模板来自于 </a:t>
            </a:r>
            <a:r>
              <a:rPr lang="en-US" altLang="zh-CN" dirty="0" smtClean="0"/>
              <a:t>http://meihua.docer.com/</a:t>
            </a:r>
            <a:endParaRPr lang="zh-CN" altLang="en-US" smtClean="0"/>
          </a:p>
        </p:txBody>
      </p:sp>
      <p:sp>
        <p:nvSpPr>
          <p:cNvPr id="8196" name="灯片编号占位符 3"/>
          <p:cNvSpPr>
            <a:spLocks noGrp="1"/>
          </p:cNvSpPr>
          <p:nvPr>
            <p:ph type="sldNum" sz="quarter" idx="5"/>
          </p:nvPr>
        </p:nvSpPr>
        <p:spPr bwMode="auto">
          <a:noFill/>
          <a:ln>
            <a:miter lim="800000"/>
            <a:headEnd/>
            <a:tailEnd/>
          </a:ln>
        </p:spPr>
        <p:txBody>
          <a:bodyPr/>
          <a:lstStyle/>
          <a:p>
            <a:fld id="{8381EB8A-ACFC-4EBE-855F-37BA7013F687}" type="slidenum">
              <a:rPr lang="zh-CN" altLang="en-US">
                <a:ea typeface="宋体" pitchFamily="2" charset="-122"/>
              </a:rPr>
              <a:pPr/>
              <a:t>5</a:t>
            </a:fld>
            <a:endParaRPr lang="zh-CN" altLang="en-US">
              <a:ea typeface="宋体"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p:cNvSpPr>
            <a:spLocks noGrp="1" noRot="1" noChangeAspect="1" noTextEdit="1"/>
          </p:cNvSpPr>
          <p:nvPr>
            <p:ph type="sldImg"/>
          </p:nvPr>
        </p:nvSpPr>
        <p:spPr bwMode="auto">
          <a:noFill/>
          <a:ln>
            <a:solidFill>
              <a:srgbClr val="000000"/>
            </a:solidFill>
            <a:miter lim="800000"/>
            <a:headEnd/>
            <a:tailEnd/>
          </a:ln>
        </p:spPr>
      </p:sp>
      <p:sp>
        <p:nvSpPr>
          <p:cNvPr id="819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CN" altLang="en-US" smtClean="0"/>
              <a:t>模板来自于 </a:t>
            </a:r>
            <a:r>
              <a:rPr lang="en-US" altLang="zh-CN" dirty="0" smtClean="0"/>
              <a:t>http://meihua.docer.com/</a:t>
            </a:r>
            <a:endParaRPr lang="zh-CN" altLang="en-US" smtClean="0"/>
          </a:p>
        </p:txBody>
      </p:sp>
      <p:sp>
        <p:nvSpPr>
          <p:cNvPr id="8196" name="灯片编号占位符 3"/>
          <p:cNvSpPr>
            <a:spLocks noGrp="1"/>
          </p:cNvSpPr>
          <p:nvPr>
            <p:ph type="sldNum" sz="quarter" idx="5"/>
          </p:nvPr>
        </p:nvSpPr>
        <p:spPr bwMode="auto">
          <a:noFill/>
          <a:ln>
            <a:miter lim="800000"/>
            <a:headEnd/>
            <a:tailEnd/>
          </a:ln>
        </p:spPr>
        <p:txBody>
          <a:bodyPr/>
          <a:lstStyle/>
          <a:p>
            <a:fld id="{8381EB8A-ACFC-4EBE-855F-37BA7013F687}" type="slidenum">
              <a:rPr lang="zh-CN" altLang="en-US">
                <a:ea typeface="宋体" pitchFamily="2" charset="-122"/>
              </a:rPr>
              <a:pPr/>
              <a:t>10</a:t>
            </a:fld>
            <a:endParaRPr lang="zh-CN" altLang="en-US">
              <a:ea typeface="宋体"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p:cNvSpPr>
            <a:spLocks noGrp="1" noRot="1" noChangeAspect="1" noTextEdit="1"/>
          </p:cNvSpPr>
          <p:nvPr>
            <p:ph type="sldImg"/>
          </p:nvPr>
        </p:nvSpPr>
        <p:spPr bwMode="auto">
          <a:noFill/>
          <a:ln>
            <a:solidFill>
              <a:srgbClr val="000000"/>
            </a:solidFill>
            <a:miter lim="800000"/>
            <a:headEnd/>
            <a:tailEnd/>
          </a:ln>
        </p:spPr>
      </p:sp>
      <p:sp>
        <p:nvSpPr>
          <p:cNvPr id="819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CN" altLang="en-US" smtClean="0"/>
              <a:t>模板来自于 </a:t>
            </a:r>
            <a:r>
              <a:rPr lang="en-US" altLang="zh-CN" dirty="0" smtClean="0"/>
              <a:t>http://meihua.docer.com/</a:t>
            </a:r>
            <a:endParaRPr lang="zh-CN" altLang="en-US" smtClean="0"/>
          </a:p>
        </p:txBody>
      </p:sp>
      <p:sp>
        <p:nvSpPr>
          <p:cNvPr id="8196" name="灯片编号占位符 3"/>
          <p:cNvSpPr>
            <a:spLocks noGrp="1"/>
          </p:cNvSpPr>
          <p:nvPr>
            <p:ph type="sldNum" sz="quarter" idx="5"/>
          </p:nvPr>
        </p:nvSpPr>
        <p:spPr bwMode="auto">
          <a:noFill/>
          <a:ln>
            <a:miter lim="800000"/>
            <a:headEnd/>
            <a:tailEnd/>
          </a:ln>
        </p:spPr>
        <p:txBody>
          <a:bodyPr/>
          <a:lstStyle/>
          <a:p>
            <a:fld id="{8381EB8A-ACFC-4EBE-855F-37BA7013F687}" type="slidenum">
              <a:rPr lang="zh-CN" altLang="en-US">
                <a:ea typeface="宋体" pitchFamily="2" charset="-122"/>
              </a:rPr>
              <a:pPr/>
              <a:t>15</a:t>
            </a:fld>
            <a:endParaRPr lang="zh-CN" altLang="en-US">
              <a:ea typeface="宋体"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p:cNvSpPr>
            <a:spLocks noGrp="1" noRot="1" noChangeAspect="1" noTextEdit="1"/>
          </p:cNvSpPr>
          <p:nvPr>
            <p:ph type="sldImg"/>
          </p:nvPr>
        </p:nvSpPr>
        <p:spPr bwMode="auto">
          <a:noFill/>
          <a:ln>
            <a:solidFill>
              <a:srgbClr val="000000"/>
            </a:solidFill>
            <a:miter lim="800000"/>
            <a:headEnd/>
            <a:tailEnd/>
          </a:ln>
        </p:spPr>
      </p:sp>
      <p:sp>
        <p:nvSpPr>
          <p:cNvPr id="819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CN" altLang="en-US" smtClean="0"/>
              <a:t>模板来自于 </a:t>
            </a:r>
            <a:r>
              <a:rPr lang="en-US" altLang="zh-CN" dirty="0" smtClean="0"/>
              <a:t>http://meihua.docer.com/</a:t>
            </a:r>
            <a:endParaRPr lang="zh-CN" altLang="en-US" smtClean="0"/>
          </a:p>
        </p:txBody>
      </p:sp>
      <p:sp>
        <p:nvSpPr>
          <p:cNvPr id="8196" name="灯片编号占位符 3"/>
          <p:cNvSpPr>
            <a:spLocks noGrp="1"/>
          </p:cNvSpPr>
          <p:nvPr>
            <p:ph type="sldNum" sz="quarter" idx="5"/>
          </p:nvPr>
        </p:nvSpPr>
        <p:spPr bwMode="auto">
          <a:noFill/>
          <a:ln>
            <a:miter lim="800000"/>
            <a:headEnd/>
            <a:tailEnd/>
          </a:ln>
        </p:spPr>
        <p:txBody>
          <a:bodyPr/>
          <a:lstStyle/>
          <a:p>
            <a:fld id="{8381EB8A-ACFC-4EBE-855F-37BA7013F687}" type="slidenum">
              <a:rPr lang="zh-CN" altLang="en-US">
                <a:ea typeface="宋体" pitchFamily="2" charset="-122"/>
              </a:rPr>
              <a:pPr/>
              <a:t>19</a:t>
            </a:fld>
            <a:endParaRPr lang="zh-CN" altLang="en-US">
              <a:ea typeface="宋体"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p:cNvSpPr>
            <a:spLocks noGrp="1" noRot="1" noChangeAspect="1" noTextEdit="1"/>
          </p:cNvSpPr>
          <p:nvPr>
            <p:ph type="sldImg"/>
          </p:nvPr>
        </p:nvSpPr>
        <p:spPr bwMode="auto">
          <a:noFill/>
          <a:ln>
            <a:solidFill>
              <a:srgbClr val="000000"/>
            </a:solidFill>
            <a:miter lim="800000"/>
            <a:headEnd/>
            <a:tailEnd/>
          </a:ln>
        </p:spPr>
      </p:sp>
      <p:sp>
        <p:nvSpPr>
          <p:cNvPr id="819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CN" altLang="en-US" smtClean="0"/>
              <a:t>模板来自于 </a:t>
            </a:r>
            <a:r>
              <a:rPr lang="en-US" altLang="zh-CN" dirty="0" smtClean="0"/>
              <a:t>http://meihua.docer.com/</a:t>
            </a:r>
            <a:endParaRPr lang="zh-CN" altLang="en-US" smtClean="0"/>
          </a:p>
        </p:txBody>
      </p:sp>
      <p:sp>
        <p:nvSpPr>
          <p:cNvPr id="8196" name="灯片编号占位符 3"/>
          <p:cNvSpPr>
            <a:spLocks noGrp="1"/>
          </p:cNvSpPr>
          <p:nvPr>
            <p:ph type="sldNum" sz="quarter" idx="5"/>
          </p:nvPr>
        </p:nvSpPr>
        <p:spPr bwMode="auto">
          <a:noFill/>
          <a:ln>
            <a:miter lim="800000"/>
            <a:headEnd/>
            <a:tailEnd/>
          </a:ln>
        </p:spPr>
        <p:txBody>
          <a:bodyPr/>
          <a:lstStyle/>
          <a:p>
            <a:fld id="{8381EB8A-ACFC-4EBE-855F-37BA7013F687}" type="slidenum">
              <a:rPr lang="zh-CN" altLang="en-US">
                <a:ea typeface="宋体" pitchFamily="2" charset="-122"/>
              </a:rPr>
              <a:pPr/>
              <a:t>29</a:t>
            </a:fld>
            <a:endParaRPr lang="zh-CN" altLang="en-US">
              <a:ea typeface="宋体"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lvl1pPr>
              <a:defRPr>
                <a:ea typeface="微软雅黑" pitchFamily="34" charset="-122"/>
              </a:defRPr>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ea typeface="微软雅黑" pitchFamily="34"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noProof="1" smtClean="0"/>
              <a:t>单击此处编辑母版副标题样式</a:t>
            </a:r>
            <a:endParaRPr lang="zh-CN" altLang="en-US" noProof="1"/>
          </a:p>
        </p:txBody>
      </p:sp>
      <p:sp>
        <p:nvSpPr>
          <p:cNvPr id="8" name="内容占位符 7"/>
          <p:cNvSpPr>
            <a:spLocks noGrp="1"/>
          </p:cNvSpPr>
          <p:nvPr>
            <p:ph sz="quarter" idx="13"/>
          </p:nvPr>
        </p:nvSpPr>
        <p:spPr>
          <a:xfrm>
            <a:off x="468313" y="115888"/>
            <a:ext cx="2447925" cy="288925"/>
          </a:xfrm>
        </p:spPr>
        <p:txBody>
          <a:bodyPr/>
          <a:lstStyle>
            <a:lvl1pPr>
              <a:defRPr>
                <a:ea typeface="微软雅黑" pitchFamily="34" charset="-122"/>
              </a:defRPr>
            </a:lvl1pPr>
            <a:lvl2pPr>
              <a:defRPr>
                <a:ea typeface="微软雅黑" pitchFamily="34" charset="-122"/>
              </a:defRPr>
            </a:lvl2pPr>
            <a:lvl3pPr>
              <a:defRPr>
                <a:ea typeface="微软雅黑" pitchFamily="34" charset="-122"/>
              </a:defRPr>
            </a:lvl3pPr>
            <a:lvl4pPr>
              <a:defRPr>
                <a:ea typeface="微软雅黑" pitchFamily="34" charset="-122"/>
              </a:defRPr>
            </a:lvl4pPr>
            <a:lvl5pPr>
              <a:defRPr>
                <a:ea typeface="微软雅黑" pitchFamily="34" charset="-122"/>
              </a:defRPr>
            </a:lvl5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3"/>
          <p:cNvSpPr>
            <a:spLocks noGrp="1"/>
          </p:cNvSpPr>
          <p:nvPr>
            <p:ph type="dt" sz="half" idx="14"/>
          </p:nvPr>
        </p:nvSpPr>
        <p:spPr/>
        <p:txBody>
          <a:bodyPr/>
          <a:lstStyle>
            <a:lvl1pPr>
              <a:defRPr/>
            </a:lvl1pPr>
          </a:lstStyle>
          <a:p>
            <a:pPr>
              <a:defRPr/>
            </a:pPr>
            <a:fld id="{985A31C3-9F14-40A1-81DE-B885BFC36C79}" type="datetime1">
              <a:rPr lang="zh-CN" altLang="en-US"/>
              <a:pPr>
                <a:defRPr/>
              </a:pPr>
              <a:t>2017/7/18</a:t>
            </a:fld>
            <a:endParaRPr lang="zh-CN" altLang="en-US" dirty="0"/>
          </a:p>
        </p:txBody>
      </p:sp>
      <p:sp>
        <p:nvSpPr>
          <p:cNvPr id="6" name="页脚占位符 4"/>
          <p:cNvSpPr>
            <a:spLocks noGrp="1"/>
          </p:cNvSpPr>
          <p:nvPr>
            <p:ph type="ftr" sz="quarter" idx="15"/>
          </p:nvPr>
        </p:nvSpPr>
        <p:spPr/>
        <p:txBody>
          <a:bodyPr/>
          <a:lstStyle>
            <a:lvl1pPr>
              <a:defRPr/>
            </a:lvl1pPr>
          </a:lstStyle>
          <a:p>
            <a:pPr>
              <a:defRPr/>
            </a:pPr>
            <a:endParaRPr lang="zh-CN" altLang="en-US"/>
          </a:p>
        </p:txBody>
      </p:sp>
      <p:sp>
        <p:nvSpPr>
          <p:cNvPr id="7" name="灯片编号占位符 5"/>
          <p:cNvSpPr>
            <a:spLocks noGrp="1"/>
          </p:cNvSpPr>
          <p:nvPr>
            <p:ph type="sldNum" sz="quarter" idx="16"/>
          </p:nvPr>
        </p:nvSpPr>
        <p:spPr/>
        <p:txBody>
          <a:bodyPr/>
          <a:lstStyle>
            <a:lvl1pPr>
              <a:defRPr/>
            </a:lvl1pPr>
          </a:lstStyle>
          <a:p>
            <a:pPr>
              <a:defRPr/>
            </a:pPr>
            <a:fld id="{89A20C3B-D5CD-4D6E-8089-202277CA82A7}"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ea typeface="微软雅黑" pitchFamily="34" charset="-122"/>
              </a:defRPr>
            </a:lvl1p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lvl1pPr>
              <a:defRPr>
                <a:ea typeface="微软雅黑" pitchFamily="34" charset="-122"/>
              </a:defRPr>
            </a:lvl1pPr>
            <a:lvl2pPr>
              <a:defRPr>
                <a:ea typeface="微软雅黑" pitchFamily="34" charset="-122"/>
              </a:defRPr>
            </a:lvl2pPr>
            <a:lvl3pPr>
              <a:defRPr>
                <a:ea typeface="微软雅黑" pitchFamily="34" charset="-122"/>
              </a:defRPr>
            </a:lvl3pPr>
            <a:lvl4pPr>
              <a:defRPr>
                <a:ea typeface="微软雅黑" pitchFamily="34" charset="-122"/>
              </a:defRPr>
            </a:lvl4pPr>
            <a:lvl5pPr>
              <a:defRPr>
                <a:ea typeface="微软雅黑" pitchFamily="34" charset="-122"/>
              </a:defRPr>
            </a:lvl5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A7DFD42F-9564-44F1-9A99-305DC1D11ECD}" type="datetime1">
              <a:rPr lang="zh-CN" altLang="en-US"/>
              <a:pPr>
                <a:defRPr/>
              </a:pPr>
              <a:t>2017/7/18</a:t>
            </a:fld>
            <a:endParaRPr lang="zh-CN" altLang="en-US" dirty="0"/>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BD12CDD-7D8A-401D-A1AA-08D7FD391871}"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lvl1pPr>
              <a:defRPr>
                <a:ea typeface="微软雅黑" pitchFamily="34" charset="-122"/>
              </a:defRPr>
            </a:lvl1p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274638"/>
            <a:ext cx="6019800" cy="5851525"/>
          </a:xfrm>
        </p:spPr>
        <p:txBody>
          <a:bodyPr vert="eaVert"/>
          <a:lstStyle>
            <a:lvl1pPr>
              <a:defRPr>
                <a:ea typeface="微软雅黑" pitchFamily="34" charset="-122"/>
              </a:defRPr>
            </a:lvl1pPr>
            <a:lvl2pPr>
              <a:defRPr>
                <a:ea typeface="微软雅黑" pitchFamily="34" charset="-122"/>
              </a:defRPr>
            </a:lvl2pPr>
            <a:lvl3pPr>
              <a:defRPr>
                <a:ea typeface="微软雅黑" pitchFamily="34" charset="-122"/>
              </a:defRPr>
            </a:lvl3pPr>
            <a:lvl4pPr>
              <a:defRPr>
                <a:ea typeface="微软雅黑" pitchFamily="34" charset="-122"/>
              </a:defRPr>
            </a:lvl4pPr>
            <a:lvl5pPr>
              <a:defRPr>
                <a:ea typeface="微软雅黑" pitchFamily="34" charset="-122"/>
              </a:defRPr>
            </a:lvl5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07D02536-8869-409F-A56A-3A199F210130}" type="datetime1">
              <a:rPr lang="zh-CN" altLang="en-US"/>
              <a:pPr>
                <a:defRPr/>
              </a:pPr>
              <a:t>2017/7/18</a:t>
            </a:fld>
            <a:endParaRPr lang="zh-CN" altLang="en-US" dirty="0"/>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900E9E7-E477-4550-9FE2-3854220D487B}" type="slidenum">
              <a:rPr lang="zh-CN" altLang="en-US"/>
              <a:pPr>
                <a:defRPr/>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322DA832-49E4-4AC5-AB9A-6375F8E8E17E}" type="datetime1">
              <a:rPr lang="zh-CN" altLang="en-US"/>
              <a:pPr>
                <a:defRPr/>
              </a:pPr>
              <a:t>2017/7/18</a:t>
            </a:fld>
            <a:endParaRPr lang="zh-CN" altLang="en-US" dirty="0"/>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1A5E020-C4F8-4D6F-BA79-3B01C2BAA800}"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ea typeface="微软雅黑" pitchFamily="34" charset="-122"/>
              </a:defRPr>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lvl1pPr>
              <a:defRPr>
                <a:ea typeface="微软雅黑" pitchFamily="34" charset="-122"/>
              </a:defRPr>
            </a:lvl1pPr>
            <a:lvl2pPr>
              <a:defRPr>
                <a:ea typeface="微软雅黑" pitchFamily="34" charset="-122"/>
              </a:defRPr>
            </a:lvl2pPr>
            <a:lvl3pPr>
              <a:defRPr>
                <a:ea typeface="微软雅黑" pitchFamily="34" charset="-122"/>
              </a:defRPr>
            </a:lvl3pPr>
            <a:lvl4pPr>
              <a:defRPr>
                <a:ea typeface="微软雅黑" pitchFamily="34" charset="-122"/>
              </a:defRPr>
            </a:lvl4pPr>
            <a:lvl5pPr>
              <a:defRPr>
                <a:ea typeface="微软雅黑" pitchFamily="34" charset="-122"/>
              </a:defRPr>
            </a:lvl5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6CBA3F3B-41C6-470B-ABB5-5CA39FD7AC17}" type="datetime1">
              <a:rPr lang="zh-CN" altLang="en-US"/>
              <a:pPr>
                <a:defRPr/>
              </a:pPr>
              <a:t>2017/7/18</a:t>
            </a:fld>
            <a:endParaRPr lang="zh-CN" altLang="en-US" dirty="0"/>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C7DB2D9-5A68-423C-9C81-B9727998A187}"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ea typeface="微软雅黑" pitchFamily="34" charset="-122"/>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ea typeface="微软雅黑" pitchFamily="34" charset="-12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noProof="1"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4A19C2FC-55F3-4B31-8624-1C941DE9B6B7}" type="datetime1">
              <a:rPr lang="zh-CN" altLang="en-US"/>
              <a:pPr>
                <a:defRPr/>
              </a:pPr>
              <a:t>2017/7/18</a:t>
            </a:fld>
            <a:endParaRPr lang="zh-CN" altLang="en-US" dirty="0"/>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9AA5DD4-8643-409A-904B-A25BCEAEB1D9}"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ea typeface="微软雅黑" pitchFamily="34" charset="-122"/>
              </a:defRPr>
            </a:lvl1p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600200"/>
            <a:ext cx="4038600" cy="4525963"/>
          </a:xfrm>
        </p:spPr>
        <p:txBody>
          <a:bodyPr/>
          <a:lstStyle>
            <a:lvl1pPr>
              <a:defRPr sz="2800">
                <a:ea typeface="微软雅黑" pitchFamily="34" charset="-122"/>
              </a:defRPr>
            </a:lvl1pPr>
            <a:lvl2pPr>
              <a:defRPr sz="2400">
                <a:ea typeface="微软雅黑" pitchFamily="34" charset="-122"/>
              </a:defRPr>
            </a:lvl2pPr>
            <a:lvl3pPr>
              <a:defRPr sz="2000">
                <a:ea typeface="微软雅黑" pitchFamily="34" charset="-122"/>
              </a:defRPr>
            </a:lvl3pPr>
            <a:lvl4pPr>
              <a:defRPr sz="1800">
                <a:ea typeface="微软雅黑" pitchFamily="34" charset="-122"/>
              </a:defRPr>
            </a:lvl4pPr>
            <a:lvl5pPr>
              <a:defRPr sz="1800">
                <a:ea typeface="微软雅黑" pitchFamily="34" charset="-122"/>
              </a:defRPr>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48200" y="1600200"/>
            <a:ext cx="4038600" cy="4525963"/>
          </a:xfrm>
        </p:spPr>
        <p:txBody>
          <a:bodyPr/>
          <a:lstStyle>
            <a:lvl1pPr>
              <a:defRPr sz="2800">
                <a:ea typeface="微软雅黑" pitchFamily="34" charset="-122"/>
              </a:defRPr>
            </a:lvl1pPr>
            <a:lvl2pPr>
              <a:defRPr sz="2400">
                <a:ea typeface="微软雅黑" pitchFamily="34" charset="-122"/>
              </a:defRPr>
            </a:lvl2pPr>
            <a:lvl3pPr>
              <a:defRPr sz="2000">
                <a:ea typeface="微软雅黑" pitchFamily="34" charset="-122"/>
              </a:defRPr>
            </a:lvl3pPr>
            <a:lvl4pPr>
              <a:defRPr sz="1800">
                <a:ea typeface="微软雅黑" pitchFamily="34" charset="-122"/>
              </a:defRPr>
            </a:lvl4pPr>
            <a:lvl5pPr>
              <a:defRPr sz="1800">
                <a:ea typeface="微软雅黑" pitchFamily="34" charset="-122"/>
              </a:defRPr>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3"/>
          <p:cNvSpPr>
            <a:spLocks noGrp="1"/>
          </p:cNvSpPr>
          <p:nvPr>
            <p:ph type="dt" sz="half" idx="10"/>
          </p:nvPr>
        </p:nvSpPr>
        <p:spPr/>
        <p:txBody>
          <a:bodyPr/>
          <a:lstStyle>
            <a:lvl1pPr>
              <a:defRPr/>
            </a:lvl1pPr>
          </a:lstStyle>
          <a:p>
            <a:pPr>
              <a:defRPr/>
            </a:pPr>
            <a:fld id="{9749F84F-BB26-431E-85D0-ABAA73EDBB05}" type="datetime1">
              <a:rPr lang="zh-CN" altLang="en-US"/>
              <a:pPr>
                <a:defRPr/>
              </a:pPr>
              <a:t>2017/7/18</a:t>
            </a:fld>
            <a:endParaRPr lang="zh-CN" altLang="en-US" dirty="0"/>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F0E0642-60F1-45CE-84DA-711FD38C1F95}"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ea typeface="微软雅黑" pitchFamily="34" charset="-122"/>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ea typeface="微软雅黑"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ea typeface="微软雅黑" pitchFamily="34" charset="-122"/>
              </a:defRPr>
            </a:lvl1pPr>
            <a:lvl2pPr>
              <a:defRPr sz="2000">
                <a:ea typeface="微软雅黑" pitchFamily="34" charset="-122"/>
              </a:defRPr>
            </a:lvl2pPr>
            <a:lvl3pPr>
              <a:defRPr sz="1800">
                <a:ea typeface="微软雅黑" pitchFamily="34" charset="-122"/>
              </a:defRPr>
            </a:lvl3pPr>
            <a:lvl4pPr>
              <a:defRPr sz="1600">
                <a:ea typeface="微软雅黑" pitchFamily="34" charset="-122"/>
              </a:defRPr>
            </a:lvl4pPr>
            <a:lvl5pPr>
              <a:defRPr sz="1600">
                <a:ea typeface="微软雅黑" pitchFamily="34" charset="-122"/>
              </a:defRPr>
            </a:lvl5pPr>
            <a:lvl6pPr>
              <a:defRPr sz="1600"/>
            </a:lvl6pPr>
            <a:lvl7pPr>
              <a:defRPr sz="1600"/>
            </a:lvl7pPr>
            <a:lvl8pPr>
              <a:defRPr sz="1600"/>
            </a:lvl8pPr>
            <a:lvl9pPr>
              <a:defRPr sz="16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ea typeface="微软雅黑"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ea typeface="微软雅黑" pitchFamily="34" charset="-122"/>
              </a:defRPr>
            </a:lvl1pPr>
            <a:lvl2pPr>
              <a:defRPr sz="2000">
                <a:ea typeface="微软雅黑" pitchFamily="34" charset="-122"/>
              </a:defRPr>
            </a:lvl2pPr>
            <a:lvl3pPr>
              <a:defRPr sz="1800">
                <a:ea typeface="微软雅黑" pitchFamily="34" charset="-122"/>
              </a:defRPr>
            </a:lvl3pPr>
            <a:lvl4pPr>
              <a:defRPr sz="1600">
                <a:ea typeface="微软雅黑" pitchFamily="34" charset="-122"/>
              </a:defRPr>
            </a:lvl4pPr>
            <a:lvl5pPr>
              <a:defRPr sz="1600">
                <a:ea typeface="微软雅黑" pitchFamily="34" charset="-122"/>
              </a:defRPr>
            </a:lvl5pPr>
            <a:lvl6pPr>
              <a:defRPr sz="1600"/>
            </a:lvl6pPr>
            <a:lvl7pPr>
              <a:defRPr sz="1600"/>
            </a:lvl7pPr>
            <a:lvl8pPr>
              <a:defRPr sz="1600"/>
            </a:lvl8pPr>
            <a:lvl9pPr>
              <a:defRPr sz="16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3"/>
          <p:cNvSpPr>
            <a:spLocks noGrp="1"/>
          </p:cNvSpPr>
          <p:nvPr>
            <p:ph type="dt" sz="half" idx="10"/>
          </p:nvPr>
        </p:nvSpPr>
        <p:spPr/>
        <p:txBody>
          <a:bodyPr/>
          <a:lstStyle>
            <a:lvl1pPr>
              <a:defRPr/>
            </a:lvl1pPr>
          </a:lstStyle>
          <a:p>
            <a:pPr>
              <a:defRPr/>
            </a:pPr>
            <a:fld id="{F77E979D-4861-4455-9708-0A2A2A5BCBE7}" type="datetime1">
              <a:rPr lang="zh-CN" altLang="en-US"/>
              <a:pPr>
                <a:defRPr/>
              </a:pPr>
              <a:t>2017/7/18</a:t>
            </a:fld>
            <a:endParaRPr lang="zh-CN" altLang="en-US" dirty="0"/>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364ED712-9DE5-424F-9F93-B01F73A0D0F5}"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ea typeface="微软雅黑" pitchFamily="34" charset="-122"/>
              </a:defRPr>
            </a:lvl1p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pPr>
              <a:defRPr/>
            </a:pPr>
            <a:fld id="{E0866352-87AB-4D6B-9658-AF5720987B23}" type="datetime1">
              <a:rPr lang="zh-CN" altLang="en-US"/>
              <a:pPr>
                <a:defRPr/>
              </a:pPr>
              <a:t>2017/7/18</a:t>
            </a:fld>
            <a:endParaRPr lang="zh-CN" altLang="en-US" dirty="0"/>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5F773D09-8C1F-413D-A03E-9FC8B54771BC}"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ADA5C6C0-58E0-480F-8136-80D1D235BF6F}" type="datetime1">
              <a:rPr lang="zh-CN" altLang="en-US"/>
              <a:pPr>
                <a:defRPr/>
              </a:pPr>
              <a:t>2017/7/18</a:t>
            </a:fld>
            <a:endParaRPr lang="zh-CN" altLang="en-US" dirty="0"/>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F9D0481E-5977-4C7F-BA85-4EEAA9E23A67}"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ea typeface="微软雅黑" pitchFamily="34" charset="-122"/>
              </a:defRPr>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575050" y="273050"/>
            <a:ext cx="5111750" cy="5853113"/>
          </a:xfrm>
        </p:spPr>
        <p:txBody>
          <a:bodyPr/>
          <a:lstStyle>
            <a:lvl1pPr>
              <a:defRPr sz="3200">
                <a:ea typeface="微软雅黑" pitchFamily="34" charset="-122"/>
              </a:defRPr>
            </a:lvl1pPr>
            <a:lvl2pPr>
              <a:defRPr sz="2800">
                <a:ea typeface="微软雅黑" pitchFamily="34" charset="-122"/>
              </a:defRPr>
            </a:lvl2pPr>
            <a:lvl3pPr>
              <a:defRPr sz="2400">
                <a:ea typeface="微软雅黑" pitchFamily="34" charset="-122"/>
              </a:defRPr>
            </a:lvl3pPr>
            <a:lvl4pPr>
              <a:defRPr sz="2000">
                <a:ea typeface="微软雅黑" pitchFamily="34" charset="-122"/>
              </a:defRPr>
            </a:lvl4pPr>
            <a:lvl5pPr>
              <a:defRPr sz="2000">
                <a:ea typeface="微软雅黑" pitchFamily="34" charset="-122"/>
              </a:defRPr>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ea typeface="微软雅黑"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4A18A5B9-7FDB-4CC5-9FDC-FA56E77262CD}" type="datetime1">
              <a:rPr lang="zh-CN" altLang="en-US"/>
              <a:pPr>
                <a:defRPr/>
              </a:pPr>
              <a:t>2017/7/18</a:t>
            </a:fld>
            <a:endParaRPr lang="zh-CN" altLang="en-US" dirty="0"/>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0C5D477-60D0-4533-96A5-47CC738138CC}"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ea typeface="微软雅黑" pitchFamily="34" charset="-122"/>
              </a:defRPr>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ea typeface="微软雅黑" pitchFamily="34"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dirty="0" smtClean="0"/>
              <a:t>单击图标添加图片</a:t>
            </a:r>
            <a:endParaRPr lang="zh-CN" altLang="en-US" noProof="0" dirty="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ea typeface="微软雅黑"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2E36EDA3-CD68-41F8-A632-B4F67B7FC4EA}" type="datetime1">
              <a:rPr lang="zh-CN" altLang="en-US"/>
              <a:pPr>
                <a:defRPr/>
              </a:pPr>
              <a:t>2017/7/18</a:t>
            </a:fld>
            <a:endParaRPr lang="zh-CN" altLang="en-US" dirty="0"/>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2AAA2A67-88D5-4A6A-AFF5-ED3F80614300}"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noChangeArrowheads="1"/>
          </p:cNvSpPr>
          <p:nvPr>
            <p:ph type="body" idx="4294967295"/>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buFontTx/>
              <a:buNone/>
              <a:defRPr sz="1200">
                <a:solidFill>
                  <a:schemeClr val="tx1">
                    <a:tint val="75000"/>
                  </a:schemeClr>
                </a:solidFill>
                <a:latin typeface="+mn-lt"/>
                <a:ea typeface="微软雅黑" pitchFamily="34" charset="-122"/>
              </a:defRPr>
            </a:lvl1pPr>
          </a:lstStyle>
          <a:p>
            <a:pPr>
              <a:defRPr/>
            </a:pPr>
            <a:fld id="{8B77DEDC-B9F4-4017-9CA1-85C382F28F6C}" type="datetime1">
              <a:rPr lang="zh-CN" altLang="en-US"/>
              <a:pPr>
                <a:defRPr/>
              </a:pPr>
              <a:t>2017/7/18</a:t>
            </a:fld>
            <a:endParaRPr lang="zh-CN" altLang="en-US" dirty="0"/>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buFontTx/>
              <a:buNone/>
              <a:defRPr sz="1200">
                <a:solidFill>
                  <a:schemeClr val="tx1">
                    <a:tint val="75000"/>
                  </a:schemeClr>
                </a:solidFill>
                <a:latin typeface="+mn-lt"/>
                <a:ea typeface="微软雅黑" pitchFamily="34" charset="-122"/>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buFont typeface="Arial" pitchFamily="34" charset="0"/>
              <a:buNone/>
              <a:defRPr sz="1200">
                <a:solidFill>
                  <a:srgbClr val="898989"/>
                </a:solidFill>
                <a:ea typeface="微软雅黑" pitchFamily="34" charset="-122"/>
              </a:defRPr>
            </a:lvl1pPr>
          </a:lstStyle>
          <a:p>
            <a:pPr>
              <a:defRPr/>
            </a:pPr>
            <a:fld id="{BD60A526-6844-4044-A99D-F00F4FAC863C}"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1"/>
          </a:solidFill>
          <a:latin typeface="+mj-lt"/>
          <a:ea typeface="微软雅黑" pitchFamily="34" charset="-122"/>
          <a:cs typeface="+mj-cs"/>
        </a:defRPr>
      </a:lvl1pPr>
      <a:lvl2pPr algn="ctr" rtl="0" eaLnBrk="0" fontAlgn="base" hangingPunct="0">
        <a:spcBef>
          <a:spcPct val="0"/>
        </a:spcBef>
        <a:spcAft>
          <a:spcPct val="0"/>
        </a:spcAft>
        <a:defRPr sz="4400">
          <a:solidFill>
            <a:schemeClr val="tx1"/>
          </a:solidFill>
          <a:latin typeface="Calibri" pitchFamily="34" charset="0"/>
          <a:ea typeface="微软雅黑" pitchFamily="34" charset="-122"/>
        </a:defRPr>
      </a:lvl2pPr>
      <a:lvl3pPr algn="ctr" rtl="0" eaLnBrk="0" fontAlgn="base" hangingPunct="0">
        <a:spcBef>
          <a:spcPct val="0"/>
        </a:spcBef>
        <a:spcAft>
          <a:spcPct val="0"/>
        </a:spcAft>
        <a:defRPr sz="4400">
          <a:solidFill>
            <a:schemeClr val="tx1"/>
          </a:solidFill>
          <a:latin typeface="Calibri" pitchFamily="34" charset="0"/>
          <a:ea typeface="微软雅黑" pitchFamily="34" charset="-122"/>
        </a:defRPr>
      </a:lvl3pPr>
      <a:lvl4pPr algn="ctr" rtl="0" eaLnBrk="0" fontAlgn="base" hangingPunct="0">
        <a:spcBef>
          <a:spcPct val="0"/>
        </a:spcBef>
        <a:spcAft>
          <a:spcPct val="0"/>
        </a:spcAft>
        <a:defRPr sz="4400">
          <a:solidFill>
            <a:schemeClr val="tx1"/>
          </a:solidFill>
          <a:latin typeface="Calibri" pitchFamily="34" charset="0"/>
          <a:ea typeface="微软雅黑" pitchFamily="34" charset="-122"/>
        </a:defRPr>
      </a:lvl4pPr>
      <a:lvl5pPr algn="ctr" rtl="0" eaLnBrk="0" fontAlgn="base" hangingPunct="0">
        <a:spcBef>
          <a:spcPct val="0"/>
        </a:spcBef>
        <a:spcAft>
          <a:spcPct val="0"/>
        </a:spcAft>
        <a:defRPr sz="4400">
          <a:solidFill>
            <a:schemeClr val="tx1"/>
          </a:solidFill>
          <a:latin typeface="Calibri" pitchFamily="34" charset="0"/>
          <a:ea typeface="微软雅黑" pitchFamily="34" charset="-122"/>
        </a:defRPr>
      </a:lvl5pPr>
      <a:lvl6pPr marL="457200" algn="ctr" rtl="0" eaLnBrk="1" fontAlgn="base" hangingPunct="1">
        <a:spcBef>
          <a:spcPct val="0"/>
        </a:spcBef>
        <a:spcAft>
          <a:spcPct val="0"/>
        </a:spcAft>
        <a:defRPr sz="4400">
          <a:solidFill>
            <a:schemeClr val="tx1"/>
          </a:solidFill>
          <a:latin typeface="Calibri" pitchFamily="34" charset="0"/>
          <a:ea typeface="宋体" charset="-122"/>
        </a:defRPr>
      </a:lvl6pPr>
      <a:lvl7pPr marL="914400" algn="ctr" rtl="0" eaLnBrk="1" fontAlgn="base" hangingPunct="1">
        <a:spcBef>
          <a:spcPct val="0"/>
        </a:spcBef>
        <a:spcAft>
          <a:spcPct val="0"/>
        </a:spcAft>
        <a:defRPr sz="4400">
          <a:solidFill>
            <a:schemeClr val="tx1"/>
          </a:solidFill>
          <a:latin typeface="Calibri" pitchFamily="34" charset="0"/>
          <a:ea typeface="宋体" charset="-122"/>
        </a:defRPr>
      </a:lvl7pPr>
      <a:lvl8pPr marL="1371600" algn="ctr" rtl="0" eaLnBrk="1" fontAlgn="base" hangingPunct="1">
        <a:spcBef>
          <a:spcPct val="0"/>
        </a:spcBef>
        <a:spcAft>
          <a:spcPct val="0"/>
        </a:spcAft>
        <a:defRPr sz="4400">
          <a:solidFill>
            <a:schemeClr val="tx1"/>
          </a:solidFill>
          <a:latin typeface="Calibri" pitchFamily="34" charset="0"/>
          <a:ea typeface="宋体" charset="-122"/>
        </a:defRPr>
      </a:lvl8pPr>
      <a:lvl9pPr marL="1828800" algn="ctr" rtl="0" eaLnBrk="1" fontAlgn="base" hangingPunct="1">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微软雅黑" pitchFamily="34" charset="-122"/>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微软雅黑" pitchFamily="34" charset="-122"/>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微软雅黑" pitchFamily="34" charset="-122"/>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微软雅黑" pitchFamily="34" charset="-122"/>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5.xml"/><Relationship Id="rId5" Type="http://schemas.openxmlformats.org/officeDocument/2006/relationships/slideLayout" Target="../slideLayouts/slideLayout7.xml"/><Relationship Id="rId4" Type="http://schemas.openxmlformats.org/officeDocument/2006/relationships/tags" Target="../tags/tag1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notesSlide" Target="../notesSlides/notesSlide6.xml"/><Relationship Id="rId5" Type="http://schemas.openxmlformats.org/officeDocument/2006/relationships/slideLayout" Target="../slideLayouts/slideLayout7.xml"/><Relationship Id="rId4"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notesSlide" Target="../notesSlides/notesSlide7.xml"/><Relationship Id="rId5" Type="http://schemas.openxmlformats.org/officeDocument/2006/relationships/slideLayout" Target="../slideLayouts/slideLayout7.xml"/><Relationship Id="rId4"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2.xml"/><Relationship Id="rId5" Type="http://schemas.openxmlformats.org/officeDocument/2006/relationships/slideLayout" Target="../slideLayouts/slideLayout7.xml"/><Relationship Id="rId4"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notesSlide" Target="../notesSlides/notesSlide8.xml"/><Relationship Id="rId5" Type="http://schemas.openxmlformats.org/officeDocument/2006/relationships/slideLayout" Target="../slideLayouts/slideLayout7.xml"/><Relationship Id="rId4" Type="http://schemas.openxmlformats.org/officeDocument/2006/relationships/tags" Target="../tags/tag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4.xml"/><Relationship Id="rId5" Type="http://schemas.openxmlformats.org/officeDocument/2006/relationships/slideLayout" Target="../slideLayouts/slideLayout7.xml"/><Relationship Id="rId4" Type="http://schemas.openxmlformats.org/officeDocument/2006/relationships/tags" Target="../tags/tag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E:\平面设计\品牌形象\ppt\20130715稿3\封面2.jpg"/>
          <p:cNvPicPr>
            <a:picLocks noChangeAspect="1" noChangeArrowheads="1"/>
          </p:cNvPicPr>
          <p:nvPr/>
        </p:nvPicPr>
        <p:blipFill>
          <a:blip r:embed="rId3" cstate="print"/>
          <a:srcRect/>
          <a:stretch>
            <a:fillRect/>
          </a:stretch>
        </p:blipFill>
        <p:spPr bwMode="auto">
          <a:xfrm>
            <a:off x="-31750" y="-20638"/>
            <a:ext cx="9144000" cy="6858001"/>
          </a:xfrm>
          <a:prstGeom prst="rect">
            <a:avLst/>
          </a:prstGeom>
          <a:noFill/>
          <a:ln w="9525">
            <a:noFill/>
            <a:miter lim="800000"/>
            <a:headEnd/>
            <a:tailEnd/>
          </a:ln>
        </p:spPr>
      </p:pic>
      <p:sp>
        <p:nvSpPr>
          <p:cNvPr id="2051" name="TextBox 6"/>
          <p:cNvSpPr txBox="1">
            <a:spLocks noChangeArrowheads="1"/>
          </p:cNvSpPr>
          <p:nvPr/>
        </p:nvSpPr>
        <p:spPr bwMode="auto">
          <a:xfrm>
            <a:off x="467544" y="1988840"/>
            <a:ext cx="8064500" cy="830997"/>
          </a:xfrm>
          <a:prstGeom prst="rect">
            <a:avLst/>
          </a:prstGeom>
          <a:noFill/>
          <a:ln w="9525">
            <a:noFill/>
            <a:miter lim="800000"/>
            <a:headEnd/>
            <a:tailEnd/>
          </a:ln>
        </p:spPr>
        <p:txBody>
          <a:bodyPr>
            <a:spAutoFit/>
          </a:bodyPr>
          <a:lstStyle/>
          <a:p>
            <a:pPr algn="ctr" eaLnBrk="1" hangingPunct="1">
              <a:lnSpc>
                <a:spcPct val="150000"/>
              </a:lnSpc>
              <a:buFont typeface="Arial" pitchFamily="34" charset="0"/>
              <a:buNone/>
            </a:pPr>
            <a:r>
              <a:rPr lang="zh-CN" altLang="en-US" sz="3200" b="1" dirty="0" smtClean="0">
                <a:solidFill>
                  <a:srgbClr val="1C225E"/>
                </a:solidFill>
                <a:latin typeface="方正大黑简体"/>
                <a:ea typeface="方正大黑简体"/>
                <a:cs typeface="方正大黑简体"/>
              </a:rPr>
              <a:t>镍供应依旧宽松  短期资金驱动上涨</a:t>
            </a:r>
            <a:endParaRPr lang="en-US" altLang="zh-CN" sz="3200" b="1" dirty="0" smtClean="0">
              <a:solidFill>
                <a:srgbClr val="1C225E"/>
              </a:solidFill>
              <a:latin typeface="方正大黑简体"/>
              <a:ea typeface="方正大黑简体"/>
              <a:cs typeface="方正大黑简体"/>
            </a:endParaRPr>
          </a:p>
        </p:txBody>
      </p:sp>
      <p:sp>
        <p:nvSpPr>
          <p:cNvPr id="2052" name="TextBox 7"/>
          <p:cNvSpPr txBox="1">
            <a:spLocks noChangeArrowheads="1"/>
          </p:cNvSpPr>
          <p:nvPr/>
        </p:nvSpPr>
        <p:spPr bwMode="auto">
          <a:xfrm>
            <a:off x="5148263" y="4221163"/>
            <a:ext cx="3067050" cy="830997"/>
          </a:xfrm>
          <a:prstGeom prst="rect">
            <a:avLst/>
          </a:prstGeom>
          <a:noFill/>
          <a:ln w="9525">
            <a:noFill/>
            <a:miter lim="800000"/>
            <a:headEnd/>
            <a:tailEnd/>
          </a:ln>
        </p:spPr>
        <p:txBody>
          <a:bodyPr>
            <a:spAutoFit/>
          </a:bodyPr>
          <a:lstStyle/>
          <a:p>
            <a:pPr algn="ctr"/>
            <a:r>
              <a:rPr lang="zh-CN" altLang="en-US" sz="2400" dirty="0">
                <a:ea typeface="楷体" pitchFamily="49" charset="-122"/>
              </a:rPr>
              <a:t>信达</a:t>
            </a:r>
            <a:r>
              <a:rPr lang="zh-CN" altLang="en-US" sz="2400" dirty="0" smtClean="0">
                <a:ea typeface="楷体" pitchFamily="49" charset="-122"/>
              </a:rPr>
              <a:t>研发有色组</a:t>
            </a:r>
            <a:endParaRPr lang="en-US" altLang="zh-CN" sz="2400" dirty="0">
              <a:ea typeface="楷体" pitchFamily="49" charset="-122"/>
            </a:endParaRPr>
          </a:p>
          <a:p>
            <a:pPr algn="ctr"/>
            <a:r>
              <a:rPr lang="en-US" altLang="zh-CN" sz="2400" dirty="0" smtClean="0">
                <a:ea typeface="楷体" pitchFamily="49" charset="-122"/>
              </a:rPr>
              <a:t>20170718</a:t>
            </a:r>
            <a:endParaRPr lang="zh-CN" altLang="en-US" sz="2400" dirty="0">
              <a:ea typeface="楷体" pitchFamily="49" charset="-122"/>
            </a:endParaRPr>
          </a:p>
        </p:txBody>
      </p:sp>
      <p:sp>
        <p:nvSpPr>
          <p:cNvPr id="2053" name="TextBox 9"/>
          <p:cNvSpPr txBox="1">
            <a:spLocks noChangeArrowheads="1"/>
          </p:cNvSpPr>
          <p:nvPr/>
        </p:nvSpPr>
        <p:spPr bwMode="auto">
          <a:xfrm>
            <a:off x="1403350" y="6103938"/>
            <a:ext cx="2520950" cy="277812"/>
          </a:xfrm>
          <a:prstGeom prst="rect">
            <a:avLst/>
          </a:prstGeom>
          <a:noFill/>
          <a:ln w="9525">
            <a:noFill/>
            <a:miter lim="800000"/>
            <a:headEnd/>
            <a:tailEnd/>
          </a:ln>
        </p:spPr>
        <p:txBody>
          <a:bodyPr>
            <a:spAutoFit/>
          </a:bodyPr>
          <a:lstStyle/>
          <a:p>
            <a:pPr eaLnBrk="1" hangingPunct="1">
              <a:buFont typeface="Arial" pitchFamily="34" charset="0"/>
              <a:buNone/>
            </a:pPr>
            <a:r>
              <a:rPr lang="en-US" altLang="zh-CN" sz="1200" b="1" dirty="0">
                <a:solidFill>
                  <a:schemeClr val="bg1"/>
                </a:solidFill>
                <a:latin typeface="方正黑体简体"/>
                <a:ea typeface="方正黑体简体"/>
                <a:cs typeface="方正黑体简体"/>
              </a:rPr>
              <a:t>www.cindaqh.com</a:t>
            </a:r>
            <a:endParaRPr lang="zh-CN" altLang="en-US" sz="1200" b="1">
              <a:solidFill>
                <a:schemeClr val="bg1"/>
              </a:solidFill>
              <a:latin typeface="方正黑体简体"/>
              <a:ea typeface="方正黑体简体"/>
              <a:cs typeface="方正黑体简体"/>
            </a:endParaRPr>
          </a:p>
        </p:txBody>
      </p:sp>
      <p:sp>
        <p:nvSpPr>
          <p:cNvPr id="2054" name="灯片编号占位符 11"/>
          <p:cNvSpPr>
            <a:spLocks noGrp="1" noChangeArrowheads="1"/>
          </p:cNvSpPr>
          <p:nvPr>
            <p:ph type="sldNum" sz="quarter" idx="16"/>
          </p:nvPr>
        </p:nvSpPr>
        <p:spPr bwMode="auto">
          <a:noFill/>
          <a:ln>
            <a:miter lim="800000"/>
            <a:headEnd/>
            <a:tailEnd/>
          </a:ln>
        </p:spPr>
        <p:txBody>
          <a:bodyPr/>
          <a:lstStyle/>
          <a:p>
            <a:fld id="{F363B2C7-34A1-4B06-BB51-5F8DEE489251}" type="slidenum">
              <a:rPr lang="zh-CN" altLang="en-US" smtClean="0"/>
              <a:pPr/>
              <a:t>1</a:t>
            </a:fld>
            <a:endParaRPr lang="zh-CN" alt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custDataLst>
              <p:tags r:id="rId2"/>
            </p:custDataLst>
          </p:nvPr>
        </p:nvSpPr>
        <p:spPr>
          <a:xfrm>
            <a:off x="5295900" y="0"/>
            <a:ext cx="3848100" cy="6858000"/>
          </a:xfrm>
          <a:custGeom>
            <a:avLst/>
            <a:gdLst>
              <a:gd name="connsiteX0" fmla="*/ 0 w 3848100"/>
              <a:gd name="connsiteY0" fmla="*/ 0 h 6858000"/>
              <a:gd name="connsiteX1" fmla="*/ 3848100 w 3848100"/>
              <a:gd name="connsiteY1" fmla="*/ 0 h 6858000"/>
              <a:gd name="connsiteX2" fmla="*/ 3848100 w 3848100"/>
              <a:gd name="connsiteY2" fmla="*/ 6858000 h 6858000"/>
              <a:gd name="connsiteX3" fmla="*/ 0 w 3848100"/>
              <a:gd name="connsiteY3" fmla="*/ 6858000 h 6858000"/>
              <a:gd name="connsiteX4" fmla="*/ 2387600 w 3848100"/>
              <a:gd name="connsiteY4" fmla="*/ 3429000 h 6858000"/>
              <a:gd name="connsiteX5" fmla="*/ 0 w 38481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8100" h="6858000">
                <a:moveTo>
                  <a:pt x="0" y="0"/>
                </a:moveTo>
                <a:lnTo>
                  <a:pt x="3848100" y="0"/>
                </a:lnTo>
                <a:lnTo>
                  <a:pt x="3848100" y="6858000"/>
                </a:lnTo>
                <a:lnTo>
                  <a:pt x="0" y="6858000"/>
                </a:lnTo>
                <a:cubicBezTo>
                  <a:pt x="1318635" y="6858000"/>
                  <a:pt x="2387600" y="5322784"/>
                  <a:pt x="2387600" y="3429000"/>
                </a:cubicBezTo>
                <a:cubicBezTo>
                  <a:pt x="2387600" y="1535216"/>
                  <a:pt x="1318635" y="0"/>
                  <a:pt x="0" y="0"/>
                </a:cubicBezTo>
                <a:close/>
              </a:path>
            </a:pathLst>
          </a:custGeom>
          <a:gradFill flip="none" rotWithShape="1">
            <a:gsLst>
              <a:gs pos="0">
                <a:schemeClr val="accent1">
                  <a:alpha val="50000"/>
                </a:schemeClr>
              </a:gs>
              <a:gs pos="53000">
                <a:schemeClr val="accent1">
                  <a:lumMod val="60000"/>
                  <a:lumOff val="40000"/>
                  <a:alpha val="2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椭圆 2"/>
          <p:cNvSpPr/>
          <p:nvPr>
            <p:custDataLst>
              <p:tags r:id="rId3"/>
            </p:custDataLst>
          </p:nvPr>
        </p:nvSpPr>
        <p:spPr>
          <a:xfrm>
            <a:off x="5295900" y="0"/>
            <a:ext cx="2387600" cy="6858000"/>
          </a:xfrm>
          <a:custGeom>
            <a:avLst/>
            <a:gdLst>
              <a:gd name="connsiteX0" fmla="*/ 0 w 4775200"/>
              <a:gd name="connsiteY0" fmla="*/ 3429000 h 6858000"/>
              <a:gd name="connsiteX1" fmla="*/ 2387600 w 4775200"/>
              <a:gd name="connsiteY1" fmla="*/ 0 h 6858000"/>
              <a:gd name="connsiteX2" fmla="*/ 4775200 w 4775200"/>
              <a:gd name="connsiteY2" fmla="*/ 3429000 h 6858000"/>
              <a:gd name="connsiteX3" fmla="*/ 2387600 w 4775200"/>
              <a:gd name="connsiteY3" fmla="*/ 6858000 h 6858000"/>
              <a:gd name="connsiteX4" fmla="*/ 0 w 4775200"/>
              <a:gd name="connsiteY4" fmla="*/ 3429000 h 6858000"/>
              <a:gd name="connsiteX0" fmla="*/ 0 w 4775200"/>
              <a:gd name="connsiteY0" fmla="*/ 3429000 h 6858000"/>
              <a:gd name="connsiteX1" fmla="*/ 2387600 w 4775200"/>
              <a:gd name="connsiteY1" fmla="*/ 0 h 6858000"/>
              <a:gd name="connsiteX2" fmla="*/ 4775200 w 4775200"/>
              <a:gd name="connsiteY2" fmla="*/ 3429000 h 6858000"/>
              <a:gd name="connsiteX3" fmla="*/ 2387600 w 4775200"/>
              <a:gd name="connsiteY3" fmla="*/ 6858000 h 6858000"/>
              <a:gd name="connsiteX4" fmla="*/ 91440 w 4775200"/>
              <a:gd name="connsiteY4" fmla="*/ 3520440 h 6858000"/>
              <a:gd name="connsiteX0" fmla="*/ 0 w 4775200"/>
              <a:gd name="connsiteY0" fmla="*/ 3429000 h 6858000"/>
              <a:gd name="connsiteX1" fmla="*/ 2387600 w 4775200"/>
              <a:gd name="connsiteY1" fmla="*/ 0 h 6858000"/>
              <a:gd name="connsiteX2" fmla="*/ 4775200 w 4775200"/>
              <a:gd name="connsiteY2" fmla="*/ 3429000 h 6858000"/>
              <a:gd name="connsiteX3" fmla="*/ 2387600 w 4775200"/>
              <a:gd name="connsiteY3" fmla="*/ 6858000 h 6858000"/>
              <a:gd name="connsiteX0" fmla="*/ 0 w 2387600"/>
              <a:gd name="connsiteY0" fmla="*/ 0 h 6858000"/>
              <a:gd name="connsiteX1" fmla="*/ 2387600 w 2387600"/>
              <a:gd name="connsiteY1" fmla="*/ 3429000 h 6858000"/>
              <a:gd name="connsiteX2" fmla="*/ 0 w 2387600"/>
              <a:gd name="connsiteY2" fmla="*/ 6858000 h 6858000"/>
            </a:gdLst>
            <a:ahLst/>
            <a:cxnLst>
              <a:cxn ang="0">
                <a:pos x="connsiteX0" y="connsiteY0"/>
              </a:cxn>
              <a:cxn ang="0">
                <a:pos x="connsiteX1" y="connsiteY1"/>
              </a:cxn>
              <a:cxn ang="0">
                <a:pos x="connsiteX2" y="connsiteY2"/>
              </a:cxn>
            </a:cxnLst>
            <a:rect l="l" t="t" r="r" b="b"/>
            <a:pathLst>
              <a:path w="2387600" h="6858000">
                <a:moveTo>
                  <a:pt x="0" y="0"/>
                </a:moveTo>
                <a:cubicBezTo>
                  <a:pt x="1318635" y="0"/>
                  <a:pt x="2387600" y="1535216"/>
                  <a:pt x="2387600" y="3429000"/>
                </a:cubicBezTo>
                <a:cubicBezTo>
                  <a:pt x="2387600" y="5322784"/>
                  <a:pt x="1318635" y="6858000"/>
                  <a:pt x="0" y="6858000"/>
                </a:cubicBezTo>
              </a:path>
            </a:pathLst>
          </a:custGeom>
          <a:noFill/>
          <a:ln w="12700">
            <a:gradFill flip="none" rotWithShape="1">
              <a:gsLst>
                <a:gs pos="0">
                  <a:schemeClr val="accent1">
                    <a:alpha val="50000"/>
                  </a:schemeClr>
                </a:gs>
                <a:gs pos="53000">
                  <a:schemeClr val="accent1">
                    <a:lumMod val="60000"/>
                    <a:lumOff val="40000"/>
                    <a:alpha val="50000"/>
                  </a:schemeClr>
                </a:gs>
                <a:gs pos="100000">
                  <a:schemeClr val="bg1">
                    <a:alpha val="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椭圆 2"/>
          <p:cNvSpPr/>
          <p:nvPr>
            <p:custDataLst>
              <p:tags r:id="rId4"/>
            </p:custDataLst>
          </p:nvPr>
        </p:nvSpPr>
        <p:spPr>
          <a:xfrm>
            <a:off x="5124450" y="0"/>
            <a:ext cx="2387600" cy="6858000"/>
          </a:xfrm>
          <a:custGeom>
            <a:avLst/>
            <a:gdLst>
              <a:gd name="connsiteX0" fmla="*/ 0 w 4775200"/>
              <a:gd name="connsiteY0" fmla="*/ 3429000 h 6858000"/>
              <a:gd name="connsiteX1" fmla="*/ 2387600 w 4775200"/>
              <a:gd name="connsiteY1" fmla="*/ 0 h 6858000"/>
              <a:gd name="connsiteX2" fmla="*/ 4775200 w 4775200"/>
              <a:gd name="connsiteY2" fmla="*/ 3429000 h 6858000"/>
              <a:gd name="connsiteX3" fmla="*/ 2387600 w 4775200"/>
              <a:gd name="connsiteY3" fmla="*/ 6858000 h 6858000"/>
              <a:gd name="connsiteX4" fmla="*/ 0 w 4775200"/>
              <a:gd name="connsiteY4" fmla="*/ 3429000 h 6858000"/>
              <a:gd name="connsiteX0" fmla="*/ 0 w 4775200"/>
              <a:gd name="connsiteY0" fmla="*/ 3429000 h 6858000"/>
              <a:gd name="connsiteX1" fmla="*/ 2387600 w 4775200"/>
              <a:gd name="connsiteY1" fmla="*/ 0 h 6858000"/>
              <a:gd name="connsiteX2" fmla="*/ 4775200 w 4775200"/>
              <a:gd name="connsiteY2" fmla="*/ 3429000 h 6858000"/>
              <a:gd name="connsiteX3" fmla="*/ 2387600 w 4775200"/>
              <a:gd name="connsiteY3" fmla="*/ 6858000 h 6858000"/>
              <a:gd name="connsiteX4" fmla="*/ 91440 w 4775200"/>
              <a:gd name="connsiteY4" fmla="*/ 3520440 h 6858000"/>
              <a:gd name="connsiteX0" fmla="*/ 0 w 4775200"/>
              <a:gd name="connsiteY0" fmla="*/ 3429000 h 6858000"/>
              <a:gd name="connsiteX1" fmla="*/ 2387600 w 4775200"/>
              <a:gd name="connsiteY1" fmla="*/ 0 h 6858000"/>
              <a:gd name="connsiteX2" fmla="*/ 4775200 w 4775200"/>
              <a:gd name="connsiteY2" fmla="*/ 3429000 h 6858000"/>
              <a:gd name="connsiteX3" fmla="*/ 2387600 w 4775200"/>
              <a:gd name="connsiteY3" fmla="*/ 6858000 h 6858000"/>
              <a:gd name="connsiteX0" fmla="*/ 0 w 2387600"/>
              <a:gd name="connsiteY0" fmla="*/ 0 h 6858000"/>
              <a:gd name="connsiteX1" fmla="*/ 2387600 w 2387600"/>
              <a:gd name="connsiteY1" fmla="*/ 3429000 h 6858000"/>
              <a:gd name="connsiteX2" fmla="*/ 0 w 2387600"/>
              <a:gd name="connsiteY2" fmla="*/ 6858000 h 6858000"/>
            </a:gdLst>
            <a:ahLst/>
            <a:cxnLst>
              <a:cxn ang="0">
                <a:pos x="connsiteX0" y="connsiteY0"/>
              </a:cxn>
              <a:cxn ang="0">
                <a:pos x="connsiteX1" y="connsiteY1"/>
              </a:cxn>
              <a:cxn ang="0">
                <a:pos x="connsiteX2" y="connsiteY2"/>
              </a:cxn>
            </a:cxnLst>
            <a:rect l="l" t="t" r="r" b="b"/>
            <a:pathLst>
              <a:path w="2387600" h="6858000">
                <a:moveTo>
                  <a:pt x="0" y="0"/>
                </a:moveTo>
                <a:cubicBezTo>
                  <a:pt x="1318635" y="0"/>
                  <a:pt x="2387600" y="1535216"/>
                  <a:pt x="2387600" y="3429000"/>
                </a:cubicBezTo>
                <a:cubicBezTo>
                  <a:pt x="2387600" y="5322784"/>
                  <a:pt x="1318635" y="6858000"/>
                  <a:pt x="0" y="6858000"/>
                </a:cubicBezTo>
              </a:path>
            </a:pathLst>
          </a:custGeom>
          <a:noFill/>
          <a:ln w="12700">
            <a:gradFill flip="none" rotWithShape="1">
              <a:gsLst>
                <a:gs pos="0">
                  <a:schemeClr val="accent1">
                    <a:alpha val="50000"/>
                  </a:schemeClr>
                </a:gs>
                <a:gs pos="53000">
                  <a:schemeClr val="accent1">
                    <a:lumMod val="60000"/>
                    <a:lumOff val="40000"/>
                    <a:alpha val="50000"/>
                  </a:schemeClr>
                </a:gs>
                <a:gs pos="100000">
                  <a:schemeClr val="bg1">
                    <a:alpha val="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TextBox 8"/>
          <p:cNvSpPr txBox="1">
            <a:spLocks noChangeArrowheads="1"/>
          </p:cNvSpPr>
          <p:nvPr/>
        </p:nvSpPr>
        <p:spPr bwMode="auto">
          <a:xfrm>
            <a:off x="467544" y="14709"/>
            <a:ext cx="67691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smtClean="0">
                <a:ea typeface="楷体" pitchFamily="49" charset="-122"/>
              </a:rPr>
              <a:t>镍核心观点</a:t>
            </a:r>
            <a:endParaRPr lang="zh-CN" altLang="en-US" sz="2400" b="1" dirty="0">
              <a:ea typeface="楷体" pitchFamily="49" charset="-122"/>
            </a:endParaRPr>
          </a:p>
        </p:txBody>
      </p:sp>
      <p:sp>
        <p:nvSpPr>
          <p:cNvPr id="14" name="标题 1"/>
          <p:cNvSpPr txBox="1">
            <a:spLocks/>
          </p:cNvSpPr>
          <p:nvPr/>
        </p:nvSpPr>
        <p:spPr>
          <a:xfrm>
            <a:off x="539552" y="2060848"/>
            <a:ext cx="8210872" cy="2376264"/>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smtClean="0">
                <a:ln>
                  <a:noFill/>
                </a:ln>
                <a:solidFill>
                  <a:schemeClr val="tx1"/>
                </a:solidFill>
                <a:effectLst/>
                <a:uLnTx/>
                <a:uFillTx/>
                <a:latin typeface="+mj-lt"/>
                <a:ea typeface="楷体" pitchFamily="49" charset="-122"/>
                <a:cs typeface="+mj-cs"/>
              </a:rPr>
              <a:t>                              </a:t>
            </a:r>
            <a:r>
              <a:rPr kumimoji="0" lang="zh-CN" altLang="en-US" sz="2800" b="1" i="0" u="none" strike="noStrike" kern="1200" cap="none" spc="0" normalizeH="0" noProof="0" dirty="0" smtClean="0">
                <a:ln>
                  <a:noFill/>
                </a:ln>
                <a:solidFill>
                  <a:schemeClr val="tx1"/>
                </a:solidFill>
                <a:effectLst/>
                <a:uLnTx/>
                <a:uFillTx/>
                <a:latin typeface="+mj-lt"/>
                <a:ea typeface="楷体" pitchFamily="49" charset="-122"/>
                <a:cs typeface="+mj-cs"/>
              </a:rPr>
              <a:t> </a:t>
            </a:r>
            <a:r>
              <a:rPr kumimoji="0" lang="zh-CN" altLang="en-US" sz="2800" b="1" i="0" u="none" strike="noStrike" kern="1200" cap="none" spc="0" normalizeH="0" baseline="0" noProof="0" dirty="0" smtClean="0">
                <a:ln>
                  <a:noFill/>
                </a:ln>
                <a:solidFill>
                  <a:schemeClr val="tx1"/>
                </a:solidFill>
                <a:effectLst/>
                <a:uLnTx/>
                <a:uFillTx/>
                <a:latin typeface="+mj-lt"/>
                <a:ea typeface="楷体" pitchFamily="49" charset="-122"/>
                <a:cs typeface="+mj-cs"/>
              </a:rPr>
              <a:t> </a:t>
            </a:r>
            <a:r>
              <a:rPr lang="zh-CN" altLang="en-US" sz="2800" b="1" dirty="0" smtClean="0">
                <a:latin typeface="+mj-lt"/>
                <a:ea typeface="楷体" pitchFamily="49" charset="-122"/>
                <a:cs typeface="+mj-cs"/>
              </a:rPr>
              <a:t>供应</a:t>
            </a:r>
            <a:r>
              <a:rPr kumimoji="0" lang="zh-CN" altLang="en-US" sz="2800" b="1" i="0" u="none" strike="noStrike" kern="1200" cap="none" spc="0" normalizeH="0" baseline="0" noProof="0" dirty="0" smtClean="0">
                <a:ln>
                  <a:noFill/>
                </a:ln>
                <a:solidFill>
                  <a:schemeClr val="tx1"/>
                </a:solidFill>
                <a:effectLst/>
                <a:uLnTx/>
                <a:uFillTx/>
                <a:latin typeface="+mj-lt"/>
                <a:ea typeface="楷体" pitchFamily="49" charset="-122"/>
                <a:cs typeface="+mj-cs"/>
              </a:rPr>
              <a:t>篇</a:t>
            </a:r>
            <a:r>
              <a:rPr kumimoji="0" lang="en-US" altLang="zh-CN" sz="2800" b="1" i="0" u="none" strike="noStrike" kern="1200" cap="none" spc="0" normalizeH="0" baseline="0" noProof="0" dirty="0" smtClean="0">
                <a:ln>
                  <a:noFill/>
                </a:ln>
                <a:solidFill>
                  <a:schemeClr val="tx1"/>
                </a:solidFill>
                <a:effectLst/>
                <a:uLnTx/>
                <a:uFillTx/>
                <a:latin typeface="+mj-lt"/>
                <a:ea typeface="楷体" pitchFamily="49" charset="-122"/>
                <a:cs typeface="+mj-cs"/>
              </a:rPr>
              <a:t>——</a:t>
            </a:r>
            <a:r>
              <a:rPr kumimoji="0" lang="zh-CN" altLang="en-US" sz="2800" b="1" i="0" u="none" strike="noStrike" kern="1200" cap="none" spc="0" normalizeH="0" baseline="0" noProof="0" dirty="0" smtClean="0">
                <a:ln>
                  <a:noFill/>
                </a:ln>
                <a:solidFill>
                  <a:schemeClr val="tx1"/>
                </a:solidFill>
                <a:effectLst/>
                <a:uLnTx/>
                <a:uFillTx/>
                <a:latin typeface="+mj-lt"/>
                <a:ea typeface="楷体" pitchFamily="49" charset="-122"/>
                <a:cs typeface="+mj-cs"/>
              </a:rPr>
              <a:t>镍矿</a:t>
            </a:r>
            <a:endParaRPr kumimoji="0" lang="en-US" altLang="zh-CN" sz="2800" b="1" i="0" u="none" strike="noStrike" kern="1200" cap="none" spc="0" normalizeH="0" baseline="0" noProof="0" dirty="0" smtClean="0">
              <a:ln>
                <a:noFill/>
              </a:ln>
              <a:solidFill>
                <a:schemeClr val="tx1"/>
              </a:solidFill>
              <a:effectLst/>
              <a:uLnTx/>
              <a:uFillTx/>
              <a:latin typeface="+mj-lt"/>
              <a:ea typeface="楷体" pitchFamily="49" charset="-122"/>
              <a:cs typeface="+mj-cs"/>
            </a:endParaRPr>
          </a:p>
          <a:p>
            <a:pPr marL="0" marR="0" lvl="0" indent="0" defTabSz="914400" rtl="0" eaLnBrk="0" fontAlgn="base" latinLnBrk="0" hangingPunct="0">
              <a:lnSpc>
                <a:spcPct val="100000"/>
              </a:lnSpc>
              <a:spcBef>
                <a:spcPct val="0"/>
              </a:spcBef>
              <a:spcAft>
                <a:spcPct val="0"/>
              </a:spcAft>
              <a:buClrTx/>
              <a:buSzTx/>
              <a:buFontTx/>
              <a:buNone/>
              <a:tabLst/>
              <a:defRPr/>
            </a:pPr>
            <a:r>
              <a:rPr kumimoji="0" lang="en-US" altLang="zh-CN" sz="2800" b="1" i="0" u="none" strike="noStrike" kern="1200" cap="none" spc="0" normalizeH="0" baseline="0" noProof="0" dirty="0" smtClean="0">
                <a:ln>
                  <a:noFill/>
                </a:ln>
                <a:solidFill>
                  <a:schemeClr val="tx1"/>
                </a:solidFill>
                <a:effectLst/>
                <a:uLnTx/>
                <a:uFillTx/>
                <a:latin typeface="+mj-lt"/>
                <a:ea typeface="楷体" pitchFamily="49" charset="-122"/>
                <a:cs typeface="+mj-cs"/>
              </a:rPr>
              <a:t/>
            </a:r>
            <a:br>
              <a:rPr kumimoji="0" lang="en-US" altLang="zh-CN" sz="2800" b="1" i="0" u="none" strike="noStrike" kern="1200" cap="none" spc="0" normalizeH="0" baseline="0" noProof="0" dirty="0" smtClean="0">
                <a:ln>
                  <a:noFill/>
                </a:ln>
                <a:solidFill>
                  <a:schemeClr val="tx1"/>
                </a:solidFill>
                <a:effectLst/>
                <a:uLnTx/>
                <a:uFillTx/>
                <a:latin typeface="+mj-lt"/>
                <a:ea typeface="楷体" pitchFamily="49" charset="-122"/>
                <a:cs typeface="+mj-cs"/>
              </a:rPr>
            </a:br>
            <a:r>
              <a:rPr kumimoji="0" lang="en-US" altLang="zh-CN" sz="2800" b="1" i="0" u="none" strike="noStrike" kern="1200" cap="none" spc="0" normalizeH="0" baseline="0" noProof="0" dirty="0" smtClean="0">
                <a:ln>
                  <a:noFill/>
                </a:ln>
                <a:solidFill>
                  <a:schemeClr val="tx1"/>
                </a:solidFill>
                <a:effectLst/>
                <a:uLnTx/>
                <a:uFillTx/>
                <a:latin typeface="+mj-lt"/>
                <a:ea typeface="楷体" pitchFamily="49" charset="-122"/>
                <a:cs typeface="+mj-cs"/>
              </a:rPr>
              <a:t>    </a:t>
            </a:r>
            <a:r>
              <a:rPr kumimoji="0" lang="zh-CN" altLang="en-US" sz="2800" b="1" i="0" u="none" strike="noStrike" kern="1200" cap="none" spc="0" normalizeH="0" baseline="0" noProof="0" dirty="0" smtClean="0">
                <a:ln>
                  <a:noFill/>
                </a:ln>
                <a:solidFill>
                  <a:schemeClr val="tx1"/>
                </a:solidFill>
                <a:effectLst/>
                <a:uLnTx/>
                <a:uFillTx/>
                <a:latin typeface="+mj-lt"/>
                <a:ea typeface="楷体" pitchFamily="49" charset="-122"/>
                <a:cs typeface="+mj-cs"/>
              </a:rPr>
              <a:t>菲律宾旺季叠加印尼出口放松，港口库存累积</a:t>
            </a:r>
            <a:r>
              <a:rPr lang="zh-CN" altLang="en-US" sz="2800" b="1" dirty="0" smtClean="0">
                <a:latin typeface="+mj-lt"/>
                <a:ea typeface="楷体" pitchFamily="49" charset="-122"/>
                <a:cs typeface="+mj-cs"/>
              </a:rPr>
              <a:t>  </a:t>
            </a:r>
            <a:endParaRPr kumimoji="0" lang="zh-CN" altLang="en-US" sz="2800" b="1" i="0" u="none" strike="noStrike" kern="1200" cap="none" spc="0" normalizeH="0" baseline="0" noProof="0" dirty="0">
              <a:ln>
                <a:noFill/>
              </a:ln>
              <a:solidFill>
                <a:schemeClr val="tx1"/>
              </a:solidFill>
              <a:effectLst/>
              <a:uLnTx/>
              <a:uFillTx/>
              <a:latin typeface="+mj-lt"/>
              <a:ea typeface="楷体" pitchFamily="49" charset="-122"/>
              <a:cs typeface="+mj-cs"/>
            </a:endParaRP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88024" y="764704"/>
            <a:ext cx="3672408" cy="923330"/>
          </a:xfrm>
          <a:prstGeom prst="rect">
            <a:avLst/>
          </a:prstGeom>
        </p:spPr>
        <p:txBody>
          <a:bodyPr wrap="square">
            <a:spAutoFit/>
          </a:bodyPr>
          <a:lstStyle/>
          <a:p>
            <a:r>
              <a:rPr lang="zh-CN" altLang="en-US" dirty="0" smtClean="0">
                <a:latin typeface="楷体" pitchFamily="49" charset="-122"/>
                <a:ea typeface="楷体" pitchFamily="49" charset="-122"/>
              </a:rPr>
              <a:t>之前印尼红土镍矿是中国的供应来源。</a:t>
            </a:r>
            <a:r>
              <a:rPr lang="en-US" altLang="zh-CN" dirty="0" smtClean="0">
                <a:latin typeface="楷体" pitchFamily="49" charset="-122"/>
                <a:ea typeface="楷体" pitchFamily="49" charset="-122"/>
              </a:rPr>
              <a:t>2014</a:t>
            </a:r>
            <a:r>
              <a:rPr lang="zh-CN" altLang="en-US" dirty="0" smtClean="0">
                <a:latin typeface="楷体" pitchFamily="49" charset="-122"/>
                <a:ea typeface="楷体" pitchFamily="49" charset="-122"/>
              </a:rPr>
              <a:t>年禁矿出口后，菲律宾变成主要原料来源。</a:t>
            </a:r>
            <a:endParaRPr lang="zh-CN" altLang="en-US" dirty="0">
              <a:latin typeface="楷体" pitchFamily="49" charset="-122"/>
              <a:ea typeface="楷体" pitchFamily="49" charset="-122"/>
            </a:endParaRPr>
          </a:p>
        </p:txBody>
      </p:sp>
      <p:sp>
        <p:nvSpPr>
          <p:cNvPr id="4" name="TextBox 3"/>
          <p:cNvSpPr txBox="1">
            <a:spLocks noChangeArrowheads="1"/>
          </p:cNvSpPr>
          <p:nvPr/>
        </p:nvSpPr>
        <p:spPr bwMode="auto">
          <a:xfrm>
            <a:off x="468313" y="0"/>
            <a:ext cx="7272039" cy="461665"/>
          </a:xfrm>
          <a:prstGeom prst="rect">
            <a:avLst/>
          </a:prstGeom>
          <a:noFill/>
          <a:ln w="9525">
            <a:noFill/>
            <a:miter lim="800000"/>
            <a:headEnd/>
            <a:tailEnd/>
          </a:ln>
        </p:spPr>
        <p:txBody>
          <a:bodyPr wrap="square">
            <a:spAutoFit/>
          </a:bodyPr>
          <a:lstStyle/>
          <a:p>
            <a:pPr eaLnBrk="1" hangingPunct="1">
              <a:buFont typeface="Arial" pitchFamily="34" charset="0"/>
              <a:buNone/>
            </a:pPr>
            <a:r>
              <a:rPr lang="zh-CN" altLang="en-US" sz="2400" b="1" dirty="0" smtClean="0">
                <a:latin typeface="楷体" pitchFamily="49" charset="-122"/>
                <a:ea typeface="楷体" pitchFamily="49" charset="-122"/>
              </a:rPr>
              <a:t>供应（上游）：</a:t>
            </a:r>
            <a:r>
              <a:rPr lang="en-US" altLang="zh-CN" sz="2400" b="1" dirty="0" smtClean="0">
                <a:latin typeface="楷体" pitchFamily="49" charset="-122"/>
                <a:ea typeface="楷体" pitchFamily="49" charset="-122"/>
              </a:rPr>
              <a:t>2014</a:t>
            </a:r>
            <a:r>
              <a:rPr lang="zh-CN" altLang="en-US" sz="2400" b="1" dirty="0" smtClean="0">
                <a:latin typeface="楷体" pitchFamily="49" charset="-122"/>
                <a:ea typeface="楷体" pitchFamily="49" charset="-122"/>
              </a:rPr>
              <a:t>禁矿改变了镍矿供应格局</a:t>
            </a:r>
            <a:endParaRPr lang="zh-CN" altLang="en-US" sz="2400" b="1" dirty="0">
              <a:solidFill>
                <a:srgbClr val="FF0000"/>
              </a:solidFill>
              <a:latin typeface="楷体" pitchFamily="49" charset="-122"/>
              <a:ea typeface="楷体" pitchFamily="49" charset="-122"/>
            </a:endParaRPr>
          </a:p>
        </p:txBody>
      </p:sp>
      <p:pic>
        <p:nvPicPr>
          <p:cNvPr id="1029" name="Picture 5"/>
          <p:cNvPicPr>
            <a:picLocks noChangeAspect="1" noChangeArrowheads="1"/>
          </p:cNvPicPr>
          <p:nvPr/>
        </p:nvPicPr>
        <p:blipFill>
          <a:blip r:embed="rId2" cstate="print"/>
          <a:srcRect/>
          <a:stretch>
            <a:fillRect/>
          </a:stretch>
        </p:blipFill>
        <p:spPr bwMode="auto">
          <a:xfrm>
            <a:off x="323528" y="620688"/>
            <a:ext cx="4176464" cy="2659124"/>
          </a:xfrm>
          <a:prstGeom prst="rect">
            <a:avLst/>
          </a:prstGeom>
          <a:noFill/>
          <a:ln w="9525">
            <a:noFill/>
            <a:miter lim="800000"/>
            <a:headEnd/>
            <a:tailEnd/>
          </a:ln>
          <a:effectLst/>
        </p:spPr>
      </p:pic>
      <p:pic>
        <p:nvPicPr>
          <p:cNvPr id="1030" name="Picture 6"/>
          <p:cNvPicPr>
            <a:picLocks noChangeAspect="1" noChangeArrowheads="1"/>
          </p:cNvPicPr>
          <p:nvPr/>
        </p:nvPicPr>
        <p:blipFill>
          <a:blip r:embed="rId3" cstate="print"/>
          <a:srcRect/>
          <a:stretch>
            <a:fillRect/>
          </a:stretch>
        </p:blipFill>
        <p:spPr bwMode="auto">
          <a:xfrm>
            <a:off x="4572000" y="620688"/>
            <a:ext cx="4185052" cy="2664296"/>
          </a:xfrm>
          <a:prstGeom prst="rect">
            <a:avLst/>
          </a:prstGeom>
          <a:noFill/>
          <a:ln w="9525">
            <a:noFill/>
            <a:miter lim="800000"/>
            <a:headEnd/>
            <a:tailEnd/>
          </a:ln>
          <a:effectLst/>
        </p:spPr>
      </p:pic>
      <p:pic>
        <p:nvPicPr>
          <p:cNvPr id="1032" name="Picture 8"/>
          <p:cNvPicPr>
            <a:picLocks noChangeAspect="1" noChangeArrowheads="1"/>
          </p:cNvPicPr>
          <p:nvPr/>
        </p:nvPicPr>
        <p:blipFill>
          <a:blip r:embed="rId4" cstate="print"/>
          <a:srcRect/>
          <a:stretch>
            <a:fillRect/>
          </a:stretch>
        </p:blipFill>
        <p:spPr bwMode="auto">
          <a:xfrm>
            <a:off x="4644008" y="3356992"/>
            <a:ext cx="4176464" cy="2664296"/>
          </a:xfrm>
          <a:prstGeom prst="rect">
            <a:avLst/>
          </a:prstGeom>
          <a:noFill/>
          <a:ln w="9525">
            <a:noFill/>
            <a:miter lim="800000"/>
            <a:headEnd/>
            <a:tailEnd/>
          </a:ln>
          <a:effectLst/>
        </p:spPr>
      </p:pic>
      <p:sp>
        <p:nvSpPr>
          <p:cNvPr id="21" name="圆角矩形 20"/>
          <p:cNvSpPr/>
          <p:nvPr/>
        </p:nvSpPr>
        <p:spPr>
          <a:xfrm>
            <a:off x="3275856" y="1196752"/>
            <a:ext cx="936104" cy="1656184"/>
          </a:xfrm>
          <a:prstGeom prst="round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p:cNvSpPr/>
          <p:nvPr/>
        </p:nvSpPr>
        <p:spPr>
          <a:xfrm>
            <a:off x="7596336" y="980728"/>
            <a:ext cx="936104" cy="1872208"/>
          </a:xfrm>
          <a:prstGeom prst="round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图片 22"/>
          <p:cNvPicPr/>
          <p:nvPr/>
        </p:nvPicPr>
        <p:blipFill>
          <a:blip r:embed="rId5" cstate="print"/>
          <a:srcRect/>
          <a:stretch>
            <a:fillRect/>
          </a:stretch>
        </p:blipFill>
        <p:spPr bwMode="auto">
          <a:xfrm>
            <a:off x="323528" y="3356992"/>
            <a:ext cx="4176464" cy="2664296"/>
          </a:xfrm>
          <a:prstGeom prst="rect">
            <a:avLst/>
          </a:prstGeom>
          <a:noFill/>
          <a:ln w="9525">
            <a:solidFill>
              <a:schemeClr val="bg1">
                <a:lumMod val="65000"/>
              </a:schemeClr>
            </a:solidFill>
            <a:miter lim="800000"/>
            <a:headEnd/>
            <a:tailEnd/>
          </a:ln>
        </p:spPr>
      </p:pic>
      <p:cxnSp>
        <p:nvCxnSpPr>
          <p:cNvPr id="1033" name="AutoShape 9"/>
          <p:cNvCxnSpPr>
            <a:cxnSpLocks noChangeShapeType="1"/>
          </p:cNvCxnSpPr>
          <p:nvPr/>
        </p:nvCxnSpPr>
        <p:spPr bwMode="auto">
          <a:xfrm>
            <a:off x="3779912" y="4365104"/>
            <a:ext cx="288032" cy="648072"/>
          </a:xfrm>
          <a:prstGeom prst="straightConnector1">
            <a:avLst/>
          </a:prstGeom>
          <a:noFill/>
          <a:ln w="9525">
            <a:solidFill>
              <a:srgbClr val="FF0000"/>
            </a:solidFill>
            <a:prstDash val="dash"/>
            <a:round/>
            <a:headEnd/>
            <a:tailEnd type="triangle" w="med" len="med"/>
          </a:ln>
        </p:spPr>
      </p:cxnSp>
      <p:sp>
        <p:nvSpPr>
          <p:cNvPr id="25" name="椭圆 24"/>
          <p:cNvSpPr/>
          <p:nvPr/>
        </p:nvSpPr>
        <p:spPr>
          <a:xfrm>
            <a:off x="8244408" y="5157192"/>
            <a:ext cx="432048" cy="288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79513" y="908720"/>
            <a:ext cx="2736304" cy="4968552"/>
            <a:chOff x="539552" y="692696"/>
            <a:chExt cx="2962275" cy="4634483"/>
          </a:xfrm>
        </p:grpSpPr>
        <p:pic>
          <p:nvPicPr>
            <p:cNvPr id="3" name="图片 2" descr="微信图片_20170329152137.png"/>
            <p:cNvPicPr>
              <a:picLocks noChangeAspect="1"/>
            </p:cNvPicPr>
            <p:nvPr/>
          </p:nvPicPr>
          <p:blipFill>
            <a:blip r:embed="rId2" cstate="print"/>
            <a:stretch>
              <a:fillRect/>
            </a:stretch>
          </p:blipFill>
          <p:spPr>
            <a:xfrm>
              <a:off x="539552" y="764704"/>
              <a:ext cx="2962275" cy="4562475"/>
            </a:xfrm>
            <a:prstGeom prst="rect">
              <a:avLst/>
            </a:prstGeom>
          </p:spPr>
        </p:pic>
        <p:pic>
          <p:nvPicPr>
            <p:cNvPr id="1026" name="Picture 2"/>
            <p:cNvPicPr>
              <a:picLocks noChangeAspect="1" noChangeArrowheads="1"/>
            </p:cNvPicPr>
            <p:nvPr/>
          </p:nvPicPr>
          <p:blipFill>
            <a:blip r:embed="rId3" cstate="print"/>
            <a:srcRect/>
            <a:stretch>
              <a:fillRect/>
            </a:stretch>
          </p:blipFill>
          <p:spPr bwMode="auto">
            <a:xfrm>
              <a:off x="3059832" y="692696"/>
              <a:ext cx="304800" cy="228600"/>
            </a:xfrm>
            <a:prstGeom prst="rect">
              <a:avLst/>
            </a:prstGeom>
            <a:noFill/>
            <a:ln w="9525">
              <a:noFill/>
              <a:miter lim="800000"/>
              <a:headEnd/>
              <a:tailEnd/>
            </a:ln>
          </p:spPr>
        </p:pic>
      </p:grpSp>
      <p:sp>
        <p:nvSpPr>
          <p:cNvPr id="12290" name="TextBox 3"/>
          <p:cNvSpPr txBox="1">
            <a:spLocks noChangeArrowheads="1"/>
          </p:cNvSpPr>
          <p:nvPr/>
        </p:nvSpPr>
        <p:spPr bwMode="auto">
          <a:xfrm>
            <a:off x="468313" y="0"/>
            <a:ext cx="6119911" cy="461665"/>
          </a:xfrm>
          <a:prstGeom prst="rect">
            <a:avLst/>
          </a:prstGeom>
          <a:noFill/>
          <a:ln w="9525">
            <a:noFill/>
            <a:miter lim="800000"/>
            <a:headEnd/>
            <a:tailEnd/>
          </a:ln>
        </p:spPr>
        <p:txBody>
          <a:bodyPr wrap="square">
            <a:spAutoFit/>
          </a:bodyPr>
          <a:lstStyle/>
          <a:p>
            <a:pPr eaLnBrk="1" hangingPunct="1">
              <a:buFont typeface="Arial" pitchFamily="34" charset="0"/>
              <a:buNone/>
            </a:pPr>
            <a:r>
              <a:rPr lang="zh-CN" altLang="en-US" sz="2400" b="1" dirty="0" smtClean="0">
                <a:latin typeface="楷体" pitchFamily="49" charset="-122"/>
                <a:ea typeface="楷体" pitchFamily="49" charset="-122"/>
              </a:rPr>
              <a:t>菲律宾雨季</a:t>
            </a:r>
            <a:r>
              <a:rPr lang="en-US" altLang="zh-CN" sz="2400" b="1" dirty="0" smtClean="0">
                <a:latin typeface="楷体" pitchFamily="49" charset="-122"/>
                <a:ea typeface="楷体" pitchFamily="49" charset="-122"/>
              </a:rPr>
              <a:t>—</a:t>
            </a:r>
            <a:r>
              <a:rPr lang="zh-CN" altLang="en-US" sz="2400" b="1" dirty="0" smtClean="0">
                <a:latin typeface="楷体" pitchFamily="49" charset="-122"/>
                <a:ea typeface="楷体" pitchFamily="49" charset="-122"/>
              </a:rPr>
              <a:t>影响出货量</a:t>
            </a:r>
            <a:endParaRPr lang="zh-CN" altLang="en-US" sz="2400" b="1" dirty="0">
              <a:solidFill>
                <a:srgbClr val="FF0000"/>
              </a:solidFill>
              <a:latin typeface="楷体" pitchFamily="49" charset="-122"/>
              <a:ea typeface="楷体" pitchFamily="49" charset="-122"/>
            </a:endParaRPr>
          </a:p>
        </p:txBody>
      </p:sp>
      <p:pic>
        <p:nvPicPr>
          <p:cNvPr id="1029" name="Picture 5"/>
          <p:cNvPicPr>
            <a:picLocks noChangeAspect="1" noChangeArrowheads="1"/>
          </p:cNvPicPr>
          <p:nvPr/>
        </p:nvPicPr>
        <p:blipFill>
          <a:blip r:embed="rId4" cstate="print"/>
          <a:srcRect/>
          <a:stretch>
            <a:fillRect/>
          </a:stretch>
        </p:blipFill>
        <p:spPr bwMode="auto">
          <a:xfrm>
            <a:off x="2987824" y="908720"/>
            <a:ext cx="5924550" cy="5391150"/>
          </a:xfrm>
          <a:prstGeom prst="rect">
            <a:avLst/>
          </a:prstGeom>
          <a:noFill/>
          <a:ln w="9525">
            <a:noFill/>
            <a:miter lim="800000"/>
            <a:headEnd/>
            <a:tailEnd/>
          </a:ln>
        </p:spPr>
      </p:pic>
      <p:sp>
        <p:nvSpPr>
          <p:cNvPr id="11" name="云形标注 10"/>
          <p:cNvSpPr/>
          <p:nvPr/>
        </p:nvSpPr>
        <p:spPr>
          <a:xfrm>
            <a:off x="251520" y="2132856"/>
            <a:ext cx="936104" cy="216024"/>
          </a:xfrm>
          <a:prstGeom prst="cloud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dirty="0" smtClean="0">
                <a:solidFill>
                  <a:schemeClr val="tx1"/>
                </a:solidFill>
              </a:rPr>
              <a:t>雨</a:t>
            </a:r>
            <a:r>
              <a:rPr lang="en-US" altLang="zh-CN" sz="800" dirty="0" smtClean="0">
                <a:solidFill>
                  <a:schemeClr val="tx1"/>
                </a:solidFill>
              </a:rPr>
              <a:t>6-10</a:t>
            </a:r>
            <a:r>
              <a:rPr lang="zh-CN" altLang="en-US" sz="800" dirty="0" smtClean="0">
                <a:solidFill>
                  <a:schemeClr val="tx1"/>
                </a:solidFill>
              </a:rPr>
              <a:t>月</a:t>
            </a:r>
            <a:endParaRPr lang="zh-CN" altLang="en-US" sz="800" dirty="0">
              <a:solidFill>
                <a:schemeClr val="tx1"/>
              </a:solidFill>
            </a:endParaRPr>
          </a:p>
        </p:txBody>
      </p:sp>
      <p:sp>
        <p:nvSpPr>
          <p:cNvPr id="12" name="云形标注 11"/>
          <p:cNvSpPr/>
          <p:nvPr/>
        </p:nvSpPr>
        <p:spPr>
          <a:xfrm>
            <a:off x="395536" y="4293096"/>
            <a:ext cx="936104" cy="216024"/>
          </a:xfrm>
          <a:prstGeom prst="cloud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dirty="0" smtClean="0">
                <a:solidFill>
                  <a:schemeClr val="tx1"/>
                </a:solidFill>
              </a:rPr>
              <a:t>雨</a:t>
            </a:r>
            <a:r>
              <a:rPr lang="en-US" altLang="zh-CN" sz="800" dirty="0" smtClean="0">
                <a:solidFill>
                  <a:schemeClr val="tx1"/>
                </a:solidFill>
              </a:rPr>
              <a:t>6-10</a:t>
            </a:r>
            <a:r>
              <a:rPr lang="zh-CN" altLang="en-US" sz="800" dirty="0" smtClean="0">
                <a:solidFill>
                  <a:schemeClr val="tx1"/>
                </a:solidFill>
              </a:rPr>
              <a:t>月</a:t>
            </a:r>
            <a:endParaRPr lang="zh-CN" altLang="en-US" sz="800" dirty="0">
              <a:solidFill>
                <a:schemeClr val="tx1"/>
              </a:solidFill>
            </a:endParaRPr>
          </a:p>
        </p:txBody>
      </p:sp>
      <p:sp>
        <p:nvSpPr>
          <p:cNvPr id="13" name="云形标注 12"/>
          <p:cNvSpPr/>
          <p:nvPr/>
        </p:nvSpPr>
        <p:spPr>
          <a:xfrm>
            <a:off x="2123728" y="3717032"/>
            <a:ext cx="864096" cy="360040"/>
          </a:xfrm>
          <a:prstGeom prst="cloud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dirty="0" smtClean="0">
                <a:solidFill>
                  <a:schemeClr val="tx1"/>
                </a:solidFill>
              </a:rPr>
              <a:t>雨</a:t>
            </a:r>
            <a:r>
              <a:rPr lang="en-US" altLang="zh-CN" sz="800" dirty="0" smtClean="0">
                <a:solidFill>
                  <a:schemeClr val="tx1"/>
                </a:solidFill>
              </a:rPr>
              <a:t>11-</a:t>
            </a:r>
            <a:r>
              <a:rPr lang="zh-CN" altLang="en-US" sz="800" dirty="0" smtClean="0">
                <a:solidFill>
                  <a:schemeClr val="tx1"/>
                </a:solidFill>
              </a:rPr>
              <a:t>次年</a:t>
            </a:r>
            <a:r>
              <a:rPr lang="en-US" altLang="zh-CN" sz="800" dirty="0" smtClean="0">
                <a:solidFill>
                  <a:schemeClr val="tx1"/>
                </a:solidFill>
              </a:rPr>
              <a:t>3</a:t>
            </a:r>
            <a:r>
              <a:rPr lang="zh-CN" altLang="en-US" sz="800" dirty="0" smtClean="0">
                <a:solidFill>
                  <a:schemeClr val="tx1"/>
                </a:solidFill>
              </a:rPr>
              <a:t>月</a:t>
            </a:r>
            <a:endParaRPr lang="zh-CN" altLang="en-US" sz="800" dirty="0">
              <a:solidFill>
                <a:schemeClr val="tx1"/>
              </a:solidFill>
            </a:endParaRPr>
          </a:p>
        </p:txBody>
      </p:sp>
      <p:sp>
        <p:nvSpPr>
          <p:cNvPr id="14" name="TextBox 13"/>
          <p:cNvSpPr txBox="1"/>
          <p:nvPr/>
        </p:nvSpPr>
        <p:spPr>
          <a:xfrm>
            <a:off x="2915816" y="548680"/>
            <a:ext cx="2808312" cy="369332"/>
          </a:xfrm>
          <a:prstGeom prst="rect">
            <a:avLst/>
          </a:prstGeom>
          <a:noFill/>
        </p:spPr>
        <p:txBody>
          <a:bodyPr wrap="square" rtlCol="0">
            <a:spAutoFit/>
          </a:bodyPr>
          <a:lstStyle/>
          <a:p>
            <a:r>
              <a:rPr lang="zh-CN" altLang="en-US" b="1" dirty="0" smtClean="0">
                <a:latin typeface="楷体" pitchFamily="49" charset="-122"/>
                <a:ea typeface="楷体" pitchFamily="49" charset="-122"/>
              </a:rPr>
              <a:t>菲律宾镍矿详述</a:t>
            </a:r>
            <a:endParaRPr lang="zh-CN" altLang="en-US" b="1" dirty="0">
              <a:latin typeface="楷体" pitchFamily="49" charset="-122"/>
              <a:ea typeface="楷体" pitchFamily="49"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51520" y="620688"/>
            <a:ext cx="4320480" cy="27686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4644008" y="620688"/>
            <a:ext cx="4320480" cy="2768600"/>
          </a:xfrm>
          <a:prstGeom prst="rect">
            <a:avLst/>
          </a:prstGeom>
          <a:noFill/>
          <a:ln w="9525">
            <a:noFill/>
            <a:miter lim="800000"/>
            <a:headEnd/>
            <a:tailEnd/>
          </a:ln>
          <a:effectLst/>
        </p:spPr>
      </p:pic>
      <p:cxnSp>
        <p:nvCxnSpPr>
          <p:cNvPr id="9" name="直接箭头连接符 8"/>
          <p:cNvCxnSpPr/>
          <p:nvPr/>
        </p:nvCxnSpPr>
        <p:spPr>
          <a:xfrm flipV="1">
            <a:off x="8316416" y="1700808"/>
            <a:ext cx="216024" cy="14401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3"/>
          <p:cNvSpPr txBox="1">
            <a:spLocks noChangeArrowheads="1"/>
          </p:cNvSpPr>
          <p:nvPr/>
        </p:nvSpPr>
        <p:spPr bwMode="auto">
          <a:xfrm>
            <a:off x="468313" y="0"/>
            <a:ext cx="7200031" cy="461665"/>
          </a:xfrm>
          <a:prstGeom prst="rect">
            <a:avLst/>
          </a:prstGeom>
          <a:noFill/>
          <a:ln w="9525">
            <a:noFill/>
            <a:miter lim="800000"/>
            <a:headEnd/>
            <a:tailEnd/>
          </a:ln>
        </p:spPr>
        <p:txBody>
          <a:bodyPr wrap="square">
            <a:spAutoFit/>
          </a:bodyPr>
          <a:lstStyle/>
          <a:p>
            <a:pPr eaLnBrk="1" hangingPunct="1">
              <a:buFont typeface="Arial" pitchFamily="34" charset="0"/>
              <a:buNone/>
            </a:pPr>
            <a:r>
              <a:rPr lang="zh-CN" altLang="en-US" sz="2400" b="1" dirty="0" smtClean="0">
                <a:latin typeface="楷体" pitchFamily="49" charset="-122"/>
                <a:ea typeface="楷体" pitchFamily="49" charset="-122"/>
              </a:rPr>
              <a:t>菲律宾环保政策已失效：港口库存累积</a:t>
            </a:r>
            <a:endParaRPr lang="zh-CN" altLang="en-US" sz="2400" b="1" dirty="0">
              <a:latin typeface="楷体" pitchFamily="49" charset="-122"/>
              <a:ea typeface="楷体" pitchFamily="49" charset="-122"/>
            </a:endParaRPr>
          </a:p>
        </p:txBody>
      </p:sp>
      <p:pic>
        <p:nvPicPr>
          <p:cNvPr id="6" name="Picture 118"/>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79512" y="3717032"/>
            <a:ext cx="6396037" cy="22002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矩形 6"/>
          <p:cNvSpPr/>
          <p:nvPr/>
        </p:nvSpPr>
        <p:spPr>
          <a:xfrm>
            <a:off x="6656875" y="4217004"/>
            <a:ext cx="2304256" cy="1754326"/>
          </a:xfrm>
          <a:prstGeom prst="rect">
            <a:avLst/>
          </a:prstGeom>
        </p:spPr>
        <p:txBody>
          <a:bodyPr wrap="square">
            <a:spAutoFit/>
          </a:bodyPr>
          <a:lstStyle/>
          <a:p>
            <a:r>
              <a:rPr lang="en-US" altLang="zh-CN" dirty="0" smtClean="0">
                <a:latin typeface="楷体" pitchFamily="49" charset="-122"/>
                <a:ea typeface="楷体" pitchFamily="49" charset="-122"/>
              </a:rPr>
              <a:t>2017</a:t>
            </a:r>
            <a:r>
              <a:rPr lang="zh-CN" altLang="en-US" dirty="0" smtClean="0">
                <a:latin typeface="楷体" pitchFamily="49" charset="-122"/>
                <a:ea typeface="楷体" pitchFamily="49" charset="-122"/>
              </a:rPr>
              <a:t>年</a:t>
            </a:r>
            <a:r>
              <a:rPr lang="en-US" altLang="zh-CN" dirty="0" smtClean="0">
                <a:latin typeface="楷体" pitchFamily="49" charset="-122"/>
                <a:ea typeface="楷体" pitchFamily="49" charset="-122"/>
              </a:rPr>
              <a:t>7</a:t>
            </a:r>
            <a:r>
              <a:rPr lang="zh-CN" altLang="en-US" dirty="0" smtClean="0">
                <a:latin typeface="楷体" pitchFamily="49" charset="-122"/>
                <a:ea typeface="楷体" pitchFamily="49" charset="-122"/>
              </a:rPr>
              <a:t>月</a:t>
            </a:r>
            <a:r>
              <a:rPr lang="en-US" altLang="zh-CN" dirty="0" smtClean="0">
                <a:latin typeface="楷体" pitchFamily="49" charset="-122"/>
                <a:ea typeface="楷体" pitchFamily="49" charset="-122"/>
              </a:rPr>
              <a:t>7</a:t>
            </a:r>
            <a:r>
              <a:rPr lang="zh-CN" altLang="en-US" dirty="0" smtClean="0">
                <a:latin typeface="楷体" pitchFamily="49" charset="-122"/>
                <a:ea typeface="楷体" pitchFamily="49" charset="-122"/>
              </a:rPr>
              <a:t>日：菲律宾新任环境部长取消了对矿业项目发放环境许可证的限制，其中包括矿业勘探与开发。</a:t>
            </a:r>
            <a:endParaRPr lang="zh-CN" altLang="en-US" dirty="0">
              <a:latin typeface="楷体" pitchFamily="49" charset="-122"/>
              <a:ea typeface="楷体" pitchFamily="49" charset="-122"/>
            </a:endParaRPr>
          </a:p>
        </p:txBody>
      </p:sp>
      <p:sp>
        <p:nvSpPr>
          <p:cNvPr id="8" name="矩形 7"/>
          <p:cNvSpPr/>
          <p:nvPr/>
        </p:nvSpPr>
        <p:spPr>
          <a:xfrm rot="809046">
            <a:off x="6404553" y="3906639"/>
            <a:ext cx="1055971" cy="400110"/>
          </a:xfrm>
          <a:prstGeom prst="rect">
            <a:avLst/>
          </a:prstGeom>
          <a:noFill/>
          <a:ln>
            <a:solidFill>
              <a:schemeClr val="accent2">
                <a:lumMod val="40000"/>
                <a:lumOff val="60000"/>
              </a:schemeClr>
            </a:solidFill>
          </a:ln>
        </p:spPr>
        <p:txBody>
          <a:bodyPr wrap="square" lIns="91440" tIns="45720" rIns="91440" bIns="45720">
            <a:spAutoFit/>
          </a:bodyPr>
          <a:lstStyle/>
          <a:p>
            <a:pPr algn="ctr"/>
            <a:r>
              <a:rPr lang="zh-CN" altLang="en-US" sz="20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注意</a:t>
            </a:r>
            <a:endParaRPr lang="zh-CN" altLang="en-US" sz="2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a:spLocks noChangeArrowheads="1"/>
          </p:cNvSpPr>
          <p:nvPr/>
        </p:nvSpPr>
        <p:spPr bwMode="auto">
          <a:xfrm>
            <a:off x="468313" y="0"/>
            <a:ext cx="7200031" cy="461665"/>
          </a:xfrm>
          <a:prstGeom prst="rect">
            <a:avLst/>
          </a:prstGeom>
          <a:noFill/>
          <a:ln w="9525">
            <a:noFill/>
            <a:miter lim="800000"/>
            <a:headEnd/>
            <a:tailEnd/>
          </a:ln>
        </p:spPr>
        <p:txBody>
          <a:bodyPr wrap="square">
            <a:spAutoFit/>
          </a:bodyPr>
          <a:lstStyle/>
          <a:p>
            <a:pPr eaLnBrk="1" hangingPunct="1">
              <a:buFont typeface="Arial" pitchFamily="34" charset="0"/>
              <a:buNone/>
            </a:pPr>
            <a:r>
              <a:rPr lang="zh-CN" altLang="en-US" sz="2400" b="1" dirty="0" smtClean="0">
                <a:latin typeface="楷体" pitchFamily="49" charset="-122"/>
                <a:ea typeface="楷体" pitchFamily="49" charset="-122"/>
              </a:rPr>
              <a:t>印尼出口放松：镍矿回归市场的节奏有多快？？</a:t>
            </a:r>
            <a:endParaRPr lang="zh-CN" altLang="en-US" sz="2400" b="1" dirty="0">
              <a:latin typeface="楷体" pitchFamily="49" charset="-122"/>
              <a:ea typeface="楷体" pitchFamily="49" charset="-122"/>
            </a:endParaRPr>
          </a:p>
        </p:txBody>
      </p:sp>
      <p:pic>
        <p:nvPicPr>
          <p:cNvPr id="1027" name="Picture 3"/>
          <p:cNvPicPr>
            <a:picLocks noChangeAspect="1" noChangeArrowheads="1"/>
          </p:cNvPicPr>
          <p:nvPr/>
        </p:nvPicPr>
        <p:blipFill>
          <a:blip r:embed="rId2" cstate="print"/>
          <a:srcRect/>
          <a:stretch>
            <a:fillRect/>
          </a:stretch>
        </p:blipFill>
        <p:spPr bwMode="auto">
          <a:xfrm>
            <a:off x="251521" y="548680"/>
            <a:ext cx="7992888" cy="3960440"/>
          </a:xfrm>
          <a:prstGeom prst="rect">
            <a:avLst/>
          </a:prstGeom>
          <a:noFill/>
          <a:ln w="9525">
            <a:noFill/>
            <a:miter lim="800000"/>
            <a:headEnd/>
            <a:tailEnd/>
          </a:ln>
        </p:spPr>
      </p:pic>
      <p:pic>
        <p:nvPicPr>
          <p:cNvPr id="9" name="Picture 10"/>
          <p:cNvPicPr>
            <a:picLocks noChangeAspect="1" noChangeArrowheads="1"/>
          </p:cNvPicPr>
          <p:nvPr/>
        </p:nvPicPr>
        <p:blipFill>
          <a:blip r:embed="rId3" cstate="print"/>
          <a:srcRect/>
          <a:stretch>
            <a:fillRect/>
          </a:stretch>
        </p:blipFill>
        <p:spPr bwMode="auto">
          <a:xfrm>
            <a:off x="323528" y="4587342"/>
            <a:ext cx="3096344" cy="1681770"/>
          </a:xfrm>
          <a:prstGeom prst="rect">
            <a:avLst/>
          </a:prstGeom>
          <a:noFill/>
          <a:ln w="9525">
            <a:noFill/>
            <a:miter lim="800000"/>
            <a:headEnd/>
            <a:tailEnd/>
          </a:ln>
        </p:spPr>
      </p:pic>
      <p:pic>
        <p:nvPicPr>
          <p:cNvPr id="10" name="Picture 4"/>
          <p:cNvPicPr>
            <a:picLocks noChangeAspect="1" noChangeArrowheads="1"/>
          </p:cNvPicPr>
          <p:nvPr/>
        </p:nvPicPr>
        <p:blipFill>
          <a:blip r:embed="rId4" cstate="print"/>
          <a:srcRect/>
          <a:stretch>
            <a:fillRect/>
          </a:stretch>
        </p:blipFill>
        <p:spPr bwMode="auto">
          <a:xfrm>
            <a:off x="3491880" y="4581128"/>
            <a:ext cx="3456384" cy="2160240"/>
          </a:xfrm>
          <a:prstGeom prst="rect">
            <a:avLst/>
          </a:prstGeom>
          <a:noFill/>
          <a:ln w="9525">
            <a:noFill/>
            <a:miter lim="800000"/>
            <a:headEnd/>
            <a:tailEnd/>
          </a:ln>
          <a:effectLst/>
        </p:spPr>
      </p:pic>
      <p:sp>
        <p:nvSpPr>
          <p:cNvPr id="11" name="矩形 10"/>
          <p:cNvSpPr/>
          <p:nvPr/>
        </p:nvSpPr>
        <p:spPr>
          <a:xfrm>
            <a:off x="7020272" y="4653136"/>
            <a:ext cx="1800199" cy="1754326"/>
          </a:xfrm>
          <a:prstGeom prst="rect">
            <a:avLst/>
          </a:prstGeom>
        </p:spPr>
        <p:txBody>
          <a:bodyPr wrap="square">
            <a:spAutoFit/>
          </a:bodyPr>
          <a:lstStyle/>
          <a:p>
            <a:r>
              <a:rPr lang="zh-CN" altLang="en-US" dirty="0" smtClean="0">
                <a:latin typeface="楷体" pitchFamily="49" charset="-122"/>
                <a:ea typeface="楷体" pitchFamily="49" charset="-122"/>
              </a:rPr>
              <a:t>印尼镍矿进口</a:t>
            </a:r>
            <a:r>
              <a:rPr lang="en-US" altLang="zh-CN" dirty="0" smtClean="0">
                <a:latin typeface="楷体" pitchFamily="49" charset="-122"/>
                <a:ea typeface="楷体" pitchFamily="49" charset="-122"/>
              </a:rPr>
              <a:t>5</a:t>
            </a:r>
            <a:r>
              <a:rPr lang="zh-CN" altLang="en-US" dirty="0" smtClean="0">
                <a:latin typeface="楷体" pitchFamily="49" charset="-122"/>
                <a:ea typeface="楷体" pitchFamily="49" charset="-122"/>
              </a:rPr>
              <a:t>月数值已翻倍</a:t>
            </a:r>
            <a:endParaRPr lang="en-US" altLang="zh-CN" dirty="0" smtClean="0">
              <a:latin typeface="楷体" pitchFamily="49" charset="-122"/>
              <a:ea typeface="楷体" pitchFamily="49" charset="-122"/>
            </a:endParaRPr>
          </a:p>
          <a:p>
            <a:endParaRPr lang="en-US" altLang="zh-CN" dirty="0" smtClean="0">
              <a:latin typeface="楷体" pitchFamily="49" charset="-122"/>
              <a:ea typeface="楷体" pitchFamily="49" charset="-122"/>
            </a:endParaRPr>
          </a:p>
          <a:p>
            <a:r>
              <a:rPr lang="en-US" altLang="zh-CN" dirty="0" smtClean="0">
                <a:latin typeface="楷体" pitchFamily="49" charset="-122"/>
                <a:ea typeface="楷体" pitchFamily="49" charset="-122"/>
              </a:rPr>
              <a:t>2017</a:t>
            </a:r>
            <a:r>
              <a:rPr lang="zh-CN" altLang="en-US" dirty="0" smtClean="0">
                <a:latin typeface="楷体" pitchFamily="49" charset="-122"/>
                <a:ea typeface="楷体" pitchFamily="49" charset="-122"/>
              </a:rPr>
              <a:t>年印尼重回</a:t>
            </a:r>
            <a:r>
              <a:rPr lang="en-US" altLang="zh-CN" dirty="0" smtClean="0">
                <a:latin typeface="楷体" pitchFamily="49" charset="-122"/>
                <a:ea typeface="楷体" pitchFamily="49" charset="-122"/>
              </a:rPr>
              <a:t>4000</a:t>
            </a:r>
            <a:r>
              <a:rPr lang="zh-CN" altLang="en-US" dirty="0" smtClean="0">
                <a:latin typeface="楷体" pitchFamily="49" charset="-122"/>
                <a:ea typeface="楷体" pitchFamily="49" charset="-122"/>
              </a:rPr>
              <a:t>万吨的进口概率低</a:t>
            </a:r>
            <a:endParaRPr lang="zh-CN" altLang="en-US" dirty="0">
              <a:latin typeface="楷体" pitchFamily="49" charset="-122"/>
              <a:ea typeface="楷体" pitchFamily="49" charset="-122"/>
            </a:endParaRPr>
          </a:p>
        </p:txBody>
      </p:sp>
      <p:sp>
        <p:nvSpPr>
          <p:cNvPr id="12" name="椭圆 11"/>
          <p:cNvSpPr/>
          <p:nvPr/>
        </p:nvSpPr>
        <p:spPr>
          <a:xfrm>
            <a:off x="1835696" y="5805264"/>
            <a:ext cx="576064"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custDataLst>
              <p:tags r:id="rId2"/>
            </p:custDataLst>
          </p:nvPr>
        </p:nvSpPr>
        <p:spPr>
          <a:xfrm>
            <a:off x="5295900" y="0"/>
            <a:ext cx="3848100" cy="6858000"/>
          </a:xfrm>
          <a:custGeom>
            <a:avLst/>
            <a:gdLst>
              <a:gd name="connsiteX0" fmla="*/ 0 w 3848100"/>
              <a:gd name="connsiteY0" fmla="*/ 0 h 6858000"/>
              <a:gd name="connsiteX1" fmla="*/ 3848100 w 3848100"/>
              <a:gd name="connsiteY1" fmla="*/ 0 h 6858000"/>
              <a:gd name="connsiteX2" fmla="*/ 3848100 w 3848100"/>
              <a:gd name="connsiteY2" fmla="*/ 6858000 h 6858000"/>
              <a:gd name="connsiteX3" fmla="*/ 0 w 3848100"/>
              <a:gd name="connsiteY3" fmla="*/ 6858000 h 6858000"/>
              <a:gd name="connsiteX4" fmla="*/ 2387600 w 3848100"/>
              <a:gd name="connsiteY4" fmla="*/ 3429000 h 6858000"/>
              <a:gd name="connsiteX5" fmla="*/ 0 w 38481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8100" h="6858000">
                <a:moveTo>
                  <a:pt x="0" y="0"/>
                </a:moveTo>
                <a:lnTo>
                  <a:pt x="3848100" y="0"/>
                </a:lnTo>
                <a:lnTo>
                  <a:pt x="3848100" y="6858000"/>
                </a:lnTo>
                <a:lnTo>
                  <a:pt x="0" y="6858000"/>
                </a:lnTo>
                <a:cubicBezTo>
                  <a:pt x="1318635" y="6858000"/>
                  <a:pt x="2387600" y="5322784"/>
                  <a:pt x="2387600" y="3429000"/>
                </a:cubicBezTo>
                <a:cubicBezTo>
                  <a:pt x="2387600" y="1535216"/>
                  <a:pt x="1318635" y="0"/>
                  <a:pt x="0" y="0"/>
                </a:cubicBezTo>
                <a:close/>
              </a:path>
            </a:pathLst>
          </a:custGeom>
          <a:gradFill flip="none" rotWithShape="1">
            <a:gsLst>
              <a:gs pos="0">
                <a:schemeClr val="accent1">
                  <a:alpha val="50000"/>
                </a:schemeClr>
              </a:gs>
              <a:gs pos="53000">
                <a:schemeClr val="accent1">
                  <a:lumMod val="60000"/>
                  <a:lumOff val="40000"/>
                  <a:alpha val="2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椭圆 2"/>
          <p:cNvSpPr/>
          <p:nvPr>
            <p:custDataLst>
              <p:tags r:id="rId3"/>
            </p:custDataLst>
          </p:nvPr>
        </p:nvSpPr>
        <p:spPr>
          <a:xfrm>
            <a:off x="5295900" y="0"/>
            <a:ext cx="2387600" cy="6858000"/>
          </a:xfrm>
          <a:custGeom>
            <a:avLst/>
            <a:gdLst>
              <a:gd name="connsiteX0" fmla="*/ 0 w 4775200"/>
              <a:gd name="connsiteY0" fmla="*/ 3429000 h 6858000"/>
              <a:gd name="connsiteX1" fmla="*/ 2387600 w 4775200"/>
              <a:gd name="connsiteY1" fmla="*/ 0 h 6858000"/>
              <a:gd name="connsiteX2" fmla="*/ 4775200 w 4775200"/>
              <a:gd name="connsiteY2" fmla="*/ 3429000 h 6858000"/>
              <a:gd name="connsiteX3" fmla="*/ 2387600 w 4775200"/>
              <a:gd name="connsiteY3" fmla="*/ 6858000 h 6858000"/>
              <a:gd name="connsiteX4" fmla="*/ 0 w 4775200"/>
              <a:gd name="connsiteY4" fmla="*/ 3429000 h 6858000"/>
              <a:gd name="connsiteX0" fmla="*/ 0 w 4775200"/>
              <a:gd name="connsiteY0" fmla="*/ 3429000 h 6858000"/>
              <a:gd name="connsiteX1" fmla="*/ 2387600 w 4775200"/>
              <a:gd name="connsiteY1" fmla="*/ 0 h 6858000"/>
              <a:gd name="connsiteX2" fmla="*/ 4775200 w 4775200"/>
              <a:gd name="connsiteY2" fmla="*/ 3429000 h 6858000"/>
              <a:gd name="connsiteX3" fmla="*/ 2387600 w 4775200"/>
              <a:gd name="connsiteY3" fmla="*/ 6858000 h 6858000"/>
              <a:gd name="connsiteX4" fmla="*/ 91440 w 4775200"/>
              <a:gd name="connsiteY4" fmla="*/ 3520440 h 6858000"/>
              <a:gd name="connsiteX0" fmla="*/ 0 w 4775200"/>
              <a:gd name="connsiteY0" fmla="*/ 3429000 h 6858000"/>
              <a:gd name="connsiteX1" fmla="*/ 2387600 w 4775200"/>
              <a:gd name="connsiteY1" fmla="*/ 0 h 6858000"/>
              <a:gd name="connsiteX2" fmla="*/ 4775200 w 4775200"/>
              <a:gd name="connsiteY2" fmla="*/ 3429000 h 6858000"/>
              <a:gd name="connsiteX3" fmla="*/ 2387600 w 4775200"/>
              <a:gd name="connsiteY3" fmla="*/ 6858000 h 6858000"/>
              <a:gd name="connsiteX0" fmla="*/ 0 w 2387600"/>
              <a:gd name="connsiteY0" fmla="*/ 0 h 6858000"/>
              <a:gd name="connsiteX1" fmla="*/ 2387600 w 2387600"/>
              <a:gd name="connsiteY1" fmla="*/ 3429000 h 6858000"/>
              <a:gd name="connsiteX2" fmla="*/ 0 w 2387600"/>
              <a:gd name="connsiteY2" fmla="*/ 6858000 h 6858000"/>
            </a:gdLst>
            <a:ahLst/>
            <a:cxnLst>
              <a:cxn ang="0">
                <a:pos x="connsiteX0" y="connsiteY0"/>
              </a:cxn>
              <a:cxn ang="0">
                <a:pos x="connsiteX1" y="connsiteY1"/>
              </a:cxn>
              <a:cxn ang="0">
                <a:pos x="connsiteX2" y="connsiteY2"/>
              </a:cxn>
            </a:cxnLst>
            <a:rect l="l" t="t" r="r" b="b"/>
            <a:pathLst>
              <a:path w="2387600" h="6858000">
                <a:moveTo>
                  <a:pt x="0" y="0"/>
                </a:moveTo>
                <a:cubicBezTo>
                  <a:pt x="1318635" y="0"/>
                  <a:pt x="2387600" y="1535216"/>
                  <a:pt x="2387600" y="3429000"/>
                </a:cubicBezTo>
                <a:cubicBezTo>
                  <a:pt x="2387600" y="5322784"/>
                  <a:pt x="1318635" y="6858000"/>
                  <a:pt x="0" y="6858000"/>
                </a:cubicBezTo>
              </a:path>
            </a:pathLst>
          </a:custGeom>
          <a:noFill/>
          <a:ln w="12700">
            <a:gradFill flip="none" rotWithShape="1">
              <a:gsLst>
                <a:gs pos="0">
                  <a:schemeClr val="accent1">
                    <a:alpha val="50000"/>
                  </a:schemeClr>
                </a:gs>
                <a:gs pos="53000">
                  <a:schemeClr val="accent1">
                    <a:lumMod val="60000"/>
                    <a:lumOff val="40000"/>
                    <a:alpha val="50000"/>
                  </a:schemeClr>
                </a:gs>
                <a:gs pos="100000">
                  <a:schemeClr val="bg1">
                    <a:alpha val="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椭圆 2"/>
          <p:cNvSpPr/>
          <p:nvPr>
            <p:custDataLst>
              <p:tags r:id="rId4"/>
            </p:custDataLst>
          </p:nvPr>
        </p:nvSpPr>
        <p:spPr>
          <a:xfrm>
            <a:off x="5124450" y="0"/>
            <a:ext cx="2387600" cy="6858000"/>
          </a:xfrm>
          <a:custGeom>
            <a:avLst/>
            <a:gdLst>
              <a:gd name="connsiteX0" fmla="*/ 0 w 4775200"/>
              <a:gd name="connsiteY0" fmla="*/ 3429000 h 6858000"/>
              <a:gd name="connsiteX1" fmla="*/ 2387600 w 4775200"/>
              <a:gd name="connsiteY1" fmla="*/ 0 h 6858000"/>
              <a:gd name="connsiteX2" fmla="*/ 4775200 w 4775200"/>
              <a:gd name="connsiteY2" fmla="*/ 3429000 h 6858000"/>
              <a:gd name="connsiteX3" fmla="*/ 2387600 w 4775200"/>
              <a:gd name="connsiteY3" fmla="*/ 6858000 h 6858000"/>
              <a:gd name="connsiteX4" fmla="*/ 0 w 4775200"/>
              <a:gd name="connsiteY4" fmla="*/ 3429000 h 6858000"/>
              <a:gd name="connsiteX0" fmla="*/ 0 w 4775200"/>
              <a:gd name="connsiteY0" fmla="*/ 3429000 h 6858000"/>
              <a:gd name="connsiteX1" fmla="*/ 2387600 w 4775200"/>
              <a:gd name="connsiteY1" fmla="*/ 0 h 6858000"/>
              <a:gd name="connsiteX2" fmla="*/ 4775200 w 4775200"/>
              <a:gd name="connsiteY2" fmla="*/ 3429000 h 6858000"/>
              <a:gd name="connsiteX3" fmla="*/ 2387600 w 4775200"/>
              <a:gd name="connsiteY3" fmla="*/ 6858000 h 6858000"/>
              <a:gd name="connsiteX4" fmla="*/ 91440 w 4775200"/>
              <a:gd name="connsiteY4" fmla="*/ 3520440 h 6858000"/>
              <a:gd name="connsiteX0" fmla="*/ 0 w 4775200"/>
              <a:gd name="connsiteY0" fmla="*/ 3429000 h 6858000"/>
              <a:gd name="connsiteX1" fmla="*/ 2387600 w 4775200"/>
              <a:gd name="connsiteY1" fmla="*/ 0 h 6858000"/>
              <a:gd name="connsiteX2" fmla="*/ 4775200 w 4775200"/>
              <a:gd name="connsiteY2" fmla="*/ 3429000 h 6858000"/>
              <a:gd name="connsiteX3" fmla="*/ 2387600 w 4775200"/>
              <a:gd name="connsiteY3" fmla="*/ 6858000 h 6858000"/>
              <a:gd name="connsiteX0" fmla="*/ 0 w 2387600"/>
              <a:gd name="connsiteY0" fmla="*/ 0 h 6858000"/>
              <a:gd name="connsiteX1" fmla="*/ 2387600 w 2387600"/>
              <a:gd name="connsiteY1" fmla="*/ 3429000 h 6858000"/>
              <a:gd name="connsiteX2" fmla="*/ 0 w 2387600"/>
              <a:gd name="connsiteY2" fmla="*/ 6858000 h 6858000"/>
            </a:gdLst>
            <a:ahLst/>
            <a:cxnLst>
              <a:cxn ang="0">
                <a:pos x="connsiteX0" y="connsiteY0"/>
              </a:cxn>
              <a:cxn ang="0">
                <a:pos x="connsiteX1" y="connsiteY1"/>
              </a:cxn>
              <a:cxn ang="0">
                <a:pos x="connsiteX2" y="connsiteY2"/>
              </a:cxn>
            </a:cxnLst>
            <a:rect l="l" t="t" r="r" b="b"/>
            <a:pathLst>
              <a:path w="2387600" h="6858000">
                <a:moveTo>
                  <a:pt x="0" y="0"/>
                </a:moveTo>
                <a:cubicBezTo>
                  <a:pt x="1318635" y="0"/>
                  <a:pt x="2387600" y="1535216"/>
                  <a:pt x="2387600" y="3429000"/>
                </a:cubicBezTo>
                <a:cubicBezTo>
                  <a:pt x="2387600" y="5322784"/>
                  <a:pt x="1318635" y="6858000"/>
                  <a:pt x="0" y="6858000"/>
                </a:cubicBezTo>
              </a:path>
            </a:pathLst>
          </a:custGeom>
          <a:noFill/>
          <a:ln w="12700">
            <a:gradFill flip="none" rotWithShape="1">
              <a:gsLst>
                <a:gs pos="0">
                  <a:schemeClr val="accent1">
                    <a:alpha val="50000"/>
                  </a:schemeClr>
                </a:gs>
                <a:gs pos="53000">
                  <a:schemeClr val="accent1">
                    <a:lumMod val="60000"/>
                    <a:lumOff val="40000"/>
                    <a:alpha val="50000"/>
                  </a:schemeClr>
                </a:gs>
                <a:gs pos="100000">
                  <a:schemeClr val="bg1">
                    <a:alpha val="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TextBox 8"/>
          <p:cNvSpPr txBox="1">
            <a:spLocks noChangeArrowheads="1"/>
          </p:cNvSpPr>
          <p:nvPr/>
        </p:nvSpPr>
        <p:spPr bwMode="auto">
          <a:xfrm>
            <a:off x="467544" y="14709"/>
            <a:ext cx="67691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smtClean="0">
                <a:ea typeface="楷体" pitchFamily="49" charset="-122"/>
              </a:rPr>
              <a:t>镍核心观点</a:t>
            </a:r>
            <a:endParaRPr lang="zh-CN" altLang="en-US" sz="2400" b="1" dirty="0">
              <a:ea typeface="楷体" pitchFamily="49" charset="-122"/>
            </a:endParaRPr>
          </a:p>
        </p:txBody>
      </p:sp>
      <p:sp>
        <p:nvSpPr>
          <p:cNvPr id="14" name="标题 1"/>
          <p:cNvSpPr txBox="1">
            <a:spLocks/>
          </p:cNvSpPr>
          <p:nvPr/>
        </p:nvSpPr>
        <p:spPr>
          <a:xfrm>
            <a:off x="539552" y="2060848"/>
            <a:ext cx="8210872" cy="2376264"/>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smtClean="0">
                <a:ln>
                  <a:noFill/>
                </a:ln>
                <a:solidFill>
                  <a:schemeClr val="tx1"/>
                </a:solidFill>
                <a:effectLst/>
                <a:uLnTx/>
                <a:uFillTx/>
                <a:latin typeface="+mj-lt"/>
                <a:ea typeface="楷体" pitchFamily="49" charset="-122"/>
                <a:cs typeface="+mj-cs"/>
              </a:rPr>
              <a:t>                            </a:t>
            </a:r>
            <a:r>
              <a:rPr lang="zh-CN" altLang="en-US" sz="2800" b="1" dirty="0" smtClean="0">
                <a:latin typeface="+mj-lt"/>
                <a:ea typeface="楷体" pitchFamily="49" charset="-122"/>
                <a:cs typeface="+mj-cs"/>
              </a:rPr>
              <a:t>供应</a:t>
            </a:r>
            <a:r>
              <a:rPr kumimoji="0" lang="zh-CN" altLang="en-US" sz="2800" b="1" i="0" u="none" strike="noStrike" kern="1200" cap="none" spc="0" normalizeH="0" baseline="0" noProof="0" dirty="0" smtClean="0">
                <a:ln>
                  <a:noFill/>
                </a:ln>
                <a:solidFill>
                  <a:schemeClr val="tx1"/>
                </a:solidFill>
                <a:effectLst/>
                <a:uLnTx/>
                <a:uFillTx/>
                <a:latin typeface="+mj-lt"/>
                <a:ea typeface="楷体" pitchFamily="49" charset="-122"/>
                <a:cs typeface="+mj-cs"/>
              </a:rPr>
              <a:t>篇</a:t>
            </a:r>
            <a:r>
              <a:rPr kumimoji="0" lang="en-US" altLang="zh-CN" sz="2800" b="1" i="0" u="none" strike="noStrike" kern="1200" cap="none" spc="0" normalizeH="0" baseline="0" noProof="0" dirty="0" smtClean="0">
                <a:ln>
                  <a:noFill/>
                </a:ln>
                <a:solidFill>
                  <a:schemeClr val="tx1"/>
                </a:solidFill>
                <a:effectLst/>
                <a:uLnTx/>
                <a:uFillTx/>
                <a:latin typeface="+mj-lt"/>
                <a:ea typeface="楷体" pitchFamily="49" charset="-122"/>
                <a:cs typeface="+mj-cs"/>
              </a:rPr>
              <a:t>——</a:t>
            </a:r>
            <a:r>
              <a:rPr kumimoji="0" lang="zh-CN" altLang="en-US" sz="2800" b="1" i="0" u="none" strike="noStrike" kern="1200" cap="none" spc="0" normalizeH="0" noProof="0" dirty="0" smtClean="0">
                <a:ln>
                  <a:noFill/>
                </a:ln>
                <a:solidFill>
                  <a:schemeClr val="tx1"/>
                </a:solidFill>
                <a:effectLst/>
                <a:uLnTx/>
                <a:uFillTx/>
                <a:latin typeface="+mj-lt"/>
                <a:ea typeface="楷体" pitchFamily="49" charset="-122"/>
                <a:cs typeface="+mj-cs"/>
              </a:rPr>
              <a:t>电解镍</a:t>
            </a:r>
            <a:r>
              <a:rPr kumimoji="0" lang="en-US" altLang="zh-CN" sz="2800" b="1" i="0" u="none" strike="noStrike" kern="1200" cap="none" spc="0" normalizeH="0" noProof="0" dirty="0" smtClean="0">
                <a:ln>
                  <a:noFill/>
                </a:ln>
                <a:solidFill>
                  <a:schemeClr val="tx1"/>
                </a:solidFill>
                <a:effectLst/>
                <a:uLnTx/>
                <a:uFillTx/>
                <a:latin typeface="+mj-lt"/>
                <a:ea typeface="楷体" pitchFamily="49" charset="-122"/>
                <a:cs typeface="+mj-cs"/>
              </a:rPr>
              <a:t>+</a:t>
            </a:r>
            <a:r>
              <a:rPr kumimoji="0" lang="zh-CN" altLang="en-US" sz="2800" b="1" i="0" u="none" strike="noStrike" kern="1200" cap="none" spc="0" normalizeH="0" noProof="0" dirty="0" smtClean="0">
                <a:ln>
                  <a:noFill/>
                </a:ln>
                <a:solidFill>
                  <a:schemeClr val="tx1"/>
                </a:solidFill>
                <a:effectLst/>
                <a:uLnTx/>
                <a:uFillTx/>
                <a:latin typeface="+mj-lt"/>
                <a:ea typeface="楷体" pitchFamily="49" charset="-122"/>
                <a:cs typeface="+mj-cs"/>
              </a:rPr>
              <a:t>镍铁</a:t>
            </a:r>
            <a:endParaRPr kumimoji="0" lang="en-US" altLang="zh-CN" sz="2800" b="1" i="0" u="none" strike="noStrike" kern="1200" cap="none" spc="0" normalizeH="0" baseline="0" noProof="0" dirty="0" smtClean="0">
              <a:ln>
                <a:noFill/>
              </a:ln>
              <a:solidFill>
                <a:schemeClr val="tx1"/>
              </a:solidFill>
              <a:effectLst/>
              <a:uLnTx/>
              <a:uFillTx/>
              <a:latin typeface="+mj-lt"/>
              <a:ea typeface="楷体" pitchFamily="49" charset="-122"/>
              <a:cs typeface="+mj-cs"/>
            </a:endParaRPr>
          </a:p>
          <a:p>
            <a:pPr lvl="0">
              <a:defRPr/>
            </a:pPr>
            <a:r>
              <a:rPr kumimoji="0" lang="en-US" altLang="zh-CN" sz="2800" b="1" i="0" u="none" strike="noStrike" kern="1200" cap="none" spc="0" normalizeH="0" baseline="0" noProof="0" dirty="0" smtClean="0">
                <a:ln>
                  <a:noFill/>
                </a:ln>
                <a:solidFill>
                  <a:schemeClr val="tx1"/>
                </a:solidFill>
                <a:effectLst/>
                <a:uLnTx/>
                <a:uFillTx/>
                <a:latin typeface="+mj-lt"/>
                <a:ea typeface="楷体" pitchFamily="49" charset="-122"/>
                <a:cs typeface="+mj-cs"/>
              </a:rPr>
              <a:t/>
            </a:r>
            <a:br>
              <a:rPr kumimoji="0" lang="en-US" altLang="zh-CN" sz="2800" b="1" i="0" u="none" strike="noStrike" kern="1200" cap="none" spc="0" normalizeH="0" baseline="0" noProof="0" dirty="0" smtClean="0">
                <a:ln>
                  <a:noFill/>
                </a:ln>
                <a:solidFill>
                  <a:schemeClr val="tx1"/>
                </a:solidFill>
                <a:effectLst/>
                <a:uLnTx/>
                <a:uFillTx/>
                <a:latin typeface="+mj-lt"/>
                <a:ea typeface="楷体" pitchFamily="49" charset="-122"/>
                <a:cs typeface="+mj-cs"/>
              </a:rPr>
            </a:br>
            <a:r>
              <a:rPr kumimoji="0" lang="en-US" altLang="zh-CN" sz="2800" b="1" i="0" u="none" strike="noStrike" kern="1200" cap="none" spc="0" normalizeH="0" baseline="0" noProof="0" dirty="0" smtClean="0">
                <a:ln>
                  <a:noFill/>
                </a:ln>
                <a:solidFill>
                  <a:schemeClr val="tx1"/>
                </a:solidFill>
                <a:effectLst/>
                <a:uLnTx/>
                <a:uFillTx/>
                <a:latin typeface="+mj-lt"/>
                <a:ea typeface="楷体" pitchFamily="49" charset="-122"/>
                <a:cs typeface="+mj-cs"/>
              </a:rPr>
              <a:t>             </a:t>
            </a:r>
            <a:r>
              <a:rPr lang="zh-CN" altLang="en-US" sz="2800" b="1" dirty="0" smtClean="0">
                <a:latin typeface="+mj-lt"/>
                <a:ea typeface="楷体" pitchFamily="49" charset="-122"/>
                <a:cs typeface="+mj-cs"/>
              </a:rPr>
              <a:t>国内供应收缩不够，未来供应仍看镍铁</a:t>
            </a:r>
            <a:endParaRPr kumimoji="0" lang="zh-CN" altLang="en-US" sz="2800" b="1" i="0" u="none" strike="noStrike" kern="1200" cap="none" spc="0" normalizeH="0" baseline="0" noProof="0" dirty="0">
              <a:ln>
                <a:noFill/>
              </a:ln>
              <a:solidFill>
                <a:schemeClr val="tx1"/>
              </a:solidFill>
              <a:effectLst/>
              <a:uLnTx/>
              <a:uFillTx/>
              <a:latin typeface="+mj-lt"/>
              <a:ea typeface="楷体" pitchFamily="49" charset="-122"/>
              <a:cs typeface="+mj-cs"/>
            </a:endParaRPr>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3"/>
          <p:cNvSpPr txBox="1">
            <a:spLocks noChangeArrowheads="1"/>
          </p:cNvSpPr>
          <p:nvPr/>
        </p:nvSpPr>
        <p:spPr bwMode="auto">
          <a:xfrm>
            <a:off x="468313" y="0"/>
            <a:ext cx="6767983" cy="461665"/>
          </a:xfrm>
          <a:prstGeom prst="rect">
            <a:avLst/>
          </a:prstGeom>
          <a:noFill/>
          <a:ln w="9525">
            <a:noFill/>
            <a:miter lim="800000"/>
            <a:headEnd/>
            <a:tailEnd/>
          </a:ln>
        </p:spPr>
        <p:txBody>
          <a:bodyPr wrap="square">
            <a:spAutoFit/>
          </a:bodyPr>
          <a:lstStyle/>
          <a:p>
            <a:pPr eaLnBrk="1" hangingPunct="1">
              <a:buFont typeface="Arial" pitchFamily="34" charset="0"/>
              <a:buNone/>
            </a:pPr>
            <a:r>
              <a:rPr lang="zh-CN" altLang="en-US" sz="2400" b="1" dirty="0" smtClean="0">
                <a:latin typeface="楷体" pitchFamily="49" charset="-122"/>
                <a:ea typeface="楷体" pitchFamily="49" charset="-122"/>
              </a:rPr>
              <a:t>供应（中游 电解镍）</a:t>
            </a:r>
            <a:endParaRPr lang="zh-CN" altLang="en-US" sz="2400" b="1" dirty="0">
              <a:solidFill>
                <a:srgbClr val="FF0000"/>
              </a:solidFill>
              <a:latin typeface="楷体" pitchFamily="49" charset="-122"/>
              <a:ea typeface="楷体" pitchFamily="49" charset="-122"/>
            </a:endParaRPr>
          </a:p>
        </p:txBody>
      </p:sp>
      <p:grpSp>
        <p:nvGrpSpPr>
          <p:cNvPr id="14" name="组合 13"/>
          <p:cNvGrpSpPr/>
          <p:nvPr/>
        </p:nvGrpSpPr>
        <p:grpSpPr>
          <a:xfrm>
            <a:off x="4716016" y="3501008"/>
            <a:ext cx="4248472" cy="2664296"/>
            <a:chOff x="2339752" y="3789040"/>
            <a:chExt cx="4320480" cy="2664296"/>
          </a:xfrm>
        </p:grpSpPr>
        <p:pic>
          <p:nvPicPr>
            <p:cNvPr id="10" name="图片 9"/>
            <p:cNvPicPr/>
            <p:nvPr/>
          </p:nvPicPr>
          <p:blipFill>
            <a:blip r:embed="rId2" cstate="print"/>
            <a:srcRect/>
            <a:stretch>
              <a:fillRect/>
            </a:stretch>
          </p:blipFill>
          <p:spPr bwMode="auto">
            <a:xfrm>
              <a:off x="2339752" y="3789040"/>
              <a:ext cx="4320480" cy="2664296"/>
            </a:xfrm>
            <a:prstGeom prst="rect">
              <a:avLst/>
            </a:prstGeom>
            <a:noFill/>
            <a:ln w="9525">
              <a:solidFill>
                <a:schemeClr val="bg1">
                  <a:lumMod val="50000"/>
                </a:schemeClr>
              </a:solidFill>
              <a:miter lim="800000"/>
              <a:headEnd/>
              <a:tailEnd/>
            </a:ln>
          </p:spPr>
        </p:pic>
        <p:sp>
          <p:nvSpPr>
            <p:cNvPr id="11" name="圆角矩形 10"/>
            <p:cNvSpPr/>
            <p:nvPr/>
          </p:nvSpPr>
          <p:spPr>
            <a:xfrm>
              <a:off x="4316921" y="4149080"/>
              <a:ext cx="2088232" cy="1656184"/>
            </a:xfrm>
            <a:prstGeom prst="roundRect">
              <a:avLst/>
            </a:prstGeom>
            <a:noFill/>
            <a:ln>
              <a:solidFill>
                <a:srgbClr val="1C225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076" name="Picture 4"/>
          <p:cNvPicPr>
            <a:picLocks noChangeAspect="1" noChangeArrowheads="1"/>
          </p:cNvPicPr>
          <p:nvPr/>
        </p:nvPicPr>
        <p:blipFill>
          <a:blip r:embed="rId3" cstate="print"/>
          <a:srcRect/>
          <a:stretch>
            <a:fillRect/>
          </a:stretch>
        </p:blipFill>
        <p:spPr bwMode="auto">
          <a:xfrm>
            <a:off x="395536" y="3501008"/>
            <a:ext cx="4248472" cy="2664842"/>
          </a:xfrm>
          <a:prstGeom prst="rect">
            <a:avLst/>
          </a:prstGeom>
          <a:noFill/>
          <a:ln w="9525">
            <a:noFill/>
            <a:miter lim="800000"/>
            <a:headEnd/>
            <a:tailEnd/>
          </a:ln>
          <a:effectLst/>
        </p:spPr>
      </p:pic>
      <p:pic>
        <p:nvPicPr>
          <p:cNvPr id="16" name="Picture 2"/>
          <p:cNvPicPr>
            <a:picLocks noChangeAspect="1" noChangeArrowheads="1"/>
          </p:cNvPicPr>
          <p:nvPr/>
        </p:nvPicPr>
        <p:blipFill>
          <a:blip r:embed="rId4" cstate="print"/>
          <a:srcRect/>
          <a:stretch>
            <a:fillRect/>
          </a:stretch>
        </p:blipFill>
        <p:spPr bwMode="auto">
          <a:xfrm>
            <a:off x="4716016" y="692696"/>
            <a:ext cx="4274567" cy="2768600"/>
          </a:xfrm>
          <a:prstGeom prst="rect">
            <a:avLst/>
          </a:prstGeom>
          <a:noFill/>
          <a:ln w="9525">
            <a:noFill/>
            <a:miter lim="800000"/>
            <a:headEnd/>
            <a:tailEnd/>
          </a:ln>
          <a:effectLst/>
        </p:spPr>
      </p:pic>
      <p:pic>
        <p:nvPicPr>
          <p:cNvPr id="2050" name="Picture 2"/>
          <p:cNvPicPr>
            <a:picLocks noChangeAspect="1" noChangeArrowheads="1"/>
          </p:cNvPicPr>
          <p:nvPr/>
        </p:nvPicPr>
        <p:blipFill>
          <a:blip r:embed="rId5" cstate="print"/>
          <a:srcRect/>
          <a:stretch>
            <a:fillRect/>
          </a:stretch>
        </p:blipFill>
        <p:spPr bwMode="auto">
          <a:xfrm>
            <a:off x="323528" y="692696"/>
            <a:ext cx="4320480" cy="27686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468313" y="0"/>
            <a:ext cx="6767983" cy="461665"/>
          </a:xfrm>
          <a:prstGeom prst="rect">
            <a:avLst/>
          </a:prstGeom>
          <a:noFill/>
          <a:ln w="9525">
            <a:noFill/>
            <a:miter lim="800000"/>
            <a:headEnd/>
            <a:tailEnd/>
          </a:ln>
        </p:spPr>
        <p:txBody>
          <a:bodyPr wrap="square">
            <a:spAutoFit/>
          </a:bodyPr>
          <a:lstStyle/>
          <a:p>
            <a:pPr eaLnBrk="1" hangingPunct="1">
              <a:buFont typeface="Arial" pitchFamily="34" charset="0"/>
              <a:buNone/>
            </a:pPr>
            <a:r>
              <a:rPr lang="zh-CN" altLang="en-US" sz="2400" b="1" dirty="0" smtClean="0">
                <a:latin typeface="楷体" pitchFamily="49" charset="-122"/>
                <a:ea typeface="楷体" pitchFamily="49" charset="-122"/>
              </a:rPr>
              <a:t>供应（中游 镍铁）</a:t>
            </a:r>
            <a:endParaRPr lang="zh-CN" altLang="en-US" sz="2400" b="1" dirty="0">
              <a:solidFill>
                <a:srgbClr val="FF0000"/>
              </a:solidFill>
              <a:latin typeface="楷体" pitchFamily="49" charset="-122"/>
              <a:ea typeface="楷体" pitchFamily="49" charset="-122"/>
            </a:endParaRPr>
          </a:p>
        </p:txBody>
      </p:sp>
      <p:pic>
        <p:nvPicPr>
          <p:cNvPr id="1026" name="Picture 2"/>
          <p:cNvPicPr>
            <a:picLocks noChangeAspect="1" noChangeArrowheads="1"/>
          </p:cNvPicPr>
          <p:nvPr/>
        </p:nvPicPr>
        <p:blipFill>
          <a:blip r:embed="rId2" cstate="print"/>
          <a:srcRect/>
          <a:stretch>
            <a:fillRect/>
          </a:stretch>
        </p:blipFill>
        <p:spPr bwMode="auto">
          <a:xfrm>
            <a:off x="4678692" y="620688"/>
            <a:ext cx="4285796" cy="2664295"/>
          </a:xfrm>
          <a:prstGeom prst="rect">
            <a:avLst/>
          </a:prstGeom>
          <a:noFill/>
          <a:ln w="9525">
            <a:solidFill>
              <a:schemeClr val="bg1">
                <a:lumMod val="65000"/>
              </a:schemeClr>
            </a:solid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251519" y="3356992"/>
            <a:ext cx="4392489" cy="2808312"/>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cstate="print"/>
          <a:srcRect/>
          <a:stretch>
            <a:fillRect/>
          </a:stretch>
        </p:blipFill>
        <p:spPr bwMode="auto">
          <a:xfrm>
            <a:off x="251520" y="620688"/>
            <a:ext cx="4392488" cy="2696568"/>
          </a:xfrm>
          <a:prstGeom prst="rect">
            <a:avLst/>
          </a:prstGeom>
          <a:noFill/>
          <a:ln w="9525">
            <a:noFill/>
            <a:miter lim="800000"/>
            <a:headEnd/>
            <a:tailEnd/>
          </a:ln>
          <a:effectLst/>
        </p:spPr>
      </p:pic>
      <p:pic>
        <p:nvPicPr>
          <p:cNvPr id="1030" name="Picture 6"/>
          <p:cNvPicPr>
            <a:picLocks noChangeAspect="1" noChangeArrowheads="1"/>
          </p:cNvPicPr>
          <p:nvPr/>
        </p:nvPicPr>
        <p:blipFill>
          <a:blip r:embed="rId5" cstate="print"/>
          <a:srcRect/>
          <a:stretch>
            <a:fillRect/>
          </a:stretch>
        </p:blipFill>
        <p:spPr bwMode="auto">
          <a:xfrm>
            <a:off x="4716016" y="3356992"/>
            <a:ext cx="4289301" cy="27686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552" y="0"/>
            <a:ext cx="4517583" cy="461665"/>
          </a:xfrm>
          <a:prstGeom prst="rect">
            <a:avLst/>
          </a:prstGeom>
        </p:spPr>
        <p:txBody>
          <a:bodyPr wrap="none">
            <a:spAutoFit/>
          </a:bodyPr>
          <a:lstStyle/>
          <a:p>
            <a:r>
              <a:rPr lang="zh-CN" altLang="en-US" sz="2400" b="1" dirty="0" smtClean="0">
                <a:latin typeface="楷体" pitchFamily="49" charset="-122"/>
                <a:ea typeface="楷体" pitchFamily="49" charset="-122"/>
              </a:rPr>
              <a:t>库存：上期所库存连续</a:t>
            </a:r>
            <a:r>
              <a:rPr lang="en-US" altLang="zh-CN" sz="2400" b="1" dirty="0" smtClean="0">
                <a:latin typeface="楷体" pitchFamily="49" charset="-122"/>
                <a:ea typeface="楷体" pitchFamily="49" charset="-122"/>
              </a:rPr>
              <a:t>6</a:t>
            </a:r>
            <a:r>
              <a:rPr lang="zh-CN" altLang="en-US" sz="2400" b="1" dirty="0" smtClean="0">
                <a:latin typeface="楷体" pitchFamily="49" charset="-122"/>
                <a:ea typeface="楷体" pitchFamily="49" charset="-122"/>
              </a:rPr>
              <a:t>周下降 </a:t>
            </a:r>
          </a:p>
        </p:txBody>
      </p:sp>
      <p:pic>
        <p:nvPicPr>
          <p:cNvPr id="3" name="Picture 2"/>
          <p:cNvPicPr>
            <a:picLocks noChangeAspect="1" noChangeArrowheads="1"/>
          </p:cNvPicPr>
          <p:nvPr/>
        </p:nvPicPr>
        <p:blipFill>
          <a:blip r:embed="rId2" cstate="print"/>
          <a:srcRect/>
          <a:stretch>
            <a:fillRect/>
          </a:stretch>
        </p:blipFill>
        <p:spPr bwMode="auto">
          <a:xfrm>
            <a:off x="208037" y="620688"/>
            <a:ext cx="4435971" cy="2704067"/>
          </a:xfrm>
          <a:prstGeom prst="rect">
            <a:avLst/>
          </a:prstGeom>
          <a:noFill/>
          <a:ln w="9525">
            <a:noFill/>
            <a:miter lim="800000"/>
            <a:headEnd/>
            <a:tailEnd/>
          </a:ln>
          <a:effectLst/>
        </p:spPr>
      </p:pic>
      <p:pic>
        <p:nvPicPr>
          <p:cNvPr id="4" name="Picture 4"/>
          <p:cNvPicPr>
            <a:picLocks noChangeAspect="1" noChangeArrowheads="1"/>
          </p:cNvPicPr>
          <p:nvPr/>
        </p:nvPicPr>
        <p:blipFill>
          <a:blip r:embed="rId3" cstate="print"/>
          <a:srcRect/>
          <a:stretch>
            <a:fillRect/>
          </a:stretch>
        </p:blipFill>
        <p:spPr bwMode="auto">
          <a:xfrm>
            <a:off x="179512" y="3356992"/>
            <a:ext cx="4464496" cy="2704067"/>
          </a:xfrm>
          <a:prstGeom prst="rect">
            <a:avLst/>
          </a:prstGeom>
          <a:noFill/>
          <a:ln w="9525">
            <a:noFill/>
            <a:miter lim="800000"/>
            <a:headEnd/>
            <a:tailEnd/>
          </a:ln>
          <a:effectLst/>
        </p:spPr>
      </p:pic>
      <p:pic>
        <p:nvPicPr>
          <p:cNvPr id="2050" name="Picture 2"/>
          <p:cNvPicPr>
            <a:picLocks noChangeAspect="1" noChangeArrowheads="1"/>
          </p:cNvPicPr>
          <p:nvPr/>
        </p:nvPicPr>
        <p:blipFill>
          <a:blip r:embed="rId4" cstate="print"/>
          <a:srcRect/>
          <a:stretch>
            <a:fillRect/>
          </a:stretch>
        </p:blipFill>
        <p:spPr bwMode="auto">
          <a:xfrm>
            <a:off x="5004048" y="620688"/>
            <a:ext cx="2667000" cy="173355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custDataLst>
              <p:tags r:id="rId2"/>
            </p:custDataLst>
          </p:nvPr>
        </p:nvSpPr>
        <p:spPr>
          <a:xfrm>
            <a:off x="5295900" y="0"/>
            <a:ext cx="3848100" cy="6858000"/>
          </a:xfrm>
          <a:custGeom>
            <a:avLst/>
            <a:gdLst>
              <a:gd name="connsiteX0" fmla="*/ 0 w 3848100"/>
              <a:gd name="connsiteY0" fmla="*/ 0 h 6858000"/>
              <a:gd name="connsiteX1" fmla="*/ 3848100 w 3848100"/>
              <a:gd name="connsiteY1" fmla="*/ 0 h 6858000"/>
              <a:gd name="connsiteX2" fmla="*/ 3848100 w 3848100"/>
              <a:gd name="connsiteY2" fmla="*/ 6858000 h 6858000"/>
              <a:gd name="connsiteX3" fmla="*/ 0 w 3848100"/>
              <a:gd name="connsiteY3" fmla="*/ 6858000 h 6858000"/>
              <a:gd name="connsiteX4" fmla="*/ 2387600 w 3848100"/>
              <a:gd name="connsiteY4" fmla="*/ 3429000 h 6858000"/>
              <a:gd name="connsiteX5" fmla="*/ 0 w 38481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8100" h="6858000">
                <a:moveTo>
                  <a:pt x="0" y="0"/>
                </a:moveTo>
                <a:lnTo>
                  <a:pt x="3848100" y="0"/>
                </a:lnTo>
                <a:lnTo>
                  <a:pt x="3848100" y="6858000"/>
                </a:lnTo>
                <a:lnTo>
                  <a:pt x="0" y="6858000"/>
                </a:lnTo>
                <a:cubicBezTo>
                  <a:pt x="1318635" y="6858000"/>
                  <a:pt x="2387600" y="5322784"/>
                  <a:pt x="2387600" y="3429000"/>
                </a:cubicBezTo>
                <a:cubicBezTo>
                  <a:pt x="2387600" y="1535216"/>
                  <a:pt x="1318635" y="0"/>
                  <a:pt x="0" y="0"/>
                </a:cubicBezTo>
                <a:close/>
              </a:path>
            </a:pathLst>
          </a:custGeom>
          <a:gradFill flip="none" rotWithShape="1">
            <a:gsLst>
              <a:gs pos="0">
                <a:schemeClr val="accent1">
                  <a:alpha val="50000"/>
                </a:schemeClr>
              </a:gs>
              <a:gs pos="53000">
                <a:schemeClr val="accent1">
                  <a:lumMod val="60000"/>
                  <a:lumOff val="40000"/>
                  <a:alpha val="2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椭圆 2"/>
          <p:cNvSpPr/>
          <p:nvPr>
            <p:custDataLst>
              <p:tags r:id="rId3"/>
            </p:custDataLst>
          </p:nvPr>
        </p:nvSpPr>
        <p:spPr>
          <a:xfrm>
            <a:off x="5295900" y="0"/>
            <a:ext cx="2387600" cy="6858000"/>
          </a:xfrm>
          <a:custGeom>
            <a:avLst/>
            <a:gdLst>
              <a:gd name="connsiteX0" fmla="*/ 0 w 4775200"/>
              <a:gd name="connsiteY0" fmla="*/ 3429000 h 6858000"/>
              <a:gd name="connsiteX1" fmla="*/ 2387600 w 4775200"/>
              <a:gd name="connsiteY1" fmla="*/ 0 h 6858000"/>
              <a:gd name="connsiteX2" fmla="*/ 4775200 w 4775200"/>
              <a:gd name="connsiteY2" fmla="*/ 3429000 h 6858000"/>
              <a:gd name="connsiteX3" fmla="*/ 2387600 w 4775200"/>
              <a:gd name="connsiteY3" fmla="*/ 6858000 h 6858000"/>
              <a:gd name="connsiteX4" fmla="*/ 0 w 4775200"/>
              <a:gd name="connsiteY4" fmla="*/ 3429000 h 6858000"/>
              <a:gd name="connsiteX0" fmla="*/ 0 w 4775200"/>
              <a:gd name="connsiteY0" fmla="*/ 3429000 h 6858000"/>
              <a:gd name="connsiteX1" fmla="*/ 2387600 w 4775200"/>
              <a:gd name="connsiteY1" fmla="*/ 0 h 6858000"/>
              <a:gd name="connsiteX2" fmla="*/ 4775200 w 4775200"/>
              <a:gd name="connsiteY2" fmla="*/ 3429000 h 6858000"/>
              <a:gd name="connsiteX3" fmla="*/ 2387600 w 4775200"/>
              <a:gd name="connsiteY3" fmla="*/ 6858000 h 6858000"/>
              <a:gd name="connsiteX4" fmla="*/ 91440 w 4775200"/>
              <a:gd name="connsiteY4" fmla="*/ 3520440 h 6858000"/>
              <a:gd name="connsiteX0" fmla="*/ 0 w 4775200"/>
              <a:gd name="connsiteY0" fmla="*/ 3429000 h 6858000"/>
              <a:gd name="connsiteX1" fmla="*/ 2387600 w 4775200"/>
              <a:gd name="connsiteY1" fmla="*/ 0 h 6858000"/>
              <a:gd name="connsiteX2" fmla="*/ 4775200 w 4775200"/>
              <a:gd name="connsiteY2" fmla="*/ 3429000 h 6858000"/>
              <a:gd name="connsiteX3" fmla="*/ 2387600 w 4775200"/>
              <a:gd name="connsiteY3" fmla="*/ 6858000 h 6858000"/>
              <a:gd name="connsiteX0" fmla="*/ 0 w 2387600"/>
              <a:gd name="connsiteY0" fmla="*/ 0 h 6858000"/>
              <a:gd name="connsiteX1" fmla="*/ 2387600 w 2387600"/>
              <a:gd name="connsiteY1" fmla="*/ 3429000 h 6858000"/>
              <a:gd name="connsiteX2" fmla="*/ 0 w 2387600"/>
              <a:gd name="connsiteY2" fmla="*/ 6858000 h 6858000"/>
            </a:gdLst>
            <a:ahLst/>
            <a:cxnLst>
              <a:cxn ang="0">
                <a:pos x="connsiteX0" y="connsiteY0"/>
              </a:cxn>
              <a:cxn ang="0">
                <a:pos x="connsiteX1" y="connsiteY1"/>
              </a:cxn>
              <a:cxn ang="0">
                <a:pos x="connsiteX2" y="connsiteY2"/>
              </a:cxn>
            </a:cxnLst>
            <a:rect l="l" t="t" r="r" b="b"/>
            <a:pathLst>
              <a:path w="2387600" h="6858000">
                <a:moveTo>
                  <a:pt x="0" y="0"/>
                </a:moveTo>
                <a:cubicBezTo>
                  <a:pt x="1318635" y="0"/>
                  <a:pt x="2387600" y="1535216"/>
                  <a:pt x="2387600" y="3429000"/>
                </a:cubicBezTo>
                <a:cubicBezTo>
                  <a:pt x="2387600" y="5322784"/>
                  <a:pt x="1318635" y="6858000"/>
                  <a:pt x="0" y="6858000"/>
                </a:cubicBezTo>
              </a:path>
            </a:pathLst>
          </a:custGeom>
          <a:noFill/>
          <a:ln w="12700">
            <a:gradFill flip="none" rotWithShape="1">
              <a:gsLst>
                <a:gs pos="0">
                  <a:schemeClr val="accent1">
                    <a:alpha val="50000"/>
                  </a:schemeClr>
                </a:gs>
                <a:gs pos="53000">
                  <a:schemeClr val="accent1">
                    <a:lumMod val="60000"/>
                    <a:lumOff val="40000"/>
                    <a:alpha val="50000"/>
                  </a:schemeClr>
                </a:gs>
                <a:gs pos="100000">
                  <a:schemeClr val="bg1">
                    <a:alpha val="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椭圆 2"/>
          <p:cNvSpPr/>
          <p:nvPr>
            <p:custDataLst>
              <p:tags r:id="rId4"/>
            </p:custDataLst>
          </p:nvPr>
        </p:nvSpPr>
        <p:spPr>
          <a:xfrm>
            <a:off x="5124450" y="0"/>
            <a:ext cx="2387600" cy="6858000"/>
          </a:xfrm>
          <a:custGeom>
            <a:avLst/>
            <a:gdLst>
              <a:gd name="connsiteX0" fmla="*/ 0 w 4775200"/>
              <a:gd name="connsiteY0" fmla="*/ 3429000 h 6858000"/>
              <a:gd name="connsiteX1" fmla="*/ 2387600 w 4775200"/>
              <a:gd name="connsiteY1" fmla="*/ 0 h 6858000"/>
              <a:gd name="connsiteX2" fmla="*/ 4775200 w 4775200"/>
              <a:gd name="connsiteY2" fmla="*/ 3429000 h 6858000"/>
              <a:gd name="connsiteX3" fmla="*/ 2387600 w 4775200"/>
              <a:gd name="connsiteY3" fmla="*/ 6858000 h 6858000"/>
              <a:gd name="connsiteX4" fmla="*/ 0 w 4775200"/>
              <a:gd name="connsiteY4" fmla="*/ 3429000 h 6858000"/>
              <a:gd name="connsiteX0" fmla="*/ 0 w 4775200"/>
              <a:gd name="connsiteY0" fmla="*/ 3429000 h 6858000"/>
              <a:gd name="connsiteX1" fmla="*/ 2387600 w 4775200"/>
              <a:gd name="connsiteY1" fmla="*/ 0 h 6858000"/>
              <a:gd name="connsiteX2" fmla="*/ 4775200 w 4775200"/>
              <a:gd name="connsiteY2" fmla="*/ 3429000 h 6858000"/>
              <a:gd name="connsiteX3" fmla="*/ 2387600 w 4775200"/>
              <a:gd name="connsiteY3" fmla="*/ 6858000 h 6858000"/>
              <a:gd name="connsiteX4" fmla="*/ 91440 w 4775200"/>
              <a:gd name="connsiteY4" fmla="*/ 3520440 h 6858000"/>
              <a:gd name="connsiteX0" fmla="*/ 0 w 4775200"/>
              <a:gd name="connsiteY0" fmla="*/ 3429000 h 6858000"/>
              <a:gd name="connsiteX1" fmla="*/ 2387600 w 4775200"/>
              <a:gd name="connsiteY1" fmla="*/ 0 h 6858000"/>
              <a:gd name="connsiteX2" fmla="*/ 4775200 w 4775200"/>
              <a:gd name="connsiteY2" fmla="*/ 3429000 h 6858000"/>
              <a:gd name="connsiteX3" fmla="*/ 2387600 w 4775200"/>
              <a:gd name="connsiteY3" fmla="*/ 6858000 h 6858000"/>
              <a:gd name="connsiteX0" fmla="*/ 0 w 2387600"/>
              <a:gd name="connsiteY0" fmla="*/ 0 h 6858000"/>
              <a:gd name="connsiteX1" fmla="*/ 2387600 w 2387600"/>
              <a:gd name="connsiteY1" fmla="*/ 3429000 h 6858000"/>
              <a:gd name="connsiteX2" fmla="*/ 0 w 2387600"/>
              <a:gd name="connsiteY2" fmla="*/ 6858000 h 6858000"/>
            </a:gdLst>
            <a:ahLst/>
            <a:cxnLst>
              <a:cxn ang="0">
                <a:pos x="connsiteX0" y="connsiteY0"/>
              </a:cxn>
              <a:cxn ang="0">
                <a:pos x="connsiteX1" y="connsiteY1"/>
              </a:cxn>
              <a:cxn ang="0">
                <a:pos x="connsiteX2" y="connsiteY2"/>
              </a:cxn>
            </a:cxnLst>
            <a:rect l="l" t="t" r="r" b="b"/>
            <a:pathLst>
              <a:path w="2387600" h="6858000">
                <a:moveTo>
                  <a:pt x="0" y="0"/>
                </a:moveTo>
                <a:cubicBezTo>
                  <a:pt x="1318635" y="0"/>
                  <a:pt x="2387600" y="1535216"/>
                  <a:pt x="2387600" y="3429000"/>
                </a:cubicBezTo>
                <a:cubicBezTo>
                  <a:pt x="2387600" y="5322784"/>
                  <a:pt x="1318635" y="6858000"/>
                  <a:pt x="0" y="6858000"/>
                </a:cubicBezTo>
              </a:path>
            </a:pathLst>
          </a:custGeom>
          <a:noFill/>
          <a:ln w="12700">
            <a:gradFill flip="none" rotWithShape="1">
              <a:gsLst>
                <a:gs pos="0">
                  <a:schemeClr val="accent1">
                    <a:alpha val="50000"/>
                  </a:schemeClr>
                </a:gs>
                <a:gs pos="53000">
                  <a:schemeClr val="accent1">
                    <a:lumMod val="60000"/>
                    <a:lumOff val="40000"/>
                    <a:alpha val="50000"/>
                  </a:schemeClr>
                </a:gs>
                <a:gs pos="100000">
                  <a:schemeClr val="bg1">
                    <a:alpha val="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TextBox 8"/>
          <p:cNvSpPr txBox="1">
            <a:spLocks noChangeArrowheads="1"/>
          </p:cNvSpPr>
          <p:nvPr/>
        </p:nvSpPr>
        <p:spPr bwMode="auto">
          <a:xfrm>
            <a:off x="467544" y="14709"/>
            <a:ext cx="67691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smtClean="0">
                <a:ea typeface="楷体" pitchFamily="49" charset="-122"/>
              </a:rPr>
              <a:t>镍核心观点</a:t>
            </a:r>
            <a:endParaRPr lang="zh-CN" altLang="en-US" sz="2400" b="1" dirty="0">
              <a:ea typeface="楷体" pitchFamily="49" charset="-122"/>
            </a:endParaRPr>
          </a:p>
        </p:txBody>
      </p:sp>
      <p:sp>
        <p:nvSpPr>
          <p:cNvPr id="14" name="标题 1"/>
          <p:cNvSpPr txBox="1">
            <a:spLocks/>
          </p:cNvSpPr>
          <p:nvPr/>
        </p:nvSpPr>
        <p:spPr>
          <a:xfrm>
            <a:off x="0" y="1484784"/>
            <a:ext cx="8496944" cy="3528392"/>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smtClean="0">
                <a:ln>
                  <a:noFill/>
                </a:ln>
                <a:solidFill>
                  <a:schemeClr val="tx1"/>
                </a:solidFill>
                <a:effectLst/>
                <a:uLnTx/>
                <a:uFillTx/>
                <a:latin typeface="+mj-lt"/>
                <a:ea typeface="楷体" pitchFamily="49" charset="-122"/>
                <a:cs typeface="+mj-cs"/>
              </a:rPr>
              <a:t>                    </a:t>
            </a:r>
            <a:r>
              <a:rPr lang="zh-CN" altLang="en-US" sz="2800" b="1" dirty="0" smtClean="0">
                <a:latin typeface="+mj-lt"/>
                <a:ea typeface="楷体" pitchFamily="49" charset="-122"/>
                <a:cs typeface="+mj-cs"/>
              </a:rPr>
              <a:t>近期沪镍走强的驱动因素：</a:t>
            </a:r>
            <a:endParaRPr lang="en-US" altLang="zh-CN" sz="2800" b="1" dirty="0" smtClean="0">
              <a:latin typeface="+mj-lt"/>
              <a:ea typeface="楷体" pitchFamily="49" charset="-122"/>
              <a:cs typeface="+mj-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zh-CN" sz="2800" b="1" i="0" u="none" strike="noStrike" kern="1200" cap="none" spc="0" normalizeH="0" baseline="0" noProof="0" dirty="0" smtClean="0">
              <a:ln>
                <a:noFill/>
              </a:ln>
              <a:solidFill>
                <a:schemeClr val="tx1"/>
              </a:solidFill>
              <a:effectLst/>
              <a:uLnTx/>
              <a:uFillTx/>
              <a:latin typeface="+mj-lt"/>
              <a:ea typeface="楷体" pitchFamily="49" charset="-122"/>
              <a:cs typeface="+mj-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800" b="1" i="0" u="none" strike="noStrike" kern="1200" cap="none" spc="0" normalizeH="0" baseline="0" noProof="0" dirty="0" smtClean="0">
                <a:ln>
                  <a:noFill/>
                </a:ln>
                <a:solidFill>
                  <a:schemeClr val="tx1"/>
                </a:solidFill>
                <a:effectLst/>
                <a:uLnTx/>
                <a:uFillTx/>
                <a:latin typeface="+mj-lt"/>
                <a:ea typeface="楷体" pitchFamily="49" charset="-122"/>
                <a:cs typeface="+mj-cs"/>
              </a:rPr>
              <a:t>1</a:t>
            </a:r>
            <a:r>
              <a:rPr kumimoji="0" lang="zh-CN" altLang="en-US" sz="2800" b="1" i="0" u="none" strike="noStrike" kern="1200" cap="none" spc="0" normalizeH="0" baseline="0" noProof="0" dirty="0" smtClean="0">
                <a:ln>
                  <a:noFill/>
                </a:ln>
                <a:solidFill>
                  <a:schemeClr val="tx1"/>
                </a:solidFill>
                <a:effectLst/>
                <a:uLnTx/>
                <a:uFillTx/>
                <a:latin typeface="+mj-lt"/>
                <a:ea typeface="楷体" pitchFamily="49" charset="-122"/>
                <a:cs typeface="+mj-cs"/>
              </a:rPr>
              <a:t>、宏观</a:t>
            </a:r>
            <a:r>
              <a:rPr kumimoji="0" lang="zh-CN" altLang="en-US" sz="2800" b="1" i="0" u="none" strike="noStrike" kern="1200" cap="none" spc="0" normalizeH="0" baseline="0" noProof="0" dirty="0" smtClean="0">
                <a:ln>
                  <a:noFill/>
                </a:ln>
                <a:solidFill>
                  <a:schemeClr val="tx1"/>
                </a:solidFill>
                <a:effectLst/>
                <a:uLnTx/>
                <a:uFillTx/>
                <a:latin typeface="+mj-lt"/>
                <a:ea typeface="楷体" pitchFamily="49" charset="-122"/>
                <a:cs typeface="+mj-cs"/>
              </a:rPr>
              <a:t>回暖，资金流动性改善</a:t>
            </a:r>
            <a:endParaRPr kumimoji="0" lang="en-US" altLang="zh-CN" sz="2800" b="1" i="0" u="none" strike="noStrike" kern="1200" cap="none" spc="0" normalizeH="0" baseline="0" noProof="0" dirty="0" smtClean="0">
              <a:ln>
                <a:noFill/>
              </a:ln>
              <a:solidFill>
                <a:schemeClr val="tx1"/>
              </a:solidFill>
              <a:effectLst/>
              <a:uLnTx/>
              <a:uFillTx/>
              <a:latin typeface="+mj-lt"/>
              <a:ea typeface="楷体" pitchFamily="49" charset="-122"/>
              <a:cs typeface="+mj-cs"/>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zh-CN" altLang="en-US" sz="2800" b="1" noProof="0" dirty="0" smtClean="0">
                <a:latin typeface="+mj-lt"/>
                <a:ea typeface="楷体" pitchFamily="49" charset="-122"/>
                <a:cs typeface="+mj-cs"/>
              </a:rPr>
              <a:t>                        </a:t>
            </a:r>
            <a:endParaRPr lang="en-US" altLang="zh-CN" sz="2800" b="1" dirty="0" smtClean="0">
              <a:latin typeface="+mj-lt"/>
              <a:ea typeface="楷体" pitchFamily="49" charset="-122"/>
              <a:cs typeface="+mj-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zh-CN" sz="2800" b="1" noProof="0" dirty="0" smtClean="0">
                <a:latin typeface="+mj-lt"/>
                <a:ea typeface="楷体" pitchFamily="49" charset="-122"/>
                <a:cs typeface="+mj-cs"/>
              </a:rPr>
              <a:t>     2</a:t>
            </a:r>
            <a:r>
              <a:rPr lang="zh-CN" altLang="en-US" sz="2800" b="1" noProof="0" dirty="0" smtClean="0">
                <a:latin typeface="+mj-lt"/>
                <a:ea typeface="楷体" pitchFamily="49" charset="-122"/>
                <a:cs typeface="+mj-cs"/>
              </a:rPr>
              <a:t>、不锈钢拉涨带动短期需求回暖</a:t>
            </a:r>
            <a:endParaRPr lang="en-US" altLang="zh-CN" sz="2800" b="1" dirty="0" smtClean="0">
              <a:latin typeface="+mj-lt"/>
              <a:ea typeface="楷体" pitchFamily="49" charset="-122"/>
              <a:cs typeface="+mj-cs"/>
            </a:endParaRPr>
          </a:p>
          <a:p>
            <a:pPr lvl="0" algn="ctr">
              <a:defRPr/>
            </a:pPr>
            <a:r>
              <a:rPr kumimoji="0" lang="zh-CN" altLang="en-US" sz="2800" b="1" i="0" u="none" strike="noStrike" kern="1200" cap="none" spc="0" normalizeH="0" baseline="0" noProof="0" dirty="0" smtClean="0">
                <a:ln>
                  <a:noFill/>
                </a:ln>
                <a:solidFill>
                  <a:schemeClr val="tx1"/>
                </a:solidFill>
                <a:effectLst/>
                <a:uLnTx/>
                <a:uFillTx/>
                <a:latin typeface="+mj-lt"/>
                <a:ea typeface="楷体" pitchFamily="49" charset="-122"/>
                <a:cs typeface="+mj-cs"/>
              </a:rPr>
              <a:t>                    </a:t>
            </a:r>
            <a:endParaRPr kumimoji="0" lang="en-US" altLang="zh-CN" sz="2800" b="1" i="0" u="none" strike="noStrike" kern="1200" cap="none" spc="0" normalizeH="0" baseline="0" noProof="0" dirty="0" smtClean="0">
              <a:ln>
                <a:noFill/>
              </a:ln>
              <a:solidFill>
                <a:schemeClr val="tx1"/>
              </a:solidFill>
              <a:effectLst/>
              <a:uLnTx/>
              <a:uFillTx/>
              <a:latin typeface="+mj-lt"/>
              <a:ea typeface="楷体" pitchFamily="49" charset="-122"/>
              <a:cs typeface="+mj-cs"/>
            </a:endParaRPr>
          </a:p>
          <a:p>
            <a:pPr lvl="0" algn="ctr">
              <a:defRPr/>
            </a:pPr>
            <a:r>
              <a:rPr lang="en-US" altLang="zh-CN" sz="2800" b="1" noProof="0" dirty="0" smtClean="0">
                <a:latin typeface="+mj-lt"/>
                <a:ea typeface="楷体" pitchFamily="49" charset="-122"/>
                <a:cs typeface="+mj-cs"/>
              </a:rPr>
              <a:t>                  3</a:t>
            </a:r>
            <a:r>
              <a:rPr lang="zh-CN" altLang="en-US" sz="2800" b="1" noProof="0" dirty="0" smtClean="0">
                <a:latin typeface="+mj-lt"/>
                <a:ea typeface="楷体" pitchFamily="49" charset="-122"/>
                <a:cs typeface="+mj-cs"/>
              </a:rPr>
              <a:t>、</a:t>
            </a:r>
            <a:r>
              <a:rPr kumimoji="0" lang="zh-CN" altLang="en-US" sz="2800" b="1" i="0" u="none" strike="noStrike" kern="1200" cap="none" spc="0" normalizeH="0" baseline="0" noProof="0" dirty="0" smtClean="0">
                <a:ln>
                  <a:noFill/>
                </a:ln>
                <a:solidFill>
                  <a:schemeClr val="tx1"/>
                </a:solidFill>
                <a:effectLst/>
                <a:uLnTx/>
                <a:uFillTx/>
                <a:latin typeface="+mj-lt"/>
                <a:ea typeface="楷体" pitchFamily="49" charset="-122"/>
                <a:cs typeface="+mj-cs"/>
              </a:rPr>
              <a:t>技术突破反弹启动，</a:t>
            </a:r>
            <a:r>
              <a:rPr kumimoji="0" lang="zh-CN" altLang="en-US" sz="2800" b="1" i="0" u="none" strike="noStrike" kern="1200" cap="none" spc="0" normalizeH="0" baseline="0" noProof="0" dirty="0" smtClean="0">
                <a:ln>
                  <a:noFill/>
                </a:ln>
                <a:solidFill>
                  <a:schemeClr val="tx1"/>
                </a:solidFill>
                <a:effectLst/>
                <a:uLnTx/>
                <a:uFillTx/>
                <a:latin typeface="+mj-lt"/>
                <a:ea typeface="楷体" pitchFamily="49" charset="-122"/>
                <a:cs typeface="+mj-cs"/>
              </a:rPr>
              <a:t>沪镍持仓创新高</a:t>
            </a:r>
            <a:endParaRPr kumimoji="0" lang="en-US" altLang="zh-CN" sz="2800" b="1" i="0" u="none" strike="noStrike" kern="1200" cap="none" spc="0" normalizeH="0" baseline="0" noProof="0" dirty="0" smtClean="0">
              <a:ln>
                <a:noFill/>
              </a:ln>
              <a:solidFill>
                <a:schemeClr val="tx1"/>
              </a:solidFill>
              <a:effectLst/>
              <a:uLnTx/>
              <a:uFillTx/>
              <a:latin typeface="+mj-lt"/>
              <a:ea typeface="楷体" pitchFamily="49" charset="-122"/>
              <a:cs typeface="+mj-cs"/>
            </a:endParaRP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custDataLst>
              <p:tags r:id="rId2"/>
            </p:custDataLst>
          </p:nvPr>
        </p:nvSpPr>
        <p:spPr>
          <a:xfrm>
            <a:off x="5295900" y="0"/>
            <a:ext cx="3848100" cy="6858000"/>
          </a:xfrm>
          <a:custGeom>
            <a:avLst/>
            <a:gdLst>
              <a:gd name="connsiteX0" fmla="*/ 0 w 3848100"/>
              <a:gd name="connsiteY0" fmla="*/ 0 h 6858000"/>
              <a:gd name="connsiteX1" fmla="*/ 3848100 w 3848100"/>
              <a:gd name="connsiteY1" fmla="*/ 0 h 6858000"/>
              <a:gd name="connsiteX2" fmla="*/ 3848100 w 3848100"/>
              <a:gd name="connsiteY2" fmla="*/ 6858000 h 6858000"/>
              <a:gd name="connsiteX3" fmla="*/ 0 w 3848100"/>
              <a:gd name="connsiteY3" fmla="*/ 6858000 h 6858000"/>
              <a:gd name="connsiteX4" fmla="*/ 2387600 w 3848100"/>
              <a:gd name="connsiteY4" fmla="*/ 3429000 h 6858000"/>
              <a:gd name="connsiteX5" fmla="*/ 0 w 38481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8100" h="6858000">
                <a:moveTo>
                  <a:pt x="0" y="0"/>
                </a:moveTo>
                <a:lnTo>
                  <a:pt x="3848100" y="0"/>
                </a:lnTo>
                <a:lnTo>
                  <a:pt x="3848100" y="6858000"/>
                </a:lnTo>
                <a:lnTo>
                  <a:pt x="0" y="6858000"/>
                </a:lnTo>
                <a:cubicBezTo>
                  <a:pt x="1318635" y="6858000"/>
                  <a:pt x="2387600" y="5322784"/>
                  <a:pt x="2387600" y="3429000"/>
                </a:cubicBezTo>
                <a:cubicBezTo>
                  <a:pt x="2387600" y="1535216"/>
                  <a:pt x="1318635" y="0"/>
                  <a:pt x="0" y="0"/>
                </a:cubicBezTo>
                <a:close/>
              </a:path>
            </a:pathLst>
          </a:custGeom>
          <a:gradFill flip="none" rotWithShape="1">
            <a:gsLst>
              <a:gs pos="0">
                <a:schemeClr val="accent1">
                  <a:alpha val="50000"/>
                </a:schemeClr>
              </a:gs>
              <a:gs pos="53000">
                <a:schemeClr val="accent1">
                  <a:lumMod val="60000"/>
                  <a:lumOff val="40000"/>
                  <a:alpha val="2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椭圆 2"/>
          <p:cNvSpPr/>
          <p:nvPr>
            <p:custDataLst>
              <p:tags r:id="rId3"/>
            </p:custDataLst>
          </p:nvPr>
        </p:nvSpPr>
        <p:spPr>
          <a:xfrm>
            <a:off x="5295900" y="0"/>
            <a:ext cx="2387600" cy="6858000"/>
          </a:xfrm>
          <a:custGeom>
            <a:avLst/>
            <a:gdLst>
              <a:gd name="connsiteX0" fmla="*/ 0 w 4775200"/>
              <a:gd name="connsiteY0" fmla="*/ 3429000 h 6858000"/>
              <a:gd name="connsiteX1" fmla="*/ 2387600 w 4775200"/>
              <a:gd name="connsiteY1" fmla="*/ 0 h 6858000"/>
              <a:gd name="connsiteX2" fmla="*/ 4775200 w 4775200"/>
              <a:gd name="connsiteY2" fmla="*/ 3429000 h 6858000"/>
              <a:gd name="connsiteX3" fmla="*/ 2387600 w 4775200"/>
              <a:gd name="connsiteY3" fmla="*/ 6858000 h 6858000"/>
              <a:gd name="connsiteX4" fmla="*/ 0 w 4775200"/>
              <a:gd name="connsiteY4" fmla="*/ 3429000 h 6858000"/>
              <a:gd name="connsiteX0" fmla="*/ 0 w 4775200"/>
              <a:gd name="connsiteY0" fmla="*/ 3429000 h 6858000"/>
              <a:gd name="connsiteX1" fmla="*/ 2387600 w 4775200"/>
              <a:gd name="connsiteY1" fmla="*/ 0 h 6858000"/>
              <a:gd name="connsiteX2" fmla="*/ 4775200 w 4775200"/>
              <a:gd name="connsiteY2" fmla="*/ 3429000 h 6858000"/>
              <a:gd name="connsiteX3" fmla="*/ 2387600 w 4775200"/>
              <a:gd name="connsiteY3" fmla="*/ 6858000 h 6858000"/>
              <a:gd name="connsiteX4" fmla="*/ 91440 w 4775200"/>
              <a:gd name="connsiteY4" fmla="*/ 3520440 h 6858000"/>
              <a:gd name="connsiteX0" fmla="*/ 0 w 4775200"/>
              <a:gd name="connsiteY0" fmla="*/ 3429000 h 6858000"/>
              <a:gd name="connsiteX1" fmla="*/ 2387600 w 4775200"/>
              <a:gd name="connsiteY1" fmla="*/ 0 h 6858000"/>
              <a:gd name="connsiteX2" fmla="*/ 4775200 w 4775200"/>
              <a:gd name="connsiteY2" fmla="*/ 3429000 h 6858000"/>
              <a:gd name="connsiteX3" fmla="*/ 2387600 w 4775200"/>
              <a:gd name="connsiteY3" fmla="*/ 6858000 h 6858000"/>
              <a:gd name="connsiteX0" fmla="*/ 0 w 2387600"/>
              <a:gd name="connsiteY0" fmla="*/ 0 h 6858000"/>
              <a:gd name="connsiteX1" fmla="*/ 2387600 w 2387600"/>
              <a:gd name="connsiteY1" fmla="*/ 3429000 h 6858000"/>
              <a:gd name="connsiteX2" fmla="*/ 0 w 2387600"/>
              <a:gd name="connsiteY2" fmla="*/ 6858000 h 6858000"/>
            </a:gdLst>
            <a:ahLst/>
            <a:cxnLst>
              <a:cxn ang="0">
                <a:pos x="connsiteX0" y="connsiteY0"/>
              </a:cxn>
              <a:cxn ang="0">
                <a:pos x="connsiteX1" y="connsiteY1"/>
              </a:cxn>
              <a:cxn ang="0">
                <a:pos x="connsiteX2" y="connsiteY2"/>
              </a:cxn>
            </a:cxnLst>
            <a:rect l="l" t="t" r="r" b="b"/>
            <a:pathLst>
              <a:path w="2387600" h="6858000">
                <a:moveTo>
                  <a:pt x="0" y="0"/>
                </a:moveTo>
                <a:cubicBezTo>
                  <a:pt x="1318635" y="0"/>
                  <a:pt x="2387600" y="1535216"/>
                  <a:pt x="2387600" y="3429000"/>
                </a:cubicBezTo>
                <a:cubicBezTo>
                  <a:pt x="2387600" y="5322784"/>
                  <a:pt x="1318635" y="6858000"/>
                  <a:pt x="0" y="6858000"/>
                </a:cubicBezTo>
              </a:path>
            </a:pathLst>
          </a:custGeom>
          <a:noFill/>
          <a:ln w="12700">
            <a:gradFill flip="none" rotWithShape="1">
              <a:gsLst>
                <a:gs pos="0">
                  <a:schemeClr val="accent1">
                    <a:alpha val="50000"/>
                  </a:schemeClr>
                </a:gs>
                <a:gs pos="53000">
                  <a:schemeClr val="accent1">
                    <a:lumMod val="60000"/>
                    <a:lumOff val="40000"/>
                    <a:alpha val="50000"/>
                  </a:schemeClr>
                </a:gs>
                <a:gs pos="100000">
                  <a:schemeClr val="bg1">
                    <a:alpha val="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椭圆 2"/>
          <p:cNvSpPr/>
          <p:nvPr>
            <p:custDataLst>
              <p:tags r:id="rId4"/>
            </p:custDataLst>
          </p:nvPr>
        </p:nvSpPr>
        <p:spPr>
          <a:xfrm>
            <a:off x="5124450" y="0"/>
            <a:ext cx="2387600" cy="6858000"/>
          </a:xfrm>
          <a:custGeom>
            <a:avLst/>
            <a:gdLst>
              <a:gd name="connsiteX0" fmla="*/ 0 w 4775200"/>
              <a:gd name="connsiteY0" fmla="*/ 3429000 h 6858000"/>
              <a:gd name="connsiteX1" fmla="*/ 2387600 w 4775200"/>
              <a:gd name="connsiteY1" fmla="*/ 0 h 6858000"/>
              <a:gd name="connsiteX2" fmla="*/ 4775200 w 4775200"/>
              <a:gd name="connsiteY2" fmla="*/ 3429000 h 6858000"/>
              <a:gd name="connsiteX3" fmla="*/ 2387600 w 4775200"/>
              <a:gd name="connsiteY3" fmla="*/ 6858000 h 6858000"/>
              <a:gd name="connsiteX4" fmla="*/ 0 w 4775200"/>
              <a:gd name="connsiteY4" fmla="*/ 3429000 h 6858000"/>
              <a:gd name="connsiteX0" fmla="*/ 0 w 4775200"/>
              <a:gd name="connsiteY0" fmla="*/ 3429000 h 6858000"/>
              <a:gd name="connsiteX1" fmla="*/ 2387600 w 4775200"/>
              <a:gd name="connsiteY1" fmla="*/ 0 h 6858000"/>
              <a:gd name="connsiteX2" fmla="*/ 4775200 w 4775200"/>
              <a:gd name="connsiteY2" fmla="*/ 3429000 h 6858000"/>
              <a:gd name="connsiteX3" fmla="*/ 2387600 w 4775200"/>
              <a:gd name="connsiteY3" fmla="*/ 6858000 h 6858000"/>
              <a:gd name="connsiteX4" fmla="*/ 91440 w 4775200"/>
              <a:gd name="connsiteY4" fmla="*/ 3520440 h 6858000"/>
              <a:gd name="connsiteX0" fmla="*/ 0 w 4775200"/>
              <a:gd name="connsiteY0" fmla="*/ 3429000 h 6858000"/>
              <a:gd name="connsiteX1" fmla="*/ 2387600 w 4775200"/>
              <a:gd name="connsiteY1" fmla="*/ 0 h 6858000"/>
              <a:gd name="connsiteX2" fmla="*/ 4775200 w 4775200"/>
              <a:gd name="connsiteY2" fmla="*/ 3429000 h 6858000"/>
              <a:gd name="connsiteX3" fmla="*/ 2387600 w 4775200"/>
              <a:gd name="connsiteY3" fmla="*/ 6858000 h 6858000"/>
              <a:gd name="connsiteX0" fmla="*/ 0 w 2387600"/>
              <a:gd name="connsiteY0" fmla="*/ 0 h 6858000"/>
              <a:gd name="connsiteX1" fmla="*/ 2387600 w 2387600"/>
              <a:gd name="connsiteY1" fmla="*/ 3429000 h 6858000"/>
              <a:gd name="connsiteX2" fmla="*/ 0 w 2387600"/>
              <a:gd name="connsiteY2" fmla="*/ 6858000 h 6858000"/>
            </a:gdLst>
            <a:ahLst/>
            <a:cxnLst>
              <a:cxn ang="0">
                <a:pos x="connsiteX0" y="connsiteY0"/>
              </a:cxn>
              <a:cxn ang="0">
                <a:pos x="connsiteX1" y="connsiteY1"/>
              </a:cxn>
              <a:cxn ang="0">
                <a:pos x="connsiteX2" y="connsiteY2"/>
              </a:cxn>
            </a:cxnLst>
            <a:rect l="l" t="t" r="r" b="b"/>
            <a:pathLst>
              <a:path w="2387600" h="6858000">
                <a:moveTo>
                  <a:pt x="0" y="0"/>
                </a:moveTo>
                <a:cubicBezTo>
                  <a:pt x="1318635" y="0"/>
                  <a:pt x="2387600" y="1535216"/>
                  <a:pt x="2387600" y="3429000"/>
                </a:cubicBezTo>
                <a:cubicBezTo>
                  <a:pt x="2387600" y="5322784"/>
                  <a:pt x="1318635" y="6858000"/>
                  <a:pt x="0" y="6858000"/>
                </a:cubicBezTo>
              </a:path>
            </a:pathLst>
          </a:custGeom>
          <a:noFill/>
          <a:ln w="12700">
            <a:gradFill flip="none" rotWithShape="1">
              <a:gsLst>
                <a:gs pos="0">
                  <a:schemeClr val="accent1">
                    <a:alpha val="50000"/>
                  </a:schemeClr>
                </a:gs>
                <a:gs pos="53000">
                  <a:schemeClr val="accent1">
                    <a:lumMod val="60000"/>
                    <a:lumOff val="40000"/>
                    <a:alpha val="50000"/>
                  </a:schemeClr>
                </a:gs>
                <a:gs pos="100000">
                  <a:schemeClr val="bg1">
                    <a:alpha val="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TextBox 8"/>
          <p:cNvSpPr txBox="1">
            <a:spLocks noChangeArrowheads="1"/>
          </p:cNvSpPr>
          <p:nvPr/>
        </p:nvSpPr>
        <p:spPr bwMode="auto">
          <a:xfrm>
            <a:off x="467544" y="14709"/>
            <a:ext cx="67691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smtClean="0">
                <a:ea typeface="楷体" pitchFamily="49" charset="-122"/>
              </a:rPr>
              <a:t>镍核心观点</a:t>
            </a:r>
            <a:endParaRPr lang="zh-CN" altLang="en-US" sz="2400" b="1" dirty="0">
              <a:ea typeface="楷体" pitchFamily="49" charset="-122"/>
            </a:endParaRPr>
          </a:p>
        </p:txBody>
      </p:sp>
      <p:sp>
        <p:nvSpPr>
          <p:cNvPr id="14" name="标题 1"/>
          <p:cNvSpPr txBox="1">
            <a:spLocks/>
          </p:cNvSpPr>
          <p:nvPr/>
        </p:nvSpPr>
        <p:spPr>
          <a:xfrm>
            <a:off x="539552" y="2060848"/>
            <a:ext cx="8210872" cy="2376264"/>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smtClean="0">
                <a:ln>
                  <a:noFill/>
                </a:ln>
                <a:solidFill>
                  <a:schemeClr val="tx1"/>
                </a:solidFill>
                <a:effectLst/>
                <a:uLnTx/>
                <a:uFillTx/>
                <a:latin typeface="+mj-lt"/>
                <a:ea typeface="楷体" pitchFamily="49" charset="-122"/>
                <a:cs typeface="+mj-cs"/>
              </a:rPr>
              <a:t>                                        前言篇</a:t>
            </a:r>
            <a:endParaRPr kumimoji="0" lang="en-US" altLang="zh-CN" sz="2800" b="1" i="0" u="none" strike="noStrike" kern="1200" cap="none" spc="0" normalizeH="0" baseline="0" noProof="0" dirty="0" smtClean="0">
              <a:ln>
                <a:noFill/>
              </a:ln>
              <a:solidFill>
                <a:schemeClr val="tx1"/>
              </a:solidFill>
              <a:effectLst/>
              <a:uLnTx/>
              <a:uFillTx/>
              <a:latin typeface="+mj-lt"/>
              <a:ea typeface="楷体" pitchFamily="49" charset="-122"/>
              <a:cs typeface="+mj-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en-US" altLang="zh-CN" sz="2800" b="1" noProof="0" dirty="0" smtClean="0">
              <a:latin typeface="+mj-lt"/>
              <a:ea typeface="楷体" pitchFamily="49" charset="-122"/>
              <a:cs typeface="+mj-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smtClean="0">
                <a:ln>
                  <a:noFill/>
                </a:ln>
                <a:solidFill>
                  <a:schemeClr val="tx1"/>
                </a:solidFill>
                <a:effectLst/>
                <a:uLnTx/>
                <a:uFillTx/>
                <a:latin typeface="+mj-lt"/>
                <a:ea typeface="楷体" pitchFamily="49" charset="-122"/>
                <a:cs typeface="+mj-cs"/>
              </a:rPr>
              <a:t>镍产业链基本介绍</a:t>
            </a:r>
            <a:endParaRPr kumimoji="0" lang="zh-CN" altLang="en-US" sz="2800" b="1" i="0" u="none" strike="noStrike" kern="1200" cap="none" spc="0" normalizeH="0" baseline="0" noProof="0" dirty="0">
              <a:ln>
                <a:noFill/>
              </a:ln>
              <a:solidFill>
                <a:schemeClr val="tx1"/>
              </a:solidFill>
              <a:effectLst/>
              <a:uLnTx/>
              <a:uFillTx/>
              <a:latin typeface="+mj-lt"/>
              <a:ea typeface="楷体" pitchFamily="49" charset="-122"/>
              <a:cs typeface="+mj-cs"/>
            </a:endParaRP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68313" y="0"/>
            <a:ext cx="7992119" cy="461665"/>
          </a:xfrm>
          <a:prstGeom prst="rect">
            <a:avLst/>
          </a:prstGeom>
          <a:noFill/>
          <a:ln w="9525">
            <a:noFill/>
            <a:miter lim="800000"/>
            <a:headEnd/>
            <a:tailEnd/>
          </a:ln>
        </p:spPr>
        <p:txBody>
          <a:bodyPr wrap="square">
            <a:spAutoFit/>
          </a:bodyPr>
          <a:lstStyle/>
          <a:p>
            <a:pPr eaLnBrk="1" hangingPunct="1">
              <a:buFont typeface="Arial" pitchFamily="34" charset="0"/>
              <a:buNone/>
            </a:pPr>
            <a:r>
              <a:rPr lang="zh-CN" altLang="en-US" sz="2400" b="1" dirty="0" smtClean="0">
                <a:latin typeface="楷体" pitchFamily="49" charset="-122"/>
                <a:ea typeface="楷体" pitchFamily="49" charset="-122"/>
              </a:rPr>
              <a:t>宏观</a:t>
            </a:r>
            <a:r>
              <a:rPr lang="zh-CN" altLang="en-US" sz="2400" b="1" dirty="0" smtClean="0">
                <a:latin typeface="楷体" pitchFamily="49" charset="-122"/>
                <a:ea typeface="楷体" pitchFamily="49" charset="-122"/>
              </a:rPr>
              <a:t>分析：</a:t>
            </a:r>
            <a:r>
              <a:rPr lang="zh-CN" altLang="en-US" sz="2400" b="1" dirty="0" smtClean="0">
                <a:ea typeface="楷体" pitchFamily="49" charset="-122"/>
              </a:rPr>
              <a:t>宏观回暖，资金流动性改善</a:t>
            </a:r>
            <a:endParaRPr lang="zh-CN" altLang="en-US" sz="2400" b="1" dirty="0">
              <a:latin typeface="楷体" pitchFamily="49" charset="-122"/>
              <a:ea typeface="楷体" pitchFamily="49" charset="-122"/>
            </a:endParaRPr>
          </a:p>
        </p:txBody>
      </p:sp>
      <p:pic>
        <p:nvPicPr>
          <p:cNvPr id="2052"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44008" y="3356992"/>
            <a:ext cx="4284860" cy="27363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1520" y="620688"/>
            <a:ext cx="4284860" cy="2676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79512" y="3356992"/>
            <a:ext cx="4351263" cy="27363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矩形 5"/>
          <p:cNvSpPr/>
          <p:nvPr/>
        </p:nvSpPr>
        <p:spPr>
          <a:xfrm>
            <a:off x="4572000" y="620688"/>
            <a:ext cx="4176464" cy="2585323"/>
          </a:xfrm>
          <a:prstGeom prst="rect">
            <a:avLst/>
          </a:prstGeom>
        </p:spPr>
        <p:txBody>
          <a:bodyPr wrap="square">
            <a:spAutoFit/>
          </a:bodyPr>
          <a:lstStyle/>
          <a:p>
            <a:r>
              <a:rPr lang="zh-CN" altLang="en-US" dirty="0" smtClean="0">
                <a:latin typeface="楷体" pitchFamily="49" charset="-122"/>
                <a:ea typeface="楷体" pitchFamily="49" charset="-122"/>
              </a:rPr>
              <a:t>中国</a:t>
            </a:r>
            <a:r>
              <a:rPr lang="en-US" altLang="zh-CN" dirty="0" smtClean="0">
                <a:latin typeface="楷体" pitchFamily="49" charset="-122"/>
                <a:ea typeface="楷体" pitchFamily="49" charset="-122"/>
              </a:rPr>
              <a:t>2</a:t>
            </a:r>
            <a:r>
              <a:rPr lang="zh-CN" altLang="en-US" dirty="0" smtClean="0">
                <a:latin typeface="楷体" pitchFamily="49" charset="-122"/>
                <a:ea typeface="楷体" pitchFamily="49" charset="-122"/>
              </a:rPr>
              <a:t>季度</a:t>
            </a:r>
            <a:r>
              <a:rPr lang="en-US" altLang="zh-CN" dirty="0" smtClean="0">
                <a:latin typeface="楷体" pitchFamily="49" charset="-122"/>
                <a:ea typeface="楷体" pitchFamily="49" charset="-122"/>
              </a:rPr>
              <a:t>GDP</a:t>
            </a:r>
            <a:r>
              <a:rPr lang="zh-CN" altLang="en-US" dirty="0" smtClean="0">
                <a:latin typeface="楷体" pitchFamily="49" charset="-122"/>
                <a:ea typeface="楷体" pitchFamily="49" charset="-122"/>
              </a:rPr>
              <a:t>同比</a:t>
            </a:r>
            <a:r>
              <a:rPr lang="en-US" altLang="zh-CN" dirty="0" smtClean="0">
                <a:latin typeface="楷体" pitchFamily="49" charset="-122"/>
                <a:ea typeface="楷体" pitchFamily="49" charset="-122"/>
              </a:rPr>
              <a:t>6.9%</a:t>
            </a:r>
            <a:r>
              <a:rPr lang="zh-CN" altLang="en-US" dirty="0" smtClean="0">
                <a:latin typeface="楷体" pitchFamily="49" charset="-122"/>
                <a:ea typeface="楷体" pitchFamily="49" charset="-122"/>
              </a:rPr>
              <a:t>，持平</a:t>
            </a:r>
            <a:r>
              <a:rPr lang="en-US" altLang="zh-CN" dirty="0" smtClean="0">
                <a:latin typeface="楷体" pitchFamily="49" charset="-122"/>
                <a:ea typeface="楷体" pitchFamily="49" charset="-122"/>
              </a:rPr>
              <a:t>1</a:t>
            </a:r>
            <a:r>
              <a:rPr lang="zh-CN" altLang="en-US" dirty="0" smtClean="0">
                <a:latin typeface="楷体" pitchFamily="49" charset="-122"/>
                <a:ea typeface="楷体" pitchFamily="49" charset="-122"/>
              </a:rPr>
              <a:t>季度，预期</a:t>
            </a:r>
            <a:r>
              <a:rPr lang="en-US" altLang="zh-CN" dirty="0" smtClean="0">
                <a:latin typeface="楷体" pitchFamily="49" charset="-122"/>
                <a:ea typeface="楷体" pitchFamily="49" charset="-122"/>
              </a:rPr>
              <a:t>6.8</a:t>
            </a:r>
            <a:r>
              <a:rPr lang="en-US" altLang="zh-CN" dirty="0" smtClean="0">
                <a:latin typeface="楷体" pitchFamily="49" charset="-122"/>
                <a:ea typeface="楷体" pitchFamily="49" charset="-122"/>
              </a:rPr>
              <a:t>%</a:t>
            </a:r>
          </a:p>
          <a:p>
            <a:r>
              <a:rPr lang="en-US" altLang="zh-CN" dirty="0" smtClean="0">
                <a:latin typeface="楷体" pitchFamily="49" charset="-122"/>
                <a:ea typeface="楷体" pitchFamily="49" charset="-122"/>
              </a:rPr>
              <a:t>6</a:t>
            </a:r>
            <a:r>
              <a:rPr lang="zh-CN" altLang="en-US" dirty="0" smtClean="0">
                <a:latin typeface="楷体" pitchFamily="49" charset="-122"/>
                <a:ea typeface="楷体" pitchFamily="49" charset="-122"/>
              </a:rPr>
              <a:t>月规上工业增加值同比</a:t>
            </a:r>
            <a:r>
              <a:rPr lang="en-US" altLang="zh-CN" dirty="0" smtClean="0">
                <a:latin typeface="楷体" pitchFamily="49" charset="-122"/>
                <a:ea typeface="楷体" pitchFamily="49" charset="-122"/>
              </a:rPr>
              <a:t>7.6%</a:t>
            </a:r>
            <a:r>
              <a:rPr lang="zh-CN" altLang="en-US" dirty="0" smtClean="0">
                <a:latin typeface="楷体" pitchFamily="49" charset="-122"/>
                <a:ea typeface="楷体" pitchFamily="49" charset="-122"/>
              </a:rPr>
              <a:t>，预期</a:t>
            </a:r>
            <a:r>
              <a:rPr lang="en-US" altLang="zh-CN" dirty="0" smtClean="0">
                <a:latin typeface="楷体" pitchFamily="49" charset="-122"/>
                <a:ea typeface="楷体" pitchFamily="49" charset="-122"/>
              </a:rPr>
              <a:t>6.5%</a:t>
            </a:r>
            <a:r>
              <a:rPr lang="zh-CN" altLang="en-US" dirty="0" smtClean="0">
                <a:latin typeface="楷体" pitchFamily="49" charset="-122"/>
                <a:ea typeface="楷体" pitchFamily="49" charset="-122"/>
              </a:rPr>
              <a:t>，前值</a:t>
            </a:r>
            <a:r>
              <a:rPr lang="en-US" altLang="zh-CN" dirty="0" smtClean="0">
                <a:latin typeface="楷体" pitchFamily="49" charset="-122"/>
                <a:ea typeface="楷体" pitchFamily="49" charset="-122"/>
              </a:rPr>
              <a:t>6.5%</a:t>
            </a:r>
            <a:r>
              <a:rPr lang="zh-CN" altLang="en-US" dirty="0" smtClean="0">
                <a:latin typeface="楷体" pitchFamily="49" charset="-122"/>
                <a:ea typeface="楷体" pitchFamily="49" charset="-122"/>
              </a:rPr>
              <a:t>。</a:t>
            </a:r>
            <a:endParaRPr lang="en-US" altLang="zh-CN" dirty="0" smtClean="0">
              <a:latin typeface="楷体" pitchFamily="49" charset="-122"/>
              <a:ea typeface="楷体" pitchFamily="49" charset="-122"/>
            </a:endParaRPr>
          </a:p>
          <a:p>
            <a:endParaRPr lang="en-US" altLang="zh-CN" dirty="0" smtClean="0">
              <a:latin typeface="楷体" pitchFamily="49" charset="-122"/>
              <a:ea typeface="楷体" pitchFamily="49" charset="-122"/>
            </a:endParaRPr>
          </a:p>
          <a:p>
            <a:r>
              <a:rPr lang="zh-CN" altLang="en-US" dirty="0" smtClean="0">
                <a:latin typeface="楷体" pitchFamily="49" charset="-122"/>
                <a:ea typeface="楷体" pitchFamily="49" charset="-122"/>
              </a:rPr>
              <a:t>地产</a:t>
            </a:r>
            <a:r>
              <a:rPr lang="zh-CN" altLang="en-US" dirty="0" smtClean="0">
                <a:latin typeface="楷体" pitchFamily="49" charset="-122"/>
                <a:ea typeface="楷体" pitchFamily="49" charset="-122"/>
              </a:rPr>
              <a:t>基建制造业投资</a:t>
            </a:r>
            <a:r>
              <a:rPr lang="zh-CN" altLang="en-US" dirty="0" smtClean="0">
                <a:latin typeface="楷体" pitchFamily="49" charset="-122"/>
                <a:ea typeface="楷体" pitchFamily="49" charset="-122"/>
              </a:rPr>
              <a:t>当月增速皆</a:t>
            </a:r>
            <a:r>
              <a:rPr lang="zh-CN" altLang="en-US" dirty="0" smtClean="0">
                <a:latin typeface="楷体" pitchFamily="49" charset="-122"/>
                <a:ea typeface="楷体" pitchFamily="49" charset="-122"/>
              </a:rPr>
              <a:t>回升：地产增速</a:t>
            </a:r>
            <a:r>
              <a:rPr lang="en-US" altLang="zh-CN" dirty="0" smtClean="0">
                <a:latin typeface="楷体" pitchFamily="49" charset="-122"/>
                <a:ea typeface="楷体" pitchFamily="49" charset="-122"/>
              </a:rPr>
              <a:t>7.9</a:t>
            </a:r>
            <a:r>
              <a:rPr lang="en-US" altLang="zh-CN" dirty="0" smtClean="0">
                <a:latin typeface="楷体" pitchFamily="49" charset="-122"/>
                <a:ea typeface="楷体" pitchFamily="49" charset="-122"/>
              </a:rPr>
              <a:t>%</a:t>
            </a:r>
            <a:r>
              <a:rPr lang="zh-CN" altLang="en-US" dirty="0" smtClean="0">
                <a:latin typeface="楷体" pitchFamily="49" charset="-122"/>
                <a:ea typeface="楷体" pitchFamily="49" charset="-122"/>
              </a:rPr>
              <a:t>（</a:t>
            </a:r>
            <a:r>
              <a:rPr lang="en-US" altLang="zh-CN" dirty="0" smtClean="0">
                <a:latin typeface="楷体" pitchFamily="49" charset="-122"/>
                <a:ea typeface="楷体" pitchFamily="49" charset="-122"/>
              </a:rPr>
              <a:t>+0.6</a:t>
            </a:r>
            <a:r>
              <a:rPr lang="zh-CN" altLang="en-US" dirty="0" smtClean="0">
                <a:latin typeface="楷体" pitchFamily="49" charset="-122"/>
                <a:ea typeface="楷体" pitchFamily="49" charset="-122"/>
              </a:rPr>
              <a:t>），基建投资增速</a:t>
            </a:r>
            <a:r>
              <a:rPr lang="en-US" altLang="zh-CN" dirty="0" smtClean="0">
                <a:latin typeface="楷体" pitchFamily="49" charset="-122"/>
                <a:ea typeface="楷体" pitchFamily="49" charset="-122"/>
              </a:rPr>
              <a:t>17.3%</a:t>
            </a:r>
            <a:r>
              <a:rPr lang="zh-CN" altLang="en-US" dirty="0" smtClean="0">
                <a:latin typeface="楷体" pitchFamily="49" charset="-122"/>
                <a:ea typeface="楷体" pitchFamily="49" charset="-122"/>
              </a:rPr>
              <a:t>（</a:t>
            </a:r>
            <a:r>
              <a:rPr lang="en-US" altLang="zh-CN" dirty="0" smtClean="0">
                <a:latin typeface="楷体" pitchFamily="49" charset="-122"/>
                <a:ea typeface="楷体" pitchFamily="49" charset="-122"/>
              </a:rPr>
              <a:t>+4.2</a:t>
            </a:r>
            <a:r>
              <a:rPr lang="zh-CN" altLang="en-US" dirty="0" smtClean="0">
                <a:latin typeface="楷体" pitchFamily="49" charset="-122"/>
                <a:ea typeface="楷体" pitchFamily="49" charset="-122"/>
              </a:rPr>
              <a:t>）</a:t>
            </a:r>
            <a:endParaRPr lang="en-US" altLang="zh-CN" dirty="0" smtClean="0">
              <a:latin typeface="楷体" pitchFamily="49" charset="-122"/>
              <a:ea typeface="楷体" pitchFamily="49" charset="-122"/>
            </a:endParaRPr>
          </a:p>
          <a:p>
            <a:r>
              <a:rPr lang="zh-CN" altLang="en-US" dirty="0" smtClean="0">
                <a:latin typeface="楷体" pitchFamily="49" charset="-122"/>
                <a:ea typeface="楷体" pitchFamily="49" charset="-122"/>
              </a:rPr>
              <a:t>汽车类消费</a:t>
            </a:r>
            <a:r>
              <a:rPr lang="en-US" altLang="zh-CN" dirty="0" smtClean="0">
                <a:latin typeface="楷体" pitchFamily="49" charset="-122"/>
                <a:ea typeface="楷体" pitchFamily="49" charset="-122"/>
              </a:rPr>
              <a:t>6</a:t>
            </a:r>
            <a:r>
              <a:rPr lang="zh-CN" altLang="en-US" dirty="0" smtClean="0">
                <a:latin typeface="楷体" pitchFamily="49" charset="-122"/>
                <a:ea typeface="楷体" pitchFamily="49" charset="-122"/>
              </a:rPr>
              <a:t>月同比</a:t>
            </a:r>
            <a:r>
              <a:rPr lang="en-US" altLang="zh-CN" dirty="0" smtClean="0">
                <a:latin typeface="楷体" pitchFamily="49" charset="-122"/>
                <a:ea typeface="楷体" pitchFamily="49" charset="-122"/>
              </a:rPr>
              <a:t>9.8%</a:t>
            </a:r>
            <a:r>
              <a:rPr lang="zh-CN" altLang="en-US" dirty="0" smtClean="0">
                <a:latin typeface="楷体" pitchFamily="49" charset="-122"/>
                <a:ea typeface="楷体" pitchFamily="49" charset="-122"/>
              </a:rPr>
              <a:t>，高于</a:t>
            </a:r>
            <a:r>
              <a:rPr lang="en-US" altLang="zh-CN" dirty="0" smtClean="0">
                <a:latin typeface="楷体" pitchFamily="49" charset="-122"/>
                <a:ea typeface="楷体" pitchFamily="49" charset="-122"/>
              </a:rPr>
              <a:t>5</a:t>
            </a:r>
            <a:r>
              <a:rPr lang="zh-CN" altLang="en-US" dirty="0" smtClean="0">
                <a:latin typeface="楷体" pitchFamily="49" charset="-122"/>
                <a:ea typeface="楷体" pitchFamily="49" charset="-122"/>
              </a:rPr>
              <a:t>月</a:t>
            </a:r>
            <a:r>
              <a:rPr lang="en-US" altLang="zh-CN" dirty="0" smtClean="0">
                <a:latin typeface="楷体" pitchFamily="49" charset="-122"/>
                <a:ea typeface="楷体" pitchFamily="49" charset="-122"/>
              </a:rPr>
              <a:t>7.0%</a:t>
            </a:r>
            <a:endParaRPr lang="zh-CN" altLang="en-US" dirty="0" smtClean="0">
              <a:latin typeface="楷体" pitchFamily="49" charset="-122"/>
              <a:ea typeface="楷体" pitchFamily="49"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68313" y="0"/>
            <a:ext cx="7992119" cy="461665"/>
          </a:xfrm>
          <a:prstGeom prst="rect">
            <a:avLst/>
          </a:prstGeom>
          <a:noFill/>
          <a:ln w="9525">
            <a:noFill/>
            <a:miter lim="800000"/>
            <a:headEnd/>
            <a:tailEnd/>
          </a:ln>
        </p:spPr>
        <p:txBody>
          <a:bodyPr wrap="square">
            <a:spAutoFit/>
          </a:bodyPr>
          <a:lstStyle/>
          <a:p>
            <a:pPr eaLnBrk="1" hangingPunct="1">
              <a:buFont typeface="Arial" pitchFamily="34" charset="0"/>
              <a:buNone/>
            </a:pPr>
            <a:r>
              <a:rPr lang="zh-CN" altLang="en-US" sz="2400" b="1" dirty="0" smtClean="0">
                <a:latin typeface="楷体" pitchFamily="49" charset="-122"/>
                <a:ea typeface="楷体" pitchFamily="49" charset="-122"/>
              </a:rPr>
              <a:t>宏观</a:t>
            </a:r>
            <a:r>
              <a:rPr lang="zh-CN" altLang="en-US" sz="2400" b="1" dirty="0" smtClean="0">
                <a:latin typeface="楷体" pitchFamily="49" charset="-122"/>
                <a:ea typeface="楷体" pitchFamily="49" charset="-122"/>
              </a:rPr>
              <a:t>分析：美元走弱利多金属反弹</a:t>
            </a:r>
            <a:endParaRPr lang="zh-CN" altLang="en-US" sz="2400" b="1" dirty="0">
              <a:latin typeface="楷体" pitchFamily="49" charset="-122"/>
              <a:ea typeface="楷体" pitchFamily="49" charset="-122"/>
            </a:endParaRPr>
          </a:p>
        </p:txBody>
      </p:sp>
      <p:pic>
        <p:nvPicPr>
          <p:cNvPr id="2053" name="Picture 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779912" y="3501008"/>
            <a:ext cx="4337095" cy="28474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cstate="print"/>
          <a:srcRect/>
          <a:stretch>
            <a:fillRect/>
          </a:stretch>
        </p:blipFill>
        <p:spPr bwMode="auto">
          <a:xfrm>
            <a:off x="395536" y="548680"/>
            <a:ext cx="7560840" cy="2892284"/>
          </a:xfrm>
          <a:prstGeom prst="rect">
            <a:avLst/>
          </a:prstGeom>
          <a:noFill/>
          <a:ln w="9525">
            <a:noFill/>
            <a:miter lim="800000"/>
            <a:headEnd/>
            <a:tailEnd/>
          </a:ln>
        </p:spPr>
      </p:pic>
      <p:sp>
        <p:nvSpPr>
          <p:cNvPr id="5" name="矩形 4"/>
          <p:cNvSpPr/>
          <p:nvPr/>
        </p:nvSpPr>
        <p:spPr>
          <a:xfrm>
            <a:off x="467544" y="3645024"/>
            <a:ext cx="2952328" cy="1754326"/>
          </a:xfrm>
          <a:prstGeom prst="rect">
            <a:avLst/>
          </a:prstGeom>
        </p:spPr>
        <p:txBody>
          <a:bodyPr wrap="square">
            <a:spAutoFit/>
          </a:bodyPr>
          <a:lstStyle/>
          <a:p>
            <a:r>
              <a:rPr lang="zh-CN" altLang="zh-CN" dirty="0" smtClean="0">
                <a:latin typeface="楷体" pitchFamily="49" charset="-122"/>
                <a:ea typeface="楷体" pitchFamily="49" charset="-122"/>
              </a:rPr>
              <a:t>美元指数大跌</a:t>
            </a:r>
            <a:r>
              <a:rPr lang="en-US" altLang="zh-CN" dirty="0" smtClean="0">
                <a:latin typeface="楷体" pitchFamily="49" charset="-122"/>
                <a:ea typeface="楷体" pitchFamily="49" charset="-122"/>
              </a:rPr>
              <a:t>6.6%</a:t>
            </a:r>
            <a:r>
              <a:rPr lang="zh-CN" altLang="zh-CN" dirty="0" smtClean="0">
                <a:latin typeface="楷体" pitchFamily="49" charset="-122"/>
                <a:ea typeface="楷体" pitchFamily="49" charset="-122"/>
              </a:rPr>
              <a:t>，其中仅第二季度就下跌</a:t>
            </a:r>
            <a:r>
              <a:rPr lang="en-US" altLang="zh-CN" dirty="0" smtClean="0">
                <a:latin typeface="楷体" pitchFamily="49" charset="-122"/>
                <a:ea typeface="楷体" pitchFamily="49" charset="-122"/>
              </a:rPr>
              <a:t>4.6%</a:t>
            </a:r>
            <a:r>
              <a:rPr lang="zh-CN" altLang="zh-CN" dirty="0" smtClean="0">
                <a:latin typeface="楷体" pitchFamily="49" charset="-122"/>
                <a:ea typeface="楷体" pitchFamily="49" charset="-122"/>
              </a:rPr>
              <a:t>左右</a:t>
            </a:r>
            <a:endParaRPr lang="en-US" altLang="zh-CN" dirty="0" smtClean="0">
              <a:latin typeface="楷体" pitchFamily="49" charset="-122"/>
              <a:ea typeface="楷体" pitchFamily="49" charset="-122"/>
            </a:endParaRPr>
          </a:p>
          <a:p>
            <a:endParaRPr lang="en-US" altLang="zh-CN" dirty="0" smtClean="0">
              <a:latin typeface="楷体" pitchFamily="49" charset="-122"/>
              <a:ea typeface="楷体" pitchFamily="49" charset="-122"/>
            </a:endParaRPr>
          </a:p>
          <a:p>
            <a:r>
              <a:rPr lang="zh-CN" altLang="en-US" dirty="0" smtClean="0">
                <a:latin typeface="楷体" pitchFamily="49" charset="-122"/>
                <a:ea typeface="楷体" pitchFamily="49" charset="-122"/>
              </a:rPr>
              <a:t>近期美元指数持续走弱，利多以美元计价的商品</a:t>
            </a:r>
            <a:endParaRPr lang="en-US" altLang="zh-CN" dirty="0" smtClean="0">
              <a:latin typeface="楷体" pitchFamily="49" charset="-122"/>
              <a:ea typeface="楷体" pitchFamily="49" charset="-122"/>
            </a:endParaRPr>
          </a:p>
          <a:p>
            <a:endParaRPr lang="zh-CN" altLang="en-US" dirty="0" smtClean="0">
              <a:latin typeface="楷体" pitchFamily="49" charset="-122"/>
              <a:ea typeface="楷体" pitchFamily="49"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 name="Picture 20"/>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44008" y="548680"/>
            <a:ext cx="4283968" cy="27363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267" name="TextBox 3"/>
          <p:cNvSpPr txBox="1">
            <a:spLocks noChangeArrowheads="1"/>
          </p:cNvSpPr>
          <p:nvPr/>
        </p:nvSpPr>
        <p:spPr bwMode="auto">
          <a:xfrm>
            <a:off x="468313" y="0"/>
            <a:ext cx="7992119" cy="461665"/>
          </a:xfrm>
          <a:prstGeom prst="rect">
            <a:avLst/>
          </a:prstGeom>
          <a:noFill/>
          <a:ln w="9525">
            <a:noFill/>
            <a:miter lim="800000"/>
            <a:headEnd/>
            <a:tailEnd/>
          </a:ln>
        </p:spPr>
        <p:txBody>
          <a:bodyPr wrap="square">
            <a:spAutoFit/>
          </a:bodyPr>
          <a:lstStyle/>
          <a:p>
            <a:pPr eaLnBrk="1" hangingPunct="1">
              <a:buFont typeface="Arial" pitchFamily="34" charset="0"/>
              <a:buNone/>
            </a:pPr>
            <a:r>
              <a:rPr lang="zh-CN" altLang="en-US" sz="2400" b="1" dirty="0" smtClean="0">
                <a:latin typeface="楷体" pitchFamily="49" charset="-122"/>
                <a:ea typeface="楷体" pitchFamily="49" charset="-122"/>
              </a:rPr>
              <a:t>需求：不锈钢价格以“缺货”之名，暴力拉涨带动镍反弹</a:t>
            </a:r>
            <a:endParaRPr lang="zh-CN" altLang="en-US" sz="2400" b="1" dirty="0">
              <a:latin typeface="楷体" pitchFamily="49" charset="-122"/>
              <a:ea typeface="楷体" pitchFamily="49" charset="-122"/>
            </a:endParaRPr>
          </a:p>
        </p:txBody>
      </p:sp>
      <p:pic>
        <p:nvPicPr>
          <p:cNvPr id="1045" name="Picture 2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2412" y="548680"/>
            <a:ext cx="4308712" cy="27363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srcRect/>
          <a:stretch>
            <a:fillRect/>
          </a:stretch>
        </p:blipFill>
        <p:spPr bwMode="auto">
          <a:xfrm>
            <a:off x="4644008" y="3356992"/>
            <a:ext cx="4320480" cy="2736304"/>
          </a:xfrm>
          <a:prstGeom prst="rect">
            <a:avLst/>
          </a:prstGeom>
          <a:noFill/>
          <a:ln w="9525">
            <a:noFill/>
            <a:miter lim="800000"/>
            <a:headEnd/>
            <a:tailEnd/>
          </a:ln>
          <a:effectLst/>
        </p:spPr>
      </p:pic>
      <p:pic>
        <p:nvPicPr>
          <p:cNvPr id="3076" name="Picture 4"/>
          <p:cNvPicPr>
            <a:picLocks noChangeAspect="1" noChangeArrowheads="1"/>
          </p:cNvPicPr>
          <p:nvPr/>
        </p:nvPicPr>
        <p:blipFill>
          <a:blip r:embed="rId5" cstate="print"/>
          <a:srcRect/>
          <a:stretch>
            <a:fillRect/>
          </a:stretch>
        </p:blipFill>
        <p:spPr bwMode="auto">
          <a:xfrm>
            <a:off x="251520" y="3356992"/>
            <a:ext cx="4320480" cy="2736304"/>
          </a:xfrm>
          <a:prstGeom prst="rect">
            <a:avLst/>
          </a:prstGeom>
          <a:noFill/>
          <a:ln w="9525">
            <a:noFill/>
            <a:miter lim="800000"/>
            <a:headEnd/>
            <a:tailEnd/>
          </a:ln>
          <a:effectLst/>
        </p:spPr>
      </p:pic>
      <p:sp>
        <p:nvSpPr>
          <p:cNvPr id="13" name="椭圆 12"/>
          <p:cNvSpPr/>
          <p:nvPr/>
        </p:nvSpPr>
        <p:spPr>
          <a:xfrm>
            <a:off x="3347864" y="4437112"/>
            <a:ext cx="720080" cy="1080120"/>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srcRect/>
          <a:stretch>
            <a:fillRect/>
          </a:stretch>
        </p:blipFill>
        <p:spPr bwMode="auto">
          <a:xfrm>
            <a:off x="395536" y="548680"/>
            <a:ext cx="8220075" cy="4152900"/>
          </a:xfrm>
          <a:prstGeom prst="rect">
            <a:avLst/>
          </a:prstGeom>
          <a:noFill/>
          <a:ln w="9525">
            <a:noFill/>
            <a:miter lim="800000"/>
            <a:headEnd/>
            <a:tailEnd/>
          </a:ln>
        </p:spPr>
      </p:pic>
      <p:sp>
        <p:nvSpPr>
          <p:cNvPr id="3" name="矩形 3"/>
          <p:cNvSpPr>
            <a:spLocks noChangeArrowheads="1"/>
          </p:cNvSpPr>
          <p:nvPr/>
        </p:nvSpPr>
        <p:spPr bwMode="auto">
          <a:xfrm>
            <a:off x="467544" y="4797152"/>
            <a:ext cx="8568183" cy="1477328"/>
          </a:xfrm>
          <a:prstGeom prst="rect">
            <a:avLst/>
          </a:prstGeom>
          <a:noFill/>
          <a:ln w="9525">
            <a:noFill/>
            <a:miter lim="800000"/>
            <a:headEnd/>
            <a:tailEnd/>
          </a:ln>
        </p:spPr>
        <p:txBody>
          <a:bodyPr wrap="square">
            <a:spAutoFit/>
          </a:bodyPr>
          <a:lstStyle/>
          <a:p>
            <a:r>
              <a:rPr lang="zh-CN" altLang="en-US" dirty="0" smtClean="0">
                <a:latin typeface="楷体" pitchFamily="49" charset="-122"/>
                <a:ea typeface="楷体" pitchFamily="49" charset="-122"/>
              </a:rPr>
              <a:t>一般钢厂生产设备有“高炉”的企业可以在不锈钢与普碳钢之间实现自由切换。</a:t>
            </a:r>
            <a:endParaRPr lang="en-US" altLang="zh-CN" dirty="0" smtClean="0">
              <a:latin typeface="楷体" pitchFamily="49" charset="-122"/>
              <a:ea typeface="楷体" pitchFamily="49" charset="-122"/>
            </a:endParaRPr>
          </a:p>
          <a:p>
            <a:r>
              <a:rPr lang="zh-CN" altLang="en-US" dirty="0">
                <a:latin typeface="楷体" pitchFamily="49" charset="-122"/>
                <a:ea typeface="楷体" pitchFamily="49" charset="-122"/>
              </a:rPr>
              <a:t>前期因普碳钢利润高于不锈钢，</a:t>
            </a:r>
            <a:r>
              <a:rPr lang="en-US" altLang="zh-CN" dirty="0">
                <a:latin typeface="楷体" pitchFamily="49" charset="-122"/>
                <a:ea typeface="楷体" pitchFamily="49" charset="-122"/>
              </a:rPr>
              <a:t>6</a:t>
            </a:r>
            <a:r>
              <a:rPr lang="zh-CN" altLang="en-US" dirty="0">
                <a:latin typeface="楷体" pitchFamily="49" charset="-122"/>
                <a:ea typeface="楷体" pitchFamily="49" charset="-122"/>
              </a:rPr>
              <a:t>月不锈钢转产普碳钢产量约</a:t>
            </a:r>
            <a:r>
              <a:rPr lang="en-US" altLang="zh-CN" dirty="0">
                <a:latin typeface="楷体" pitchFamily="49" charset="-122"/>
                <a:ea typeface="楷体" pitchFamily="49" charset="-122"/>
              </a:rPr>
              <a:t>7</a:t>
            </a:r>
            <a:r>
              <a:rPr lang="zh-CN" altLang="en-US" dirty="0">
                <a:latin typeface="楷体" pitchFamily="49" charset="-122"/>
                <a:ea typeface="楷体" pitchFamily="49" charset="-122"/>
              </a:rPr>
              <a:t>万吨左右，但是随着不锈钢利润空间再次扩大，</a:t>
            </a:r>
            <a:r>
              <a:rPr lang="zh-CN" altLang="en-US" dirty="0">
                <a:solidFill>
                  <a:srgbClr val="FF0000"/>
                </a:solidFill>
                <a:latin typeface="楷体" pitchFamily="49" charset="-122"/>
                <a:ea typeface="楷体" pitchFamily="49" charset="-122"/>
              </a:rPr>
              <a:t>部分临时转产的企业重新转回生产不锈钢</a:t>
            </a:r>
            <a:r>
              <a:rPr lang="zh-CN" altLang="en-US" dirty="0">
                <a:latin typeface="楷体" pitchFamily="49" charset="-122"/>
                <a:ea typeface="楷体" pitchFamily="49" charset="-122"/>
              </a:rPr>
              <a:t>。除广青、西南不锈之外，</a:t>
            </a:r>
            <a:r>
              <a:rPr lang="zh-CN" altLang="en-US" dirty="0">
                <a:solidFill>
                  <a:srgbClr val="FF0000"/>
                </a:solidFill>
                <a:latin typeface="楷体" pitchFamily="49" charset="-122"/>
                <a:ea typeface="楷体" pitchFamily="49" charset="-122"/>
              </a:rPr>
              <a:t>其他企业因为不锈钢订单接单良好，停止生产普碳钢</a:t>
            </a:r>
            <a:r>
              <a:rPr lang="zh-CN" altLang="en-US" dirty="0">
                <a:latin typeface="楷体" pitchFamily="49" charset="-122"/>
                <a:ea typeface="楷体" pitchFamily="49" charset="-122"/>
              </a:rPr>
              <a:t>。从钢厂</a:t>
            </a:r>
            <a:r>
              <a:rPr lang="en-US" altLang="zh-CN" dirty="0">
                <a:latin typeface="楷体" pitchFamily="49" charset="-122"/>
                <a:ea typeface="楷体" pitchFamily="49" charset="-122"/>
              </a:rPr>
              <a:t>7</a:t>
            </a:r>
            <a:r>
              <a:rPr lang="zh-CN" altLang="en-US" dirty="0">
                <a:latin typeface="楷体" pitchFamily="49" charset="-122"/>
                <a:ea typeface="楷体" pitchFamily="49" charset="-122"/>
              </a:rPr>
              <a:t>月份的计划产量来看，而</a:t>
            </a:r>
            <a:r>
              <a:rPr lang="zh-CN" altLang="en-US" b="1" dirty="0">
                <a:solidFill>
                  <a:srgbClr val="FF0000"/>
                </a:solidFill>
                <a:latin typeface="楷体" pitchFamily="49" charset="-122"/>
                <a:ea typeface="楷体" pitchFamily="49" charset="-122"/>
              </a:rPr>
              <a:t>今年六七月份会出现淡季产量上升的现象</a:t>
            </a:r>
            <a:r>
              <a:rPr lang="zh-CN" altLang="en-US" dirty="0">
                <a:latin typeface="楷体" pitchFamily="49" charset="-122"/>
                <a:ea typeface="楷体" pitchFamily="49" charset="-122"/>
              </a:rPr>
              <a:t>。</a:t>
            </a:r>
          </a:p>
        </p:txBody>
      </p:sp>
      <p:sp>
        <p:nvSpPr>
          <p:cNvPr id="4" name="TextBox 3"/>
          <p:cNvSpPr txBox="1">
            <a:spLocks noChangeArrowheads="1"/>
          </p:cNvSpPr>
          <p:nvPr/>
        </p:nvSpPr>
        <p:spPr bwMode="auto">
          <a:xfrm>
            <a:off x="468313" y="0"/>
            <a:ext cx="7992119" cy="461665"/>
          </a:xfrm>
          <a:prstGeom prst="rect">
            <a:avLst/>
          </a:prstGeom>
          <a:noFill/>
          <a:ln w="9525">
            <a:noFill/>
            <a:miter lim="800000"/>
            <a:headEnd/>
            <a:tailEnd/>
          </a:ln>
        </p:spPr>
        <p:txBody>
          <a:bodyPr wrap="square">
            <a:spAutoFit/>
          </a:bodyPr>
          <a:lstStyle/>
          <a:p>
            <a:pPr eaLnBrk="1" hangingPunct="1">
              <a:buFont typeface="Arial" pitchFamily="34" charset="0"/>
              <a:buNone/>
            </a:pPr>
            <a:r>
              <a:rPr lang="zh-CN" altLang="en-US" sz="2400" b="1" dirty="0" smtClean="0">
                <a:latin typeface="楷体" pitchFamily="49" charset="-122"/>
                <a:ea typeface="楷体" pitchFamily="49" charset="-122"/>
              </a:rPr>
              <a:t>需求：不锈钢真的缺货吗？</a:t>
            </a:r>
            <a:r>
              <a:rPr lang="en-US" altLang="zh-CN" sz="2400" b="1" dirty="0" smtClean="0">
                <a:latin typeface="楷体" pitchFamily="49" charset="-122"/>
                <a:ea typeface="楷体" pitchFamily="49" charset="-122"/>
              </a:rPr>
              <a:t>——</a:t>
            </a:r>
            <a:r>
              <a:rPr lang="zh-CN" altLang="en-US" sz="2400" b="1" dirty="0" smtClean="0">
                <a:latin typeface="楷体" pitchFamily="49" charset="-122"/>
                <a:ea typeface="楷体" pitchFamily="49" charset="-122"/>
              </a:rPr>
              <a:t>前期检修导致供应减少</a:t>
            </a:r>
            <a:endParaRPr lang="zh-CN" altLang="en-US" sz="2400" b="1" dirty="0">
              <a:latin typeface="楷体" pitchFamily="49" charset="-122"/>
              <a:ea typeface="楷体" pitchFamily="49"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02960" y="624199"/>
            <a:ext cx="4117512" cy="4801314"/>
          </a:xfrm>
          <a:prstGeom prst="rect">
            <a:avLst/>
          </a:prstGeom>
        </p:spPr>
        <p:txBody>
          <a:bodyPr wrap="square">
            <a:spAutoFit/>
          </a:bodyPr>
          <a:lstStyle/>
          <a:p>
            <a:r>
              <a:rPr lang="zh-CN" altLang="en-US" dirty="0" smtClean="0">
                <a:latin typeface="楷体" pitchFamily="49" charset="-122"/>
                <a:ea typeface="楷体" pitchFamily="49" charset="-122"/>
              </a:rPr>
              <a:t>因</a:t>
            </a:r>
            <a:r>
              <a:rPr lang="zh-CN" altLang="en-US" dirty="0">
                <a:latin typeface="楷体" pitchFamily="49" charset="-122"/>
                <a:ea typeface="楷体" pitchFamily="49" charset="-122"/>
              </a:rPr>
              <a:t>采购周期不同，盈利情况也有所差异，但近期不锈钢月吨钢盈利空间逐渐扩大已是事实</a:t>
            </a:r>
            <a:r>
              <a:rPr lang="zh-CN" altLang="en-US" dirty="0" smtClean="0">
                <a:latin typeface="楷体" pitchFamily="49" charset="-122"/>
                <a:ea typeface="楷体" pitchFamily="49" charset="-122"/>
              </a:rPr>
              <a:t>。</a:t>
            </a:r>
            <a:endParaRPr lang="en-US" altLang="zh-CN" dirty="0" smtClean="0">
              <a:latin typeface="楷体" pitchFamily="49" charset="-122"/>
              <a:ea typeface="楷体" pitchFamily="49" charset="-122"/>
            </a:endParaRPr>
          </a:p>
          <a:p>
            <a:endParaRPr lang="en-US" altLang="zh-CN" dirty="0" smtClean="0">
              <a:latin typeface="楷体" pitchFamily="49" charset="-122"/>
              <a:ea typeface="楷体" pitchFamily="49" charset="-122"/>
            </a:endParaRPr>
          </a:p>
          <a:p>
            <a:r>
              <a:rPr lang="zh-CN" altLang="en-US" dirty="0" smtClean="0">
                <a:latin typeface="楷体" pitchFamily="49" charset="-122"/>
                <a:ea typeface="楷体" pitchFamily="49" charset="-122"/>
              </a:rPr>
              <a:t>目前</a:t>
            </a:r>
            <a:r>
              <a:rPr lang="zh-CN" altLang="en-US" dirty="0">
                <a:latin typeface="楷体" pitchFamily="49" charset="-122"/>
                <a:ea typeface="楷体" pitchFamily="49" charset="-122"/>
              </a:rPr>
              <a:t>吨钢盈利空间最大的是</a:t>
            </a:r>
            <a:r>
              <a:rPr lang="en-US" altLang="zh-CN" dirty="0">
                <a:latin typeface="楷体" pitchFamily="49" charset="-122"/>
                <a:ea typeface="楷体" pitchFamily="49" charset="-122"/>
              </a:rPr>
              <a:t>304/2B</a:t>
            </a:r>
            <a:r>
              <a:rPr lang="zh-CN" altLang="en-US" dirty="0">
                <a:latin typeface="楷体" pitchFamily="49" charset="-122"/>
                <a:ea typeface="楷体" pitchFamily="49" charset="-122"/>
              </a:rPr>
              <a:t>，</a:t>
            </a:r>
            <a:r>
              <a:rPr lang="en-US" altLang="zh-CN" dirty="0">
                <a:latin typeface="楷体" pitchFamily="49" charset="-122"/>
                <a:ea typeface="楷体" pitchFamily="49" charset="-122"/>
              </a:rPr>
              <a:t>7</a:t>
            </a:r>
            <a:r>
              <a:rPr lang="zh-CN" altLang="en-US" dirty="0">
                <a:latin typeface="楷体" pitchFamily="49" charset="-122"/>
                <a:ea typeface="楷体" pitchFamily="49" charset="-122"/>
              </a:rPr>
              <a:t>月吨钢盈利空间约</a:t>
            </a:r>
            <a:r>
              <a:rPr lang="en-US" altLang="zh-CN" dirty="0">
                <a:latin typeface="楷体" pitchFamily="49" charset="-122"/>
                <a:ea typeface="楷体" pitchFamily="49" charset="-122"/>
              </a:rPr>
              <a:t>970-1400</a:t>
            </a:r>
            <a:r>
              <a:rPr lang="zh-CN" altLang="en-US" dirty="0">
                <a:latin typeface="楷体" pitchFamily="49" charset="-122"/>
                <a:ea typeface="楷体" pitchFamily="49" charset="-122"/>
              </a:rPr>
              <a:t>元</a:t>
            </a:r>
            <a:r>
              <a:rPr lang="en-US" altLang="zh-CN" dirty="0">
                <a:latin typeface="楷体" pitchFamily="49" charset="-122"/>
                <a:ea typeface="楷体" pitchFamily="49" charset="-122"/>
              </a:rPr>
              <a:t>/</a:t>
            </a:r>
            <a:r>
              <a:rPr lang="zh-CN" altLang="en-US" dirty="0">
                <a:latin typeface="楷体" pitchFamily="49" charset="-122"/>
                <a:ea typeface="楷体" pitchFamily="49" charset="-122"/>
              </a:rPr>
              <a:t>吨</a:t>
            </a:r>
            <a:r>
              <a:rPr lang="zh-CN" altLang="en-US" dirty="0" smtClean="0">
                <a:latin typeface="楷体" pitchFamily="49" charset="-122"/>
                <a:ea typeface="楷体" pitchFamily="49" charset="-122"/>
              </a:rPr>
              <a:t>。</a:t>
            </a:r>
            <a:r>
              <a:rPr lang="zh-CN" altLang="en-US" dirty="0">
                <a:latin typeface="楷体" pitchFamily="49" charset="-122"/>
                <a:ea typeface="楷体" pitchFamily="49" charset="-122"/>
              </a:rPr>
              <a:t>而</a:t>
            </a:r>
            <a:r>
              <a:rPr lang="en-US" altLang="zh-CN" dirty="0" smtClean="0">
                <a:latin typeface="楷体" pitchFamily="49" charset="-122"/>
                <a:ea typeface="楷体" pitchFamily="49" charset="-122"/>
              </a:rPr>
              <a:t>430/2B</a:t>
            </a:r>
            <a:r>
              <a:rPr lang="zh-CN" altLang="en-US" dirty="0">
                <a:latin typeface="楷体" pitchFamily="49" charset="-122"/>
                <a:ea typeface="楷体" pitchFamily="49" charset="-122"/>
              </a:rPr>
              <a:t>，</a:t>
            </a:r>
            <a:r>
              <a:rPr lang="en-US" altLang="zh-CN" dirty="0">
                <a:latin typeface="楷体" pitchFamily="49" charset="-122"/>
                <a:ea typeface="楷体" pitchFamily="49" charset="-122"/>
              </a:rPr>
              <a:t>7</a:t>
            </a:r>
            <a:r>
              <a:rPr lang="zh-CN" altLang="en-US" dirty="0">
                <a:latin typeface="楷体" pitchFamily="49" charset="-122"/>
                <a:ea typeface="楷体" pitchFamily="49" charset="-122"/>
              </a:rPr>
              <a:t>月吨钢盈利空间约</a:t>
            </a:r>
            <a:r>
              <a:rPr lang="en-US" altLang="zh-CN" dirty="0">
                <a:latin typeface="楷体" pitchFamily="49" charset="-122"/>
                <a:ea typeface="楷体" pitchFamily="49" charset="-122"/>
              </a:rPr>
              <a:t>770-1000</a:t>
            </a:r>
            <a:r>
              <a:rPr lang="zh-CN" altLang="en-US" dirty="0">
                <a:latin typeface="楷体" pitchFamily="49" charset="-122"/>
                <a:ea typeface="楷体" pitchFamily="49" charset="-122"/>
              </a:rPr>
              <a:t>元</a:t>
            </a:r>
            <a:r>
              <a:rPr lang="en-US" altLang="zh-CN" dirty="0">
                <a:latin typeface="楷体" pitchFamily="49" charset="-122"/>
                <a:ea typeface="楷体" pitchFamily="49" charset="-122"/>
              </a:rPr>
              <a:t>/</a:t>
            </a:r>
            <a:r>
              <a:rPr lang="zh-CN" altLang="en-US" dirty="0" smtClean="0">
                <a:latin typeface="楷体" pitchFamily="49" charset="-122"/>
                <a:ea typeface="楷体" pitchFamily="49" charset="-122"/>
              </a:rPr>
              <a:t>吨。</a:t>
            </a:r>
            <a:endParaRPr lang="en-US" altLang="zh-CN" dirty="0" smtClean="0">
              <a:latin typeface="楷体" pitchFamily="49" charset="-122"/>
              <a:ea typeface="楷体" pitchFamily="49" charset="-122"/>
            </a:endParaRPr>
          </a:p>
          <a:p>
            <a:endParaRPr lang="en-US" altLang="zh-CN" dirty="0">
              <a:latin typeface="楷体" pitchFamily="49" charset="-122"/>
              <a:ea typeface="楷体" pitchFamily="49" charset="-122"/>
            </a:endParaRPr>
          </a:p>
          <a:p>
            <a:r>
              <a:rPr lang="en-US" altLang="zh-CN" dirty="0" smtClean="0">
                <a:latin typeface="楷体" pitchFamily="49" charset="-122"/>
                <a:ea typeface="楷体" pitchFamily="49" charset="-122"/>
              </a:rPr>
              <a:t>7</a:t>
            </a:r>
            <a:r>
              <a:rPr lang="zh-CN" altLang="en-US" dirty="0">
                <a:latin typeface="楷体" pitchFamily="49" charset="-122"/>
                <a:ea typeface="楷体" pitchFamily="49" charset="-122"/>
              </a:rPr>
              <a:t>月盈利空间进一步加大，钢厂不锈钢接单量增多，生产动力大</a:t>
            </a:r>
            <a:r>
              <a:rPr lang="zh-CN" altLang="en-US" dirty="0" smtClean="0">
                <a:latin typeface="楷体" pitchFamily="49" charset="-122"/>
                <a:ea typeface="楷体" pitchFamily="49" charset="-122"/>
              </a:rPr>
              <a:t>增，</a:t>
            </a:r>
            <a:r>
              <a:rPr lang="en-US" altLang="zh-CN" dirty="0" smtClean="0">
                <a:latin typeface="楷体" pitchFamily="49" charset="-122"/>
                <a:ea typeface="楷体" pitchFamily="49" charset="-122"/>
              </a:rPr>
              <a:t>7</a:t>
            </a:r>
            <a:r>
              <a:rPr lang="zh-CN" altLang="en-US" dirty="0">
                <a:latin typeface="楷体" pitchFamily="49" charset="-122"/>
                <a:ea typeface="楷体" pitchFamily="49" charset="-122"/>
              </a:rPr>
              <a:t>月不锈钢扁平材粗钢量将达到</a:t>
            </a:r>
            <a:r>
              <a:rPr lang="en-US" altLang="zh-CN" dirty="0">
                <a:latin typeface="楷体" pitchFamily="49" charset="-122"/>
                <a:ea typeface="楷体" pitchFamily="49" charset="-122"/>
              </a:rPr>
              <a:t>192.9</a:t>
            </a:r>
            <a:r>
              <a:rPr lang="zh-CN" altLang="en-US" dirty="0">
                <a:latin typeface="楷体" pitchFamily="49" charset="-122"/>
                <a:ea typeface="楷体" pitchFamily="49" charset="-122"/>
              </a:rPr>
              <a:t>万吨，环比继续增加</a:t>
            </a:r>
            <a:r>
              <a:rPr lang="en-US" altLang="zh-CN" dirty="0">
                <a:latin typeface="楷体" pitchFamily="49" charset="-122"/>
                <a:ea typeface="楷体" pitchFamily="49" charset="-122"/>
              </a:rPr>
              <a:t>9</a:t>
            </a:r>
            <a:r>
              <a:rPr lang="zh-CN" altLang="en-US" dirty="0">
                <a:latin typeface="楷体" pitchFamily="49" charset="-122"/>
                <a:ea typeface="楷体" pitchFamily="49" charset="-122"/>
              </a:rPr>
              <a:t>万吨</a:t>
            </a:r>
            <a:r>
              <a:rPr lang="zh-CN" altLang="en-US" dirty="0" smtClean="0">
                <a:latin typeface="楷体" pitchFamily="49" charset="-122"/>
                <a:ea typeface="楷体" pitchFamily="49" charset="-122"/>
              </a:rPr>
              <a:t>。</a:t>
            </a:r>
            <a:endParaRPr lang="en-US" altLang="zh-CN" dirty="0" smtClean="0">
              <a:latin typeface="楷体" pitchFamily="49" charset="-122"/>
              <a:ea typeface="楷体" pitchFamily="49" charset="-122"/>
            </a:endParaRPr>
          </a:p>
          <a:p>
            <a:endParaRPr lang="en-US" altLang="zh-CN" dirty="0">
              <a:latin typeface="楷体" pitchFamily="49" charset="-122"/>
              <a:ea typeface="楷体" pitchFamily="49" charset="-122"/>
            </a:endParaRPr>
          </a:p>
          <a:p>
            <a:r>
              <a:rPr lang="zh-CN" altLang="en-US" dirty="0" smtClean="0">
                <a:latin typeface="楷体" pitchFamily="49" charset="-122"/>
                <a:ea typeface="楷体" pitchFamily="49" charset="-122"/>
              </a:rPr>
              <a:t>德龙钢厂</a:t>
            </a:r>
            <a:r>
              <a:rPr lang="en-US" altLang="zh-CN" dirty="0" smtClean="0">
                <a:latin typeface="楷体" pitchFamily="49" charset="-122"/>
                <a:ea typeface="楷体" pitchFamily="49" charset="-122"/>
              </a:rPr>
              <a:t>6</a:t>
            </a:r>
            <a:r>
              <a:rPr lang="zh-CN" altLang="en-US" dirty="0" smtClean="0">
                <a:latin typeface="楷体" pitchFamily="49" charset="-122"/>
                <a:ea typeface="楷体" pitchFamily="49" charset="-122"/>
              </a:rPr>
              <a:t>月复产</a:t>
            </a:r>
            <a:r>
              <a:rPr lang="en-US" altLang="zh-CN" dirty="0" smtClean="0">
                <a:latin typeface="楷体" pitchFamily="49" charset="-122"/>
                <a:ea typeface="楷体" pitchFamily="49" charset="-122"/>
              </a:rPr>
              <a:t>+</a:t>
            </a:r>
            <a:r>
              <a:rPr lang="zh-CN" altLang="en-US" dirty="0" smtClean="0">
                <a:latin typeface="楷体" pitchFamily="49" charset="-122"/>
                <a:ea typeface="楷体" pitchFamily="49" charset="-122"/>
              </a:rPr>
              <a:t>青山印尼不锈钢</a:t>
            </a:r>
            <a:r>
              <a:rPr lang="en-US" altLang="zh-CN" dirty="0" smtClean="0">
                <a:latin typeface="楷体" pitchFamily="49" charset="-122"/>
                <a:ea typeface="楷体" pitchFamily="49" charset="-122"/>
              </a:rPr>
              <a:t>7</a:t>
            </a:r>
            <a:r>
              <a:rPr lang="zh-CN" altLang="en-US" dirty="0" smtClean="0">
                <a:latin typeface="楷体" pitchFamily="49" charset="-122"/>
                <a:ea typeface="楷体" pitchFamily="49" charset="-122"/>
              </a:rPr>
              <a:t>月试产</a:t>
            </a:r>
            <a:endParaRPr lang="en-US" altLang="zh-CN" dirty="0" smtClean="0">
              <a:latin typeface="楷体" pitchFamily="49" charset="-122"/>
              <a:ea typeface="楷体" pitchFamily="49" charset="-122"/>
            </a:endParaRPr>
          </a:p>
          <a:p>
            <a:endParaRPr lang="en-US" altLang="zh-CN" dirty="0" smtClean="0">
              <a:latin typeface="楷体" pitchFamily="49" charset="-122"/>
              <a:ea typeface="楷体" pitchFamily="49" charset="-122"/>
            </a:endParaRPr>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1520" y="600413"/>
            <a:ext cx="4451440" cy="27363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10052" y="3382544"/>
            <a:ext cx="4261948" cy="26865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Box 5"/>
          <p:cNvSpPr txBox="1">
            <a:spLocks noChangeArrowheads="1"/>
          </p:cNvSpPr>
          <p:nvPr/>
        </p:nvSpPr>
        <p:spPr bwMode="auto">
          <a:xfrm>
            <a:off x="468313" y="0"/>
            <a:ext cx="7992119" cy="461665"/>
          </a:xfrm>
          <a:prstGeom prst="rect">
            <a:avLst/>
          </a:prstGeom>
          <a:noFill/>
          <a:ln w="9525">
            <a:noFill/>
            <a:miter lim="800000"/>
            <a:headEnd/>
            <a:tailEnd/>
          </a:ln>
        </p:spPr>
        <p:txBody>
          <a:bodyPr wrap="square">
            <a:spAutoFit/>
          </a:bodyPr>
          <a:lstStyle/>
          <a:p>
            <a:r>
              <a:rPr lang="zh-CN" altLang="en-US" sz="2400" b="1" dirty="0" smtClean="0">
                <a:latin typeface="楷体" pitchFamily="49" charset="-122"/>
                <a:ea typeface="楷体" pitchFamily="49" charset="-122"/>
              </a:rPr>
              <a:t>需求：</a:t>
            </a:r>
            <a:r>
              <a:rPr lang="zh-CN" altLang="en-US" sz="2400" b="1" dirty="0">
                <a:latin typeface="楷体" pitchFamily="49" charset="-122"/>
                <a:ea typeface="楷体" pitchFamily="49" charset="-122"/>
              </a:rPr>
              <a:t>吨钢盈利再超千</a:t>
            </a:r>
            <a:r>
              <a:rPr lang="zh-CN" altLang="en-US" sz="2400" b="1" dirty="0" smtClean="0">
                <a:latin typeface="楷体" pitchFamily="49" charset="-122"/>
                <a:ea typeface="楷体" pitchFamily="49" charset="-122"/>
              </a:rPr>
              <a:t>元，利润启动淡季不淡</a:t>
            </a:r>
            <a:endParaRPr lang="zh-CN" altLang="en-US" sz="2400" b="1" dirty="0">
              <a:latin typeface="楷体" pitchFamily="49" charset="-122"/>
              <a:ea typeface="楷体" pitchFamily="49" charset="-122"/>
            </a:endParaRPr>
          </a:p>
        </p:txBody>
      </p:sp>
    </p:spTree>
    <p:extLst>
      <p:ext uri="{BB962C8B-B14F-4D97-AF65-F5344CB8AC3E}">
        <p14:creationId xmlns="" xmlns:p14="http://schemas.microsoft.com/office/powerpoint/2010/main" val="22793953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68313" y="0"/>
            <a:ext cx="7992119" cy="461665"/>
          </a:xfrm>
          <a:prstGeom prst="rect">
            <a:avLst/>
          </a:prstGeom>
          <a:noFill/>
          <a:ln w="9525">
            <a:noFill/>
            <a:miter lim="800000"/>
            <a:headEnd/>
            <a:tailEnd/>
          </a:ln>
        </p:spPr>
        <p:txBody>
          <a:bodyPr wrap="square">
            <a:spAutoFit/>
          </a:bodyPr>
          <a:lstStyle/>
          <a:p>
            <a:pPr eaLnBrk="1" hangingPunct="1">
              <a:buFont typeface="Arial" pitchFamily="34" charset="0"/>
              <a:buNone/>
            </a:pPr>
            <a:r>
              <a:rPr lang="zh-CN" altLang="en-US" sz="2400" b="1" dirty="0" smtClean="0">
                <a:latin typeface="楷体" pitchFamily="49" charset="-122"/>
                <a:ea typeface="楷体" pitchFamily="49" charset="-122"/>
              </a:rPr>
              <a:t>需求：不锈钢真的缺货吗？</a:t>
            </a:r>
            <a:r>
              <a:rPr lang="en-US" altLang="zh-CN" sz="2400" b="1" dirty="0" smtClean="0">
                <a:latin typeface="楷体" pitchFamily="49" charset="-122"/>
                <a:ea typeface="楷体" pitchFamily="49" charset="-122"/>
              </a:rPr>
              <a:t>——</a:t>
            </a:r>
            <a:r>
              <a:rPr lang="zh-CN" altLang="en-US" sz="2400" b="1" dirty="0" smtClean="0">
                <a:latin typeface="楷体" pitchFamily="49" charset="-122"/>
                <a:ea typeface="楷体" pitchFamily="49" charset="-122"/>
              </a:rPr>
              <a:t>缺的是规格货</a:t>
            </a:r>
            <a:endParaRPr lang="zh-CN" altLang="en-US" sz="2400" b="1" dirty="0">
              <a:latin typeface="楷体" pitchFamily="49" charset="-122"/>
              <a:ea typeface="楷体" pitchFamily="49" charset="-122"/>
            </a:endParaRPr>
          </a:p>
        </p:txBody>
      </p:sp>
      <p:pic>
        <p:nvPicPr>
          <p:cNvPr id="4098" name="Picture 2"/>
          <p:cNvPicPr>
            <a:picLocks noChangeAspect="1" noChangeArrowheads="1"/>
          </p:cNvPicPr>
          <p:nvPr/>
        </p:nvPicPr>
        <p:blipFill>
          <a:blip r:embed="rId2" cstate="print"/>
          <a:srcRect/>
          <a:stretch>
            <a:fillRect/>
          </a:stretch>
        </p:blipFill>
        <p:spPr bwMode="auto">
          <a:xfrm>
            <a:off x="323528" y="620688"/>
            <a:ext cx="4200525" cy="2686050"/>
          </a:xfrm>
          <a:prstGeom prst="rect">
            <a:avLst/>
          </a:prstGeom>
          <a:noFill/>
          <a:ln w="9525">
            <a:solidFill>
              <a:schemeClr val="bg1">
                <a:lumMod val="65000"/>
              </a:schemeClr>
            </a:solidFill>
            <a:miter lim="800000"/>
            <a:headEnd/>
            <a:tailEnd/>
          </a:ln>
        </p:spPr>
      </p:pic>
      <p:sp>
        <p:nvSpPr>
          <p:cNvPr id="5" name="矩形 4"/>
          <p:cNvSpPr/>
          <p:nvPr/>
        </p:nvSpPr>
        <p:spPr>
          <a:xfrm>
            <a:off x="4788024" y="692696"/>
            <a:ext cx="4032448" cy="6186309"/>
          </a:xfrm>
          <a:prstGeom prst="rect">
            <a:avLst/>
          </a:prstGeom>
        </p:spPr>
        <p:txBody>
          <a:bodyPr wrap="square">
            <a:spAutoFit/>
          </a:bodyPr>
          <a:lstStyle/>
          <a:p>
            <a:r>
              <a:rPr lang="zh-CN" altLang="en-US" dirty="0" smtClean="0">
                <a:latin typeface="楷体" pitchFamily="49" charset="-122"/>
                <a:ea typeface="楷体" pitchFamily="49" charset="-122"/>
              </a:rPr>
              <a:t>库存只是降低到正常范围，并没有低到历史最低水平</a:t>
            </a:r>
            <a:endParaRPr lang="en-US" altLang="zh-CN" dirty="0" smtClean="0">
              <a:latin typeface="楷体" pitchFamily="49" charset="-122"/>
              <a:ea typeface="楷体" pitchFamily="49" charset="-122"/>
            </a:endParaRPr>
          </a:p>
          <a:p>
            <a:endParaRPr lang="en-US" altLang="zh-CN" dirty="0" smtClean="0">
              <a:latin typeface="楷体" pitchFamily="49" charset="-122"/>
              <a:ea typeface="楷体" pitchFamily="49" charset="-122"/>
            </a:endParaRPr>
          </a:p>
          <a:p>
            <a:r>
              <a:rPr lang="zh-CN" altLang="en-US" dirty="0" smtClean="0">
                <a:latin typeface="楷体" pitchFamily="49" charset="-122"/>
                <a:ea typeface="楷体" pitchFamily="49" charset="-122"/>
              </a:rPr>
              <a:t>不锈钢上涨可以看做现货缺货及钢厂拉价共同作用的结果</a:t>
            </a:r>
            <a:endParaRPr lang="en-US" altLang="zh-CN" dirty="0" smtClean="0">
              <a:latin typeface="楷体" pitchFamily="49" charset="-122"/>
              <a:ea typeface="楷体" pitchFamily="49" charset="-122"/>
            </a:endParaRPr>
          </a:p>
          <a:p>
            <a:endParaRPr lang="en-US" altLang="zh-CN" dirty="0" smtClean="0">
              <a:latin typeface="楷体" pitchFamily="49" charset="-122"/>
              <a:ea typeface="楷体" pitchFamily="49" charset="-122"/>
            </a:endParaRPr>
          </a:p>
          <a:p>
            <a:r>
              <a:rPr lang="en-US" altLang="zh-CN" dirty="0" smtClean="0">
                <a:latin typeface="楷体" pitchFamily="49" charset="-122"/>
                <a:ea typeface="楷体" pitchFamily="49" charset="-122"/>
              </a:rPr>
              <a:t>1</a:t>
            </a:r>
            <a:r>
              <a:rPr lang="zh-CN" altLang="en-US" dirty="0" smtClean="0">
                <a:latin typeface="楷体" pitchFamily="49" charset="-122"/>
                <a:ea typeface="楷体" pitchFamily="49" charset="-122"/>
              </a:rPr>
              <a:t>、缺的是规格货：</a:t>
            </a:r>
            <a:endParaRPr lang="en-US" altLang="zh-CN" dirty="0" smtClean="0">
              <a:latin typeface="楷体" pitchFamily="49" charset="-122"/>
              <a:ea typeface="楷体" pitchFamily="49" charset="-122"/>
            </a:endParaRPr>
          </a:p>
          <a:p>
            <a:r>
              <a:rPr lang="zh-CN" altLang="en-US" dirty="0" smtClean="0">
                <a:latin typeface="楷体" pitchFamily="49" charset="-122"/>
                <a:ea typeface="楷体" pitchFamily="49" charset="-122"/>
              </a:rPr>
              <a:t>冷轧方面，</a:t>
            </a:r>
            <a:r>
              <a:rPr lang="en-US" altLang="zh-CN" dirty="0" smtClean="0">
                <a:latin typeface="楷体" pitchFamily="49" charset="-122"/>
                <a:ea typeface="楷体" pitchFamily="49" charset="-122"/>
              </a:rPr>
              <a:t>304</a:t>
            </a:r>
            <a:r>
              <a:rPr lang="zh-CN" altLang="zh-CN" dirty="0" smtClean="0">
                <a:latin typeface="楷体" pitchFamily="49" charset="-122"/>
                <a:ea typeface="楷体" pitchFamily="49" charset="-122"/>
              </a:rPr>
              <a:t>冷轧主流规格集中在</a:t>
            </a:r>
            <a:r>
              <a:rPr lang="en-US" altLang="zh-CN" dirty="0" smtClean="0">
                <a:latin typeface="楷体" pitchFamily="49" charset="-122"/>
                <a:ea typeface="楷体" pitchFamily="49" charset="-122"/>
              </a:rPr>
              <a:t>0.4-2.5mm</a:t>
            </a:r>
            <a:r>
              <a:rPr lang="zh-CN" altLang="en-US" dirty="0" smtClean="0">
                <a:latin typeface="楷体" pitchFamily="49" charset="-122"/>
                <a:ea typeface="楷体" pitchFamily="49" charset="-122"/>
              </a:rPr>
              <a:t>，</a:t>
            </a:r>
            <a:r>
              <a:rPr lang="en-US" altLang="zh-CN" dirty="0" smtClean="0">
                <a:latin typeface="楷体" pitchFamily="49" charset="-122"/>
                <a:ea typeface="楷体" pitchFamily="49" charset="-122"/>
              </a:rPr>
              <a:t>2.0</a:t>
            </a:r>
            <a:r>
              <a:rPr lang="zh-CN" altLang="zh-CN" dirty="0" smtClean="0">
                <a:latin typeface="楷体" pitchFamily="49" charset="-122"/>
                <a:ea typeface="楷体" pitchFamily="49" charset="-122"/>
              </a:rPr>
              <a:t>以上厚料资源较缺乏，</a:t>
            </a:r>
            <a:r>
              <a:rPr lang="en-US" altLang="zh-CN" dirty="0" smtClean="0">
                <a:latin typeface="楷体" pitchFamily="49" charset="-122"/>
                <a:ea typeface="楷体" pitchFamily="49" charset="-122"/>
              </a:rPr>
              <a:t>5</a:t>
            </a:r>
            <a:r>
              <a:rPr lang="zh-CN" altLang="zh-CN" dirty="0" smtClean="0">
                <a:latin typeface="楷体" pitchFamily="49" charset="-122"/>
                <a:ea typeface="楷体" pitchFamily="49" charset="-122"/>
              </a:rPr>
              <a:t>尺以上宽幅冷轧资源稀缺，市场价格较高。酒钢厚料资源较为紧缺，小差规格货源紧张。</a:t>
            </a:r>
            <a:endParaRPr lang="en-US" altLang="zh-CN" dirty="0" smtClean="0">
              <a:latin typeface="楷体" pitchFamily="49" charset="-122"/>
              <a:ea typeface="楷体" pitchFamily="49" charset="-122"/>
            </a:endParaRPr>
          </a:p>
          <a:p>
            <a:r>
              <a:rPr lang="zh-CN" altLang="zh-CN" dirty="0" smtClean="0">
                <a:latin typeface="楷体" pitchFamily="49" charset="-122"/>
                <a:ea typeface="楷体" pitchFamily="49" charset="-122"/>
              </a:rPr>
              <a:t>热轧方面，资源主要以东特、青山资源为主，市场资源紧张。</a:t>
            </a:r>
            <a:endParaRPr lang="en-US" altLang="zh-CN" dirty="0" smtClean="0">
              <a:latin typeface="楷体" pitchFamily="49" charset="-122"/>
              <a:ea typeface="楷体" pitchFamily="49" charset="-122"/>
            </a:endParaRPr>
          </a:p>
          <a:p>
            <a:endParaRPr lang="en-US" altLang="zh-CN" dirty="0" smtClean="0">
              <a:latin typeface="楷体" pitchFamily="49" charset="-122"/>
              <a:ea typeface="楷体" pitchFamily="49" charset="-122"/>
            </a:endParaRPr>
          </a:p>
          <a:p>
            <a:r>
              <a:rPr lang="en-US" altLang="zh-CN" dirty="0" smtClean="0">
                <a:latin typeface="楷体" pitchFamily="49" charset="-122"/>
                <a:ea typeface="楷体" pitchFamily="49" charset="-122"/>
              </a:rPr>
              <a:t>2</a:t>
            </a:r>
            <a:r>
              <a:rPr lang="zh-CN" altLang="en-US" dirty="0" smtClean="0">
                <a:latin typeface="楷体" pitchFamily="49" charset="-122"/>
                <a:ea typeface="楷体" pitchFamily="49" charset="-122"/>
              </a:rPr>
              <a:t>、钢</a:t>
            </a:r>
            <a:r>
              <a:rPr lang="zh-CN" altLang="zh-CN" dirty="0" smtClean="0">
                <a:latin typeface="楷体" pitchFamily="49" charset="-122"/>
                <a:ea typeface="楷体" pitchFamily="49" charset="-122"/>
              </a:rPr>
              <a:t>厂满满的挺价意愿，太钢指导价频繁拉涨</a:t>
            </a:r>
            <a:r>
              <a:rPr lang="zh-CN" altLang="zh-CN" dirty="0" smtClean="0">
                <a:latin typeface="楷体" pitchFamily="49" charset="-122"/>
                <a:ea typeface="楷体" pitchFamily="49" charset="-122"/>
              </a:rPr>
              <a:t>。</a:t>
            </a:r>
            <a:endParaRPr lang="en-US" altLang="zh-CN" dirty="0" smtClean="0">
              <a:latin typeface="楷体" pitchFamily="49" charset="-122"/>
              <a:ea typeface="楷体" pitchFamily="49" charset="-122"/>
            </a:endParaRPr>
          </a:p>
          <a:p>
            <a:endParaRPr lang="en-US" altLang="zh-CN" dirty="0" smtClean="0">
              <a:latin typeface="楷体" pitchFamily="49" charset="-122"/>
              <a:ea typeface="楷体" pitchFamily="49" charset="-122"/>
            </a:endParaRPr>
          </a:p>
          <a:p>
            <a:r>
              <a:rPr lang="zh-CN" altLang="en-US" dirty="0" smtClean="0">
                <a:latin typeface="楷体" pitchFamily="49" charset="-122"/>
                <a:ea typeface="楷体" pitchFamily="49" charset="-122"/>
              </a:rPr>
              <a:t>风险因素：钢厂到货后市场货源充足，价格下跌</a:t>
            </a:r>
          </a:p>
          <a:p>
            <a:endParaRPr lang="en-US" altLang="zh-CN" dirty="0" smtClean="0">
              <a:latin typeface="楷体" pitchFamily="49" charset="-122"/>
              <a:ea typeface="楷体" pitchFamily="49" charset="-122"/>
            </a:endParaRPr>
          </a:p>
          <a:p>
            <a:endParaRPr lang="en-US" altLang="zh-CN" dirty="0" smtClean="0">
              <a:latin typeface="楷体" pitchFamily="49" charset="-122"/>
              <a:ea typeface="楷体" pitchFamily="49" charset="-122"/>
            </a:endParaRPr>
          </a:p>
        </p:txBody>
      </p:sp>
      <p:sp>
        <p:nvSpPr>
          <p:cNvPr id="7" name="矩形 6"/>
          <p:cNvSpPr/>
          <p:nvPr/>
        </p:nvSpPr>
        <p:spPr>
          <a:xfrm>
            <a:off x="323528" y="3501008"/>
            <a:ext cx="4392488" cy="1754326"/>
          </a:xfrm>
          <a:prstGeom prst="rect">
            <a:avLst/>
          </a:prstGeom>
        </p:spPr>
        <p:txBody>
          <a:bodyPr wrap="square">
            <a:spAutoFit/>
          </a:bodyPr>
          <a:lstStyle/>
          <a:p>
            <a:r>
              <a:rPr lang="zh-CN" altLang="en-US" dirty="0" smtClean="0">
                <a:latin typeface="楷体" pitchFamily="49" charset="-122"/>
                <a:ea typeface="楷体" pitchFamily="49" charset="-122"/>
              </a:rPr>
              <a:t>“现货不多，规格不齐，继续上一波重复缺规格拉价格的故事”</a:t>
            </a:r>
            <a:r>
              <a:rPr lang="en-US" altLang="zh-CN" dirty="0" smtClean="0">
                <a:latin typeface="楷体" pitchFamily="49" charset="-122"/>
                <a:ea typeface="楷体" pitchFamily="49" charset="-122"/>
              </a:rPr>
              <a:t>---</a:t>
            </a:r>
            <a:r>
              <a:rPr lang="zh-CN" altLang="en-US" dirty="0" smtClean="0">
                <a:latin typeface="楷体" pitchFamily="49" charset="-122"/>
                <a:ea typeface="楷体" pitchFamily="49" charset="-122"/>
              </a:rPr>
              <a:t>某平板厂老总</a:t>
            </a:r>
            <a:endParaRPr lang="en-US" altLang="zh-CN" dirty="0" smtClean="0">
              <a:latin typeface="楷体" pitchFamily="49" charset="-122"/>
              <a:ea typeface="楷体" pitchFamily="49" charset="-122"/>
            </a:endParaRPr>
          </a:p>
          <a:p>
            <a:endParaRPr lang="en-US" altLang="zh-CN" dirty="0" smtClean="0">
              <a:latin typeface="楷体" pitchFamily="49" charset="-122"/>
              <a:ea typeface="楷体" pitchFamily="49" charset="-122"/>
            </a:endParaRPr>
          </a:p>
          <a:p>
            <a:r>
              <a:rPr lang="zh-CN" altLang="en-US" dirty="0" smtClean="0">
                <a:latin typeface="楷体" pitchFamily="49" charset="-122"/>
                <a:ea typeface="楷体" pitchFamily="49" charset="-122"/>
              </a:rPr>
              <a:t> 本轮逻辑：</a:t>
            </a:r>
            <a:endParaRPr lang="en-US" altLang="zh-CN" dirty="0" smtClean="0">
              <a:latin typeface="楷体" pitchFamily="49" charset="-122"/>
              <a:ea typeface="楷体" pitchFamily="49" charset="-122"/>
            </a:endParaRPr>
          </a:p>
          <a:p>
            <a:endParaRPr lang="en-US" altLang="zh-CN" dirty="0" smtClean="0">
              <a:latin typeface="楷体" pitchFamily="49" charset="-122"/>
              <a:ea typeface="楷体" pitchFamily="49" charset="-122"/>
            </a:endParaRPr>
          </a:p>
          <a:p>
            <a:endParaRPr lang="en-US" altLang="zh-CN" dirty="0" smtClean="0">
              <a:latin typeface="楷体" pitchFamily="49" charset="-122"/>
              <a:ea typeface="楷体" pitchFamily="49" charset="-122"/>
            </a:endParaRPr>
          </a:p>
        </p:txBody>
      </p:sp>
      <p:sp>
        <p:nvSpPr>
          <p:cNvPr id="8" name="圆角矩形 7"/>
          <p:cNvSpPr/>
          <p:nvPr/>
        </p:nvSpPr>
        <p:spPr>
          <a:xfrm>
            <a:off x="539552" y="4725144"/>
            <a:ext cx="2808312" cy="86409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latin typeface="楷体" pitchFamily="49" charset="-122"/>
                <a:ea typeface="楷体" pitchFamily="49" charset="-122"/>
              </a:rPr>
              <a:t>钢厂前期检修，拉涨指导价</a:t>
            </a:r>
            <a:endParaRPr lang="en-US" altLang="zh-CN" sz="1600" dirty="0" smtClean="0">
              <a:solidFill>
                <a:schemeClr val="tx1"/>
              </a:solidFill>
              <a:latin typeface="楷体" pitchFamily="49" charset="-122"/>
              <a:ea typeface="楷体" pitchFamily="49" charset="-122"/>
            </a:endParaRPr>
          </a:p>
          <a:p>
            <a:r>
              <a:rPr lang="zh-CN" altLang="en-US" sz="1600" dirty="0" smtClean="0">
                <a:solidFill>
                  <a:schemeClr val="tx1"/>
                </a:solidFill>
                <a:latin typeface="楷体" pitchFamily="49" charset="-122"/>
                <a:ea typeface="楷体" pitchFamily="49" charset="-122"/>
              </a:rPr>
              <a:t>贸易商去库存，备货不足</a:t>
            </a:r>
            <a:endParaRPr lang="en-US" altLang="zh-CN" sz="1600" dirty="0" smtClean="0">
              <a:solidFill>
                <a:schemeClr val="tx1"/>
              </a:solidFill>
              <a:latin typeface="楷体" pitchFamily="49" charset="-122"/>
              <a:ea typeface="楷体" pitchFamily="49" charset="-122"/>
            </a:endParaRPr>
          </a:p>
          <a:p>
            <a:r>
              <a:rPr lang="zh-CN" altLang="en-US" sz="1600" dirty="0" smtClean="0">
                <a:solidFill>
                  <a:schemeClr val="tx1"/>
                </a:solidFill>
                <a:latin typeface="楷体" pitchFamily="49" charset="-122"/>
                <a:ea typeface="楷体" pitchFamily="49" charset="-122"/>
              </a:rPr>
              <a:t>下游按需采购，不紧不慢</a:t>
            </a:r>
          </a:p>
        </p:txBody>
      </p:sp>
      <p:cxnSp>
        <p:nvCxnSpPr>
          <p:cNvPr id="12" name="直接箭头连接符 11"/>
          <p:cNvCxnSpPr/>
          <p:nvPr/>
        </p:nvCxnSpPr>
        <p:spPr>
          <a:xfrm>
            <a:off x="3419872" y="5085184"/>
            <a:ext cx="288032"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3" name="圆角矩形 12"/>
          <p:cNvSpPr/>
          <p:nvPr/>
        </p:nvSpPr>
        <p:spPr>
          <a:xfrm>
            <a:off x="3779912" y="4869160"/>
            <a:ext cx="648072" cy="4320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latin typeface="楷体" pitchFamily="49" charset="-122"/>
                <a:ea typeface="楷体" pitchFamily="49" charset="-122"/>
              </a:rPr>
              <a:t>缺货</a:t>
            </a:r>
          </a:p>
        </p:txBody>
      </p:sp>
      <p:cxnSp>
        <p:nvCxnSpPr>
          <p:cNvPr id="14" name="直接箭头连接符 13"/>
          <p:cNvCxnSpPr/>
          <p:nvPr/>
        </p:nvCxnSpPr>
        <p:spPr>
          <a:xfrm>
            <a:off x="323528" y="5949280"/>
            <a:ext cx="288032"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5" name="圆角矩形 14"/>
          <p:cNvSpPr/>
          <p:nvPr/>
        </p:nvSpPr>
        <p:spPr>
          <a:xfrm>
            <a:off x="683568" y="5733256"/>
            <a:ext cx="648072" cy="5040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latin typeface="楷体" pitchFamily="49" charset="-122"/>
                <a:ea typeface="楷体" pitchFamily="49" charset="-122"/>
              </a:rPr>
              <a:t>价格拉涨</a:t>
            </a:r>
          </a:p>
        </p:txBody>
      </p:sp>
      <p:cxnSp>
        <p:nvCxnSpPr>
          <p:cNvPr id="16" name="直接箭头连接符 15"/>
          <p:cNvCxnSpPr/>
          <p:nvPr/>
        </p:nvCxnSpPr>
        <p:spPr>
          <a:xfrm>
            <a:off x="1403648" y="5949280"/>
            <a:ext cx="288032"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7" name="圆角矩形 16"/>
          <p:cNvSpPr/>
          <p:nvPr/>
        </p:nvSpPr>
        <p:spPr>
          <a:xfrm>
            <a:off x="1691680" y="5733256"/>
            <a:ext cx="648072" cy="5040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latin typeface="楷体" pitchFamily="49" charset="-122"/>
                <a:ea typeface="楷体" pitchFamily="49" charset="-122"/>
              </a:rPr>
              <a:t>钢厂增产</a:t>
            </a:r>
          </a:p>
        </p:txBody>
      </p:sp>
      <p:cxnSp>
        <p:nvCxnSpPr>
          <p:cNvPr id="18" name="直接箭头连接符 17"/>
          <p:cNvCxnSpPr/>
          <p:nvPr/>
        </p:nvCxnSpPr>
        <p:spPr>
          <a:xfrm>
            <a:off x="2411760" y="5949280"/>
            <a:ext cx="288032"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9" name="圆角矩形 18"/>
          <p:cNvSpPr/>
          <p:nvPr/>
        </p:nvSpPr>
        <p:spPr>
          <a:xfrm>
            <a:off x="2771800" y="5733256"/>
            <a:ext cx="648072" cy="5040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latin typeface="楷体" pitchFamily="49" charset="-122"/>
                <a:ea typeface="楷体" pitchFamily="49" charset="-122"/>
              </a:rPr>
              <a:t>货源充足</a:t>
            </a:r>
          </a:p>
        </p:txBody>
      </p:sp>
      <p:cxnSp>
        <p:nvCxnSpPr>
          <p:cNvPr id="20" name="直接箭头连接符 19"/>
          <p:cNvCxnSpPr/>
          <p:nvPr/>
        </p:nvCxnSpPr>
        <p:spPr>
          <a:xfrm>
            <a:off x="3491880" y="5949280"/>
            <a:ext cx="288032"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1" name="圆角矩形 20"/>
          <p:cNvSpPr/>
          <p:nvPr/>
        </p:nvSpPr>
        <p:spPr>
          <a:xfrm>
            <a:off x="3851920" y="5733256"/>
            <a:ext cx="648072" cy="5040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latin typeface="楷体" pitchFamily="49" charset="-122"/>
                <a:ea typeface="楷体" pitchFamily="49" charset="-122"/>
              </a:rPr>
              <a:t>价格回落</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3527" y="620688"/>
            <a:ext cx="8718947" cy="46805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矩形 2"/>
          <p:cNvSpPr/>
          <p:nvPr/>
        </p:nvSpPr>
        <p:spPr>
          <a:xfrm>
            <a:off x="5076056" y="2780928"/>
            <a:ext cx="3168352" cy="72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a:spLocks noChangeArrowheads="1"/>
          </p:cNvSpPr>
          <p:nvPr/>
        </p:nvSpPr>
        <p:spPr bwMode="auto">
          <a:xfrm>
            <a:off x="468313" y="0"/>
            <a:ext cx="7992119" cy="461665"/>
          </a:xfrm>
          <a:prstGeom prst="rect">
            <a:avLst/>
          </a:prstGeom>
          <a:noFill/>
          <a:ln w="9525">
            <a:noFill/>
            <a:miter lim="800000"/>
            <a:headEnd/>
            <a:tailEnd/>
          </a:ln>
        </p:spPr>
        <p:txBody>
          <a:bodyPr wrap="square">
            <a:spAutoFit/>
          </a:bodyPr>
          <a:lstStyle/>
          <a:p>
            <a:pPr eaLnBrk="1" hangingPunct="1">
              <a:buFont typeface="Arial" pitchFamily="34" charset="0"/>
              <a:buNone/>
            </a:pPr>
            <a:r>
              <a:rPr lang="zh-CN" altLang="en-US" sz="2400" b="1" dirty="0" smtClean="0">
                <a:latin typeface="楷体" pitchFamily="49" charset="-122"/>
                <a:ea typeface="楷体" pitchFamily="49" charset="-122"/>
              </a:rPr>
              <a:t>技术分析：</a:t>
            </a:r>
            <a:r>
              <a:rPr lang="zh-CN" altLang="en-US" sz="2400" b="1" dirty="0">
                <a:latin typeface="楷体" pitchFamily="49" charset="-122"/>
                <a:ea typeface="楷体" pitchFamily="49" charset="-122"/>
              </a:rPr>
              <a:t>伦</a:t>
            </a:r>
            <a:r>
              <a:rPr lang="zh-CN" altLang="en-US" sz="2400" b="1" dirty="0" smtClean="0">
                <a:latin typeface="楷体" pitchFamily="49" charset="-122"/>
                <a:ea typeface="楷体" pitchFamily="49" charset="-122"/>
              </a:rPr>
              <a:t>镍上涨突破震荡区间</a:t>
            </a:r>
            <a:endParaRPr lang="zh-CN" altLang="en-US" sz="2400" b="1" dirty="0">
              <a:latin typeface="楷体" pitchFamily="49" charset="-122"/>
              <a:ea typeface="楷体" pitchFamily="49" charset="-122"/>
            </a:endParaRPr>
          </a:p>
        </p:txBody>
      </p:sp>
    </p:spTree>
    <p:extLst>
      <p:ext uri="{BB962C8B-B14F-4D97-AF65-F5344CB8AC3E}">
        <p14:creationId xmlns="" xmlns:p14="http://schemas.microsoft.com/office/powerpoint/2010/main" val="34166997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68313" y="0"/>
            <a:ext cx="7992119" cy="461665"/>
          </a:xfrm>
          <a:prstGeom prst="rect">
            <a:avLst/>
          </a:prstGeom>
          <a:noFill/>
          <a:ln w="9525">
            <a:noFill/>
            <a:miter lim="800000"/>
            <a:headEnd/>
            <a:tailEnd/>
          </a:ln>
        </p:spPr>
        <p:txBody>
          <a:bodyPr wrap="square">
            <a:spAutoFit/>
          </a:bodyPr>
          <a:lstStyle/>
          <a:p>
            <a:pPr eaLnBrk="1" hangingPunct="1">
              <a:buFont typeface="Arial" pitchFamily="34" charset="0"/>
              <a:buNone/>
            </a:pPr>
            <a:r>
              <a:rPr lang="zh-CN" altLang="en-US" sz="2400" b="1" dirty="0" smtClean="0">
                <a:latin typeface="楷体" pitchFamily="49" charset="-122"/>
                <a:ea typeface="楷体" pitchFamily="49" charset="-122"/>
              </a:rPr>
              <a:t>技术分析：</a:t>
            </a:r>
            <a:r>
              <a:rPr lang="zh-CN" altLang="en-US" sz="2400" b="1" dirty="0">
                <a:latin typeface="楷体" pitchFamily="49" charset="-122"/>
                <a:ea typeface="楷体" pitchFamily="49" charset="-122"/>
              </a:rPr>
              <a:t>沪镍上涨突破震荡区间</a:t>
            </a:r>
          </a:p>
        </p:txBody>
      </p:sp>
      <p:pic>
        <p:nvPicPr>
          <p:cNvPr id="2050" name="Picture 2"/>
          <p:cNvPicPr>
            <a:picLocks noChangeAspect="1" noChangeArrowheads="1"/>
          </p:cNvPicPr>
          <p:nvPr/>
        </p:nvPicPr>
        <p:blipFill>
          <a:blip r:embed="rId2" cstate="print"/>
          <a:srcRect/>
          <a:stretch>
            <a:fillRect/>
          </a:stretch>
        </p:blipFill>
        <p:spPr bwMode="auto">
          <a:xfrm>
            <a:off x="179512" y="620688"/>
            <a:ext cx="8521624" cy="4863951"/>
          </a:xfrm>
          <a:prstGeom prst="rect">
            <a:avLst/>
          </a:prstGeom>
          <a:noFill/>
          <a:ln w="9525">
            <a:noFill/>
            <a:miter lim="800000"/>
            <a:headEnd/>
            <a:tailEnd/>
          </a:ln>
        </p:spPr>
      </p:pic>
      <p:sp>
        <p:nvSpPr>
          <p:cNvPr id="4" name="矩形 3"/>
          <p:cNvSpPr/>
          <p:nvPr/>
        </p:nvSpPr>
        <p:spPr>
          <a:xfrm>
            <a:off x="5940152" y="2924944"/>
            <a:ext cx="2520280" cy="7920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468313" y="0"/>
            <a:ext cx="7992119" cy="461665"/>
          </a:xfrm>
          <a:prstGeom prst="rect">
            <a:avLst/>
          </a:prstGeom>
          <a:noFill/>
          <a:ln w="9525">
            <a:noFill/>
            <a:miter lim="800000"/>
            <a:headEnd/>
            <a:tailEnd/>
          </a:ln>
        </p:spPr>
        <p:txBody>
          <a:bodyPr wrap="square">
            <a:spAutoFit/>
          </a:bodyPr>
          <a:lstStyle/>
          <a:p>
            <a:pPr eaLnBrk="1" hangingPunct="1">
              <a:buFont typeface="Arial" pitchFamily="34" charset="0"/>
              <a:buNone/>
            </a:pPr>
            <a:r>
              <a:rPr lang="zh-CN" altLang="en-US" sz="2400" b="1" dirty="0" smtClean="0">
                <a:latin typeface="楷体" pitchFamily="49" charset="-122"/>
                <a:ea typeface="楷体" pitchFamily="49" charset="-122"/>
              </a:rPr>
              <a:t>持仓：</a:t>
            </a:r>
            <a:r>
              <a:rPr lang="en-US" altLang="zh-CN" sz="2400" b="1" dirty="0" smtClean="0">
                <a:latin typeface="楷体" pitchFamily="49" charset="-122"/>
                <a:ea typeface="楷体" pitchFamily="49" charset="-122"/>
              </a:rPr>
              <a:t>9</a:t>
            </a:r>
            <a:r>
              <a:rPr lang="zh-CN" altLang="en-US" sz="2400" b="1" dirty="0" smtClean="0">
                <a:latin typeface="楷体" pitchFamily="49" charset="-122"/>
                <a:ea typeface="楷体" pitchFamily="49" charset="-122"/>
              </a:rPr>
              <a:t>月合约持仓已创新</a:t>
            </a:r>
            <a:r>
              <a:rPr lang="zh-CN" altLang="en-US" sz="2400" b="1" dirty="0" smtClean="0">
                <a:latin typeface="楷体" pitchFamily="49" charset="-122"/>
                <a:ea typeface="楷体" pitchFamily="49" charset="-122"/>
              </a:rPr>
              <a:t>高，</a:t>
            </a:r>
            <a:r>
              <a:rPr lang="en-US" altLang="zh-CN" sz="2400" b="1" dirty="0" smtClean="0">
                <a:latin typeface="楷体" pitchFamily="49" charset="-122"/>
                <a:ea typeface="楷体" pitchFamily="49" charset="-122"/>
              </a:rPr>
              <a:t>9-1</a:t>
            </a:r>
            <a:r>
              <a:rPr lang="zh-CN" altLang="en-US" sz="2400" b="1" dirty="0" smtClean="0">
                <a:latin typeface="楷体" pitchFamily="49" charset="-122"/>
                <a:ea typeface="楷体" pitchFamily="49" charset="-122"/>
              </a:rPr>
              <a:t>价差缩窄</a:t>
            </a:r>
            <a:endParaRPr lang="zh-CN" altLang="en-US" sz="2400" b="1" dirty="0">
              <a:latin typeface="楷体" pitchFamily="49" charset="-122"/>
              <a:ea typeface="楷体" pitchFamily="49" charset="-122"/>
            </a:endParaRPr>
          </a:p>
        </p:txBody>
      </p:sp>
      <p:pic>
        <p:nvPicPr>
          <p:cNvPr id="6" name="Picture 2"/>
          <p:cNvPicPr>
            <a:picLocks noChangeAspect="1" noChangeArrowheads="1"/>
          </p:cNvPicPr>
          <p:nvPr/>
        </p:nvPicPr>
        <p:blipFill>
          <a:blip r:embed="rId2" cstate="print"/>
          <a:srcRect/>
          <a:stretch>
            <a:fillRect/>
          </a:stretch>
        </p:blipFill>
        <p:spPr bwMode="auto">
          <a:xfrm>
            <a:off x="467544" y="548680"/>
            <a:ext cx="4435971" cy="2768600"/>
          </a:xfrm>
          <a:prstGeom prst="rect">
            <a:avLst/>
          </a:prstGeom>
          <a:noFill/>
          <a:ln w="9525">
            <a:noFill/>
            <a:miter lim="800000"/>
            <a:headEnd/>
            <a:tailEnd/>
          </a:ln>
          <a:effectLst/>
        </p:spPr>
      </p:pic>
      <p:pic>
        <p:nvPicPr>
          <p:cNvPr id="7" name="Picture 3"/>
          <p:cNvPicPr>
            <a:picLocks noChangeAspect="1" noChangeArrowheads="1"/>
          </p:cNvPicPr>
          <p:nvPr/>
        </p:nvPicPr>
        <p:blipFill>
          <a:blip r:embed="rId3" cstate="print"/>
          <a:srcRect/>
          <a:stretch>
            <a:fillRect/>
          </a:stretch>
        </p:blipFill>
        <p:spPr bwMode="auto">
          <a:xfrm>
            <a:off x="467544" y="3356992"/>
            <a:ext cx="4392488" cy="2768600"/>
          </a:xfrm>
          <a:prstGeom prst="rect">
            <a:avLst/>
          </a:prstGeom>
          <a:noFill/>
          <a:ln w="9525">
            <a:noFill/>
            <a:miter lim="800000"/>
            <a:headEnd/>
            <a:tailEnd/>
          </a:ln>
          <a:effectLst/>
        </p:spPr>
      </p:pic>
      <p:sp>
        <p:nvSpPr>
          <p:cNvPr id="5" name="矩形 4"/>
          <p:cNvSpPr/>
          <p:nvPr/>
        </p:nvSpPr>
        <p:spPr>
          <a:xfrm>
            <a:off x="5220072" y="836712"/>
            <a:ext cx="3384376" cy="3970318"/>
          </a:xfrm>
          <a:prstGeom prst="rect">
            <a:avLst/>
          </a:prstGeom>
        </p:spPr>
        <p:txBody>
          <a:bodyPr wrap="square">
            <a:spAutoFit/>
          </a:bodyPr>
          <a:lstStyle/>
          <a:p>
            <a:r>
              <a:rPr lang="zh-CN" altLang="zh-CN" dirty="0" smtClean="0">
                <a:latin typeface="楷体" pitchFamily="49" charset="-122"/>
                <a:ea typeface="楷体" pitchFamily="49" charset="-122"/>
              </a:rPr>
              <a:t>持仓仍在增加，不断创新</a:t>
            </a:r>
            <a:r>
              <a:rPr lang="zh-CN" altLang="zh-CN" dirty="0" smtClean="0">
                <a:latin typeface="楷体" pitchFamily="49" charset="-122"/>
                <a:ea typeface="楷体" pitchFamily="49" charset="-122"/>
              </a:rPr>
              <a:t>高</a:t>
            </a:r>
            <a:endParaRPr lang="en-US" altLang="zh-CN" dirty="0" smtClean="0">
              <a:latin typeface="楷体" pitchFamily="49" charset="-122"/>
              <a:ea typeface="楷体" pitchFamily="49" charset="-122"/>
            </a:endParaRPr>
          </a:p>
          <a:p>
            <a:endParaRPr lang="en-US" altLang="zh-CN" dirty="0" smtClean="0">
              <a:latin typeface="楷体" pitchFamily="49" charset="-122"/>
              <a:ea typeface="楷体" pitchFamily="49" charset="-122"/>
            </a:endParaRPr>
          </a:p>
          <a:p>
            <a:r>
              <a:rPr lang="zh-CN" altLang="en-US" dirty="0" smtClean="0">
                <a:latin typeface="楷体" pitchFamily="49" charset="-122"/>
                <a:ea typeface="楷体" pitchFamily="49" charset="-122"/>
              </a:rPr>
              <a:t>持仓：</a:t>
            </a:r>
            <a:r>
              <a:rPr lang="en-US" altLang="zh-CN" dirty="0" smtClean="0">
                <a:latin typeface="楷体" pitchFamily="49" charset="-122"/>
                <a:ea typeface="楷体" pitchFamily="49" charset="-122"/>
              </a:rPr>
              <a:t>25</a:t>
            </a:r>
            <a:r>
              <a:rPr lang="zh-CN" altLang="en-US" dirty="0" smtClean="0">
                <a:latin typeface="楷体" pitchFamily="49" charset="-122"/>
                <a:ea typeface="楷体" pitchFamily="49" charset="-122"/>
              </a:rPr>
              <a:t>万吨</a:t>
            </a:r>
            <a:endParaRPr lang="en-US" altLang="zh-CN" dirty="0" smtClean="0">
              <a:latin typeface="楷体" pitchFamily="49" charset="-122"/>
              <a:ea typeface="楷体" pitchFamily="49" charset="-122"/>
            </a:endParaRPr>
          </a:p>
          <a:p>
            <a:r>
              <a:rPr lang="zh-CN" altLang="en-US" dirty="0" smtClean="0">
                <a:latin typeface="楷体" pitchFamily="49" charset="-122"/>
                <a:ea typeface="楷体" pitchFamily="49" charset="-122"/>
              </a:rPr>
              <a:t>仓</a:t>
            </a:r>
            <a:r>
              <a:rPr lang="zh-CN" altLang="en-US" dirty="0" smtClean="0">
                <a:latin typeface="楷体" pitchFamily="49" charset="-122"/>
                <a:ea typeface="楷体" pitchFamily="49" charset="-122"/>
              </a:rPr>
              <a:t>单：</a:t>
            </a:r>
            <a:r>
              <a:rPr lang="en-US" altLang="zh-CN" dirty="0" smtClean="0">
                <a:latin typeface="楷体" pitchFamily="49" charset="-122"/>
                <a:ea typeface="楷体" pitchFamily="49" charset="-122"/>
              </a:rPr>
              <a:t>6</a:t>
            </a:r>
            <a:r>
              <a:rPr lang="zh-CN" altLang="en-US" dirty="0" smtClean="0">
                <a:latin typeface="楷体" pitchFamily="49" charset="-122"/>
                <a:ea typeface="楷体" pitchFamily="49" charset="-122"/>
              </a:rPr>
              <a:t>万吨</a:t>
            </a:r>
            <a:endParaRPr lang="en-US" altLang="zh-CN" dirty="0" smtClean="0">
              <a:latin typeface="楷体" pitchFamily="49" charset="-122"/>
              <a:ea typeface="楷体" pitchFamily="49" charset="-122"/>
            </a:endParaRPr>
          </a:p>
          <a:p>
            <a:endParaRPr lang="en-US" altLang="zh-CN" dirty="0" smtClean="0">
              <a:latin typeface="楷体" pitchFamily="49" charset="-122"/>
              <a:ea typeface="楷体" pitchFamily="49" charset="-122"/>
            </a:endParaRPr>
          </a:p>
          <a:p>
            <a:endParaRPr lang="en-US" altLang="zh-CN" dirty="0" smtClean="0">
              <a:latin typeface="楷体" pitchFamily="49" charset="-122"/>
              <a:ea typeface="楷体" pitchFamily="49" charset="-122"/>
            </a:endParaRPr>
          </a:p>
          <a:p>
            <a:endParaRPr lang="en-US" altLang="zh-CN" dirty="0" smtClean="0">
              <a:latin typeface="楷体" pitchFamily="49" charset="-122"/>
              <a:ea typeface="楷体" pitchFamily="49" charset="-122"/>
            </a:endParaRPr>
          </a:p>
          <a:p>
            <a:endParaRPr lang="en-US" altLang="zh-CN" dirty="0" smtClean="0">
              <a:latin typeface="楷体" pitchFamily="49" charset="-122"/>
              <a:ea typeface="楷体" pitchFamily="49" charset="-122"/>
            </a:endParaRPr>
          </a:p>
          <a:p>
            <a:endParaRPr lang="en-US" altLang="zh-CN" dirty="0" smtClean="0">
              <a:latin typeface="楷体" pitchFamily="49" charset="-122"/>
              <a:ea typeface="楷体" pitchFamily="49" charset="-122"/>
            </a:endParaRPr>
          </a:p>
          <a:p>
            <a:r>
              <a:rPr lang="zh-CN" altLang="en-US" dirty="0" smtClean="0">
                <a:latin typeface="楷体" pitchFamily="49" charset="-122"/>
                <a:ea typeface="楷体" pitchFamily="49" charset="-122"/>
              </a:rPr>
              <a:t>价差</a:t>
            </a:r>
            <a:r>
              <a:rPr lang="zh-CN" altLang="zh-CN" dirty="0" smtClean="0">
                <a:latin typeface="楷体" pitchFamily="49" charset="-122"/>
                <a:ea typeface="楷体" pitchFamily="49" charset="-122"/>
              </a:rPr>
              <a:t>缩小</a:t>
            </a:r>
            <a:r>
              <a:rPr lang="zh-CN" altLang="en-US" dirty="0" smtClean="0">
                <a:latin typeface="楷体" pitchFamily="49" charset="-122"/>
                <a:ea typeface="楷体" pitchFamily="49" charset="-122"/>
              </a:rPr>
              <a:t>，</a:t>
            </a:r>
            <a:r>
              <a:rPr lang="zh-CN" altLang="zh-CN" dirty="0" smtClean="0">
                <a:latin typeface="楷体" pitchFamily="49" charset="-122"/>
                <a:ea typeface="楷体" pitchFamily="49" charset="-122"/>
              </a:rPr>
              <a:t>现货坚挺</a:t>
            </a:r>
            <a:endParaRPr lang="en-US" altLang="zh-CN" dirty="0" smtClean="0">
              <a:latin typeface="楷体" pitchFamily="49" charset="-122"/>
              <a:ea typeface="楷体" pitchFamily="49" charset="-122"/>
            </a:endParaRPr>
          </a:p>
          <a:p>
            <a:endParaRPr lang="en-US" altLang="zh-CN" dirty="0" smtClean="0">
              <a:latin typeface="楷体" pitchFamily="49" charset="-122"/>
              <a:ea typeface="楷体" pitchFamily="49" charset="-122"/>
            </a:endParaRPr>
          </a:p>
          <a:p>
            <a:r>
              <a:rPr lang="zh-CN" altLang="en-US" dirty="0" smtClean="0">
                <a:latin typeface="楷体" pitchFamily="49" charset="-122"/>
                <a:ea typeface="楷体" pitchFamily="49" charset="-122"/>
              </a:rPr>
              <a:t>钢厂</a:t>
            </a:r>
            <a:r>
              <a:rPr lang="en-US" altLang="zh-CN" dirty="0" smtClean="0">
                <a:latin typeface="楷体" pitchFamily="49" charset="-122"/>
                <a:ea typeface="楷体" pitchFamily="49" charset="-122"/>
              </a:rPr>
              <a:t>7</a:t>
            </a:r>
            <a:r>
              <a:rPr lang="zh-CN" altLang="zh-CN" dirty="0" smtClean="0">
                <a:latin typeface="楷体" pitchFamily="49" charset="-122"/>
                <a:ea typeface="楷体" pitchFamily="49" charset="-122"/>
              </a:rPr>
              <a:t>月订单继续增加，在钢厂货大量</a:t>
            </a:r>
            <a:r>
              <a:rPr lang="zh-CN" altLang="zh-CN" dirty="0" smtClean="0">
                <a:latin typeface="楷体" pitchFamily="49" charset="-122"/>
                <a:ea typeface="楷体" pitchFamily="49" charset="-122"/>
              </a:rPr>
              <a:t>流通到</a:t>
            </a:r>
            <a:r>
              <a:rPr lang="zh-CN" altLang="zh-CN" dirty="0" smtClean="0">
                <a:latin typeface="楷体" pitchFamily="49" charset="-122"/>
                <a:ea typeface="楷体" pitchFamily="49" charset="-122"/>
              </a:rPr>
              <a:t>市场前，预计一个月的时间内价格很难跌</a:t>
            </a:r>
            <a:endParaRPr lang="zh-CN" altLang="en-US" dirty="0" smtClean="0">
              <a:latin typeface="楷体" pitchFamily="49" charset="-122"/>
              <a:ea typeface="楷体" pitchFamily="49"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custDataLst>
              <p:tags r:id="rId2"/>
            </p:custDataLst>
          </p:nvPr>
        </p:nvSpPr>
        <p:spPr>
          <a:xfrm>
            <a:off x="5295900" y="0"/>
            <a:ext cx="3848100" cy="6858000"/>
          </a:xfrm>
          <a:custGeom>
            <a:avLst/>
            <a:gdLst>
              <a:gd name="connsiteX0" fmla="*/ 0 w 3848100"/>
              <a:gd name="connsiteY0" fmla="*/ 0 h 6858000"/>
              <a:gd name="connsiteX1" fmla="*/ 3848100 w 3848100"/>
              <a:gd name="connsiteY1" fmla="*/ 0 h 6858000"/>
              <a:gd name="connsiteX2" fmla="*/ 3848100 w 3848100"/>
              <a:gd name="connsiteY2" fmla="*/ 6858000 h 6858000"/>
              <a:gd name="connsiteX3" fmla="*/ 0 w 3848100"/>
              <a:gd name="connsiteY3" fmla="*/ 6858000 h 6858000"/>
              <a:gd name="connsiteX4" fmla="*/ 2387600 w 3848100"/>
              <a:gd name="connsiteY4" fmla="*/ 3429000 h 6858000"/>
              <a:gd name="connsiteX5" fmla="*/ 0 w 38481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8100" h="6858000">
                <a:moveTo>
                  <a:pt x="0" y="0"/>
                </a:moveTo>
                <a:lnTo>
                  <a:pt x="3848100" y="0"/>
                </a:lnTo>
                <a:lnTo>
                  <a:pt x="3848100" y="6858000"/>
                </a:lnTo>
                <a:lnTo>
                  <a:pt x="0" y="6858000"/>
                </a:lnTo>
                <a:cubicBezTo>
                  <a:pt x="1318635" y="6858000"/>
                  <a:pt x="2387600" y="5322784"/>
                  <a:pt x="2387600" y="3429000"/>
                </a:cubicBezTo>
                <a:cubicBezTo>
                  <a:pt x="2387600" y="1535216"/>
                  <a:pt x="1318635" y="0"/>
                  <a:pt x="0" y="0"/>
                </a:cubicBezTo>
                <a:close/>
              </a:path>
            </a:pathLst>
          </a:custGeom>
          <a:gradFill flip="none" rotWithShape="1">
            <a:gsLst>
              <a:gs pos="0">
                <a:schemeClr val="accent1">
                  <a:alpha val="50000"/>
                </a:schemeClr>
              </a:gs>
              <a:gs pos="53000">
                <a:schemeClr val="accent1">
                  <a:lumMod val="60000"/>
                  <a:lumOff val="40000"/>
                  <a:alpha val="2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椭圆 2"/>
          <p:cNvSpPr/>
          <p:nvPr>
            <p:custDataLst>
              <p:tags r:id="rId3"/>
            </p:custDataLst>
          </p:nvPr>
        </p:nvSpPr>
        <p:spPr>
          <a:xfrm>
            <a:off x="5295900" y="0"/>
            <a:ext cx="2387600" cy="6858000"/>
          </a:xfrm>
          <a:custGeom>
            <a:avLst/>
            <a:gdLst>
              <a:gd name="connsiteX0" fmla="*/ 0 w 4775200"/>
              <a:gd name="connsiteY0" fmla="*/ 3429000 h 6858000"/>
              <a:gd name="connsiteX1" fmla="*/ 2387600 w 4775200"/>
              <a:gd name="connsiteY1" fmla="*/ 0 h 6858000"/>
              <a:gd name="connsiteX2" fmla="*/ 4775200 w 4775200"/>
              <a:gd name="connsiteY2" fmla="*/ 3429000 h 6858000"/>
              <a:gd name="connsiteX3" fmla="*/ 2387600 w 4775200"/>
              <a:gd name="connsiteY3" fmla="*/ 6858000 h 6858000"/>
              <a:gd name="connsiteX4" fmla="*/ 0 w 4775200"/>
              <a:gd name="connsiteY4" fmla="*/ 3429000 h 6858000"/>
              <a:gd name="connsiteX0" fmla="*/ 0 w 4775200"/>
              <a:gd name="connsiteY0" fmla="*/ 3429000 h 6858000"/>
              <a:gd name="connsiteX1" fmla="*/ 2387600 w 4775200"/>
              <a:gd name="connsiteY1" fmla="*/ 0 h 6858000"/>
              <a:gd name="connsiteX2" fmla="*/ 4775200 w 4775200"/>
              <a:gd name="connsiteY2" fmla="*/ 3429000 h 6858000"/>
              <a:gd name="connsiteX3" fmla="*/ 2387600 w 4775200"/>
              <a:gd name="connsiteY3" fmla="*/ 6858000 h 6858000"/>
              <a:gd name="connsiteX4" fmla="*/ 91440 w 4775200"/>
              <a:gd name="connsiteY4" fmla="*/ 3520440 h 6858000"/>
              <a:gd name="connsiteX0" fmla="*/ 0 w 4775200"/>
              <a:gd name="connsiteY0" fmla="*/ 3429000 h 6858000"/>
              <a:gd name="connsiteX1" fmla="*/ 2387600 w 4775200"/>
              <a:gd name="connsiteY1" fmla="*/ 0 h 6858000"/>
              <a:gd name="connsiteX2" fmla="*/ 4775200 w 4775200"/>
              <a:gd name="connsiteY2" fmla="*/ 3429000 h 6858000"/>
              <a:gd name="connsiteX3" fmla="*/ 2387600 w 4775200"/>
              <a:gd name="connsiteY3" fmla="*/ 6858000 h 6858000"/>
              <a:gd name="connsiteX0" fmla="*/ 0 w 2387600"/>
              <a:gd name="connsiteY0" fmla="*/ 0 h 6858000"/>
              <a:gd name="connsiteX1" fmla="*/ 2387600 w 2387600"/>
              <a:gd name="connsiteY1" fmla="*/ 3429000 h 6858000"/>
              <a:gd name="connsiteX2" fmla="*/ 0 w 2387600"/>
              <a:gd name="connsiteY2" fmla="*/ 6858000 h 6858000"/>
            </a:gdLst>
            <a:ahLst/>
            <a:cxnLst>
              <a:cxn ang="0">
                <a:pos x="connsiteX0" y="connsiteY0"/>
              </a:cxn>
              <a:cxn ang="0">
                <a:pos x="connsiteX1" y="connsiteY1"/>
              </a:cxn>
              <a:cxn ang="0">
                <a:pos x="connsiteX2" y="connsiteY2"/>
              </a:cxn>
            </a:cxnLst>
            <a:rect l="l" t="t" r="r" b="b"/>
            <a:pathLst>
              <a:path w="2387600" h="6858000">
                <a:moveTo>
                  <a:pt x="0" y="0"/>
                </a:moveTo>
                <a:cubicBezTo>
                  <a:pt x="1318635" y="0"/>
                  <a:pt x="2387600" y="1535216"/>
                  <a:pt x="2387600" y="3429000"/>
                </a:cubicBezTo>
                <a:cubicBezTo>
                  <a:pt x="2387600" y="5322784"/>
                  <a:pt x="1318635" y="6858000"/>
                  <a:pt x="0" y="6858000"/>
                </a:cubicBezTo>
              </a:path>
            </a:pathLst>
          </a:custGeom>
          <a:noFill/>
          <a:ln w="12700">
            <a:gradFill flip="none" rotWithShape="1">
              <a:gsLst>
                <a:gs pos="0">
                  <a:schemeClr val="accent1">
                    <a:alpha val="50000"/>
                  </a:schemeClr>
                </a:gs>
                <a:gs pos="53000">
                  <a:schemeClr val="accent1">
                    <a:lumMod val="60000"/>
                    <a:lumOff val="40000"/>
                    <a:alpha val="50000"/>
                  </a:schemeClr>
                </a:gs>
                <a:gs pos="100000">
                  <a:schemeClr val="bg1">
                    <a:alpha val="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椭圆 2"/>
          <p:cNvSpPr/>
          <p:nvPr>
            <p:custDataLst>
              <p:tags r:id="rId4"/>
            </p:custDataLst>
          </p:nvPr>
        </p:nvSpPr>
        <p:spPr>
          <a:xfrm>
            <a:off x="5124450" y="0"/>
            <a:ext cx="2387600" cy="6858000"/>
          </a:xfrm>
          <a:custGeom>
            <a:avLst/>
            <a:gdLst>
              <a:gd name="connsiteX0" fmla="*/ 0 w 4775200"/>
              <a:gd name="connsiteY0" fmla="*/ 3429000 h 6858000"/>
              <a:gd name="connsiteX1" fmla="*/ 2387600 w 4775200"/>
              <a:gd name="connsiteY1" fmla="*/ 0 h 6858000"/>
              <a:gd name="connsiteX2" fmla="*/ 4775200 w 4775200"/>
              <a:gd name="connsiteY2" fmla="*/ 3429000 h 6858000"/>
              <a:gd name="connsiteX3" fmla="*/ 2387600 w 4775200"/>
              <a:gd name="connsiteY3" fmla="*/ 6858000 h 6858000"/>
              <a:gd name="connsiteX4" fmla="*/ 0 w 4775200"/>
              <a:gd name="connsiteY4" fmla="*/ 3429000 h 6858000"/>
              <a:gd name="connsiteX0" fmla="*/ 0 w 4775200"/>
              <a:gd name="connsiteY0" fmla="*/ 3429000 h 6858000"/>
              <a:gd name="connsiteX1" fmla="*/ 2387600 w 4775200"/>
              <a:gd name="connsiteY1" fmla="*/ 0 h 6858000"/>
              <a:gd name="connsiteX2" fmla="*/ 4775200 w 4775200"/>
              <a:gd name="connsiteY2" fmla="*/ 3429000 h 6858000"/>
              <a:gd name="connsiteX3" fmla="*/ 2387600 w 4775200"/>
              <a:gd name="connsiteY3" fmla="*/ 6858000 h 6858000"/>
              <a:gd name="connsiteX4" fmla="*/ 91440 w 4775200"/>
              <a:gd name="connsiteY4" fmla="*/ 3520440 h 6858000"/>
              <a:gd name="connsiteX0" fmla="*/ 0 w 4775200"/>
              <a:gd name="connsiteY0" fmla="*/ 3429000 h 6858000"/>
              <a:gd name="connsiteX1" fmla="*/ 2387600 w 4775200"/>
              <a:gd name="connsiteY1" fmla="*/ 0 h 6858000"/>
              <a:gd name="connsiteX2" fmla="*/ 4775200 w 4775200"/>
              <a:gd name="connsiteY2" fmla="*/ 3429000 h 6858000"/>
              <a:gd name="connsiteX3" fmla="*/ 2387600 w 4775200"/>
              <a:gd name="connsiteY3" fmla="*/ 6858000 h 6858000"/>
              <a:gd name="connsiteX0" fmla="*/ 0 w 2387600"/>
              <a:gd name="connsiteY0" fmla="*/ 0 h 6858000"/>
              <a:gd name="connsiteX1" fmla="*/ 2387600 w 2387600"/>
              <a:gd name="connsiteY1" fmla="*/ 3429000 h 6858000"/>
              <a:gd name="connsiteX2" fmla="*/ 0 w 2387600"/>
              <a:gd name="connsiteY2" fmla="*/ 6858000 h 6858000"/>
            </a:gdLst>
            <a:ahLst/>
            <a:cxnLst>
              <a:cxn ang="0">
                <a:pos x="connsiteX0" y="connsiteY0"/>
              </a:cxn>
              <a:cxn ang="0">
                <a:pos x="connsiteX1" y="connsiteY1"/>
              </a:cxn>
              <a:cxn ang="0">
                <a:pos x="connsiteX2" y="connsiteY2"/>
              </a:cxn>
            </a:cxnLst>
            <a:rect l="l" t="t" r="r" b="b"/>
            <a:pathLst>
              <a:path w="2387600" h="6858000">
                <a:moveTo>
                  <a:pt x="0" y="0"/>
                </a:moveTo>
                <a:cubicBezTo>
                  <a:pt x="1318635" y="0"/>
                  <a:pt x="2387600" y="1535216"/>
                  <a:pt x="2387600" y="3429000"/>
                </a:cubicBezTo>
                <a:cubicBezTo>
                  <a:pt x="2387600" y="5322784"/>
                  <a:pt x="1318635" y="6858000"/>
                  <a:pt x="0" y="6858000"/>
                </a:cubicBezTo>
              </a:path>
            </a:pathLst>
          </a:custGeom>
          <a:noFill/>
          <a:ln w="12700">
            <a:gradFill flip="none" rotWithShape="1">
              <a:gsLst>
                <a:gs pos="0">
                  <a:schemeClr val="accent1">
                    <a:alpha val="50000"/>
                  </a:schemeClr>
                </a:gs>
                <a:gs pos="53000">
                  <a:schemeClr val="accent1">
                    <a:lumMod val="60000"/>
                    <a:lumOff val="40000"/>
                    <a:alpha val="50000"/>
                  </a:schemeClr>
                </a:gs>
                <a:gs pos="100000">
                  <a:schemeClr val="bg1">
                    <a:alpha val="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TextBox 8"/>
          <p:cNvSpPr txBox="1">
            <a:spLocks noChangeArrowheads="1"/>
          </p:cNvSpPr>
          <p:nvPr/>
        </p:nvSpPr>
        <p:spPr bwMode="auto">
          <a:xfrm>
            <a:off x="467544" y="14709"/>
            <a:ext cx="67691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smtClean="0">
                <a:ea typeface="楷体" pitchFamily="49" charset="-122"/>
              </a:rPr>
              <a:t>镍行情总结</a:t>
            </a:r>
            <a:endParaRPr lang="zh-CN" altLang="en-US" sz="2400" b="1" dirty="0">
              <a:ea typeface="楷体" pitchFamily="49" charset="-122"/>
            </a:endParaRPr>
          </a:p>
        </p:txBody>
      </p:sp>
      <p:sp>
        <p:nvSpPr>
          <p:cNvPr id="14" name="标题 1"/>
          <p:cNvSpPr txBox="1">
            <a:spLocks/>
          </p:cNvSpPr>
          <p:nvPr/>
        </p:nvSpPr>
        <p:spPr>
          <a:xfrm>
            <a:off x="611560" y="908720"/>
            <a:ext cx="8280920" cy="4968552"/>
          </a:xfrm>
          <a:prstGeom prst="rect">
            <a:avLst/>
          </a:prstGeom>
        </p:spPr>
        <p:txBody>
          <a:bodyPr/>
          <a:lstStyle/>
          <a:p>
            <a:pPr lvl="0">
              <a:defRPr/>
            </a:pPr>
            <a:r>
              <a:rPr lang="zh-CN" altLang="en-US" sz="2800" b="1" dirty="0" smtClean="0">
                <a:latin typeface="+mj-lt"/>
                <a:ea typeface="楷体" pitchFamily="49" charset="-122"/>
                <a:cs typeface="+mj-cs"/>
              </a:rPr>
              <a:t>镍反弹趋势确立</a:t>
            </a:r>
            <a:r>
              <a:rPr lang="zh-CN" altLang="en-US" sz="2800" b="1" dirty="0">
                <a:latin typeface="+mj-lt"/>
                <a:ea typeface="楷体" pitchFamily="49" charset="-122"/>
                <a:cs typeface="+mj-cs"/>
              </a:rPr>
              <a:t>，反弹高度</a:t>
            </a:r>
            <a:r>
              <a:rPr lang="en-US" altLang="zh-CN" sz="2800" b="1" dirty="0" smtClean="0">
                <a:latin typeface="+mj-lt"/>
                <a:ea typeface="楷体" pitchFamily="49" charset="-122"/>
                <a:cs typeface="+mj-cs"/>
              </a:rPr>
              <a:t>83000-85000</a:t>
            </a:r>
            <a:r>
              <a:rPr lang="zh-CN" altLang="en-US" sz="2800" b="1" dirty="0" smtClean="0">
                <a:latin typeface="+mj-lt"/>
                <a:ea typeface="楷体" pitchFamily="49" charset="-122"/>
                <a:cs typeface="+mj-cs"/>
              </a:rPr>
              <a:t>？</a:t>
            </a:r>
            <a:endParaRPr lang="en-US" altLang="zh-CN" sz="2800" b="1" dirty="0" smtClean="0">
              <a:latin typeface="+mj-lt"/>
              <a:ea typeface="楷体" pitchFamily="49" charset="-122"/>
              <a:cs typeface="+mj-cs"/>
            </a:endParaRPr>
          </a:p>
          <a:p>
            <a:pPr lvl="0">
              <a:defRPr/>
            </a:pPr>
            <a:endParaRPr lang="en-US" altLang="zh-CN" sz="2800" b="1" dirty="0">
              <a:latin typeface="+mj-lt"/>
              <a:ea typeface="楷体" pitchFamily="49" charset="-122"/>
              <a:cs typeface="+mj-cs"/>
            </a:endParaRPr>
          </a:p>
          <a:p>
            <a:pPr>
              <a:defRPr/>
            </a:pPr>
            <a:r>
              <a:rPr lang="zh-CN" altLang="en-US" sz="2400" b="1" dirty="0">
                <a:ea typeface="楷体" pitchFamily="49" charset="-122"/>
              </a:rPr>
              <a:t>反弹理由？</a:t>
            </a:r>
            <a:endParaRPr lang="en-US" altLang="zh-CN" sz="2400" b="1" dirty="0">
              <a:ea typeface="楷体" pitchFamily="49" charset="-122"/>
            </a:endParaRPr>
          </a:p>
          <a:p>
            <a:pPr>
              <a:defRPr/>
            </a:pPr>
            <a:r>
              <a:rPr lang="en-US" altLang="zh-CN" sz="2400" dirty="0" smtClean="0">
                <a:ea typeface="楷体" pitchFamily="49" charset="-122"/>
              </a:rPr>
              <a:t>1</a:t>
            </a:r>
            <a:r>
              <a:rPr lang="zh-CN" altLang="en-US" sz="2400" dirty="0" smtClean="0">
                <a:ea typeface="楷体" pitchFamily="49" charset="-122"/>
              </a:rPr>
              <a:t>、宏观氛围改善，市场做多情绪发酵</a:t>
            </a:r>
            <a:endParaRPr lang="en-US" altLang="zh-CN" sz="2400" dirty="0" smtClean="0">
              <a:ea typeface="楷体" pitchFamily="49" charset="-122"/>
            </a:endParaRPr>
          </a:p>
          <a:p>
            <a:pPr>
              <a:defRPr/>
            </a:pPr>
            <a:r>
              <a:rPr lang="en-US" altLang="zh-CN" sz="2400" dirty="0" smtClean="0">
                <a:ea typeface="楷体" pitchFamily="49" charset="-122"/>
              </a:rPr>
              <a:t>2</a:t>
            </a:r>
            <a:r>
              <a:rPr lang="zh-CN" altLang="en-US" sz="2400" dirty="0" smtClean="0">
                <a:ea typeface="楷体" pitchFamily="49" charset="-122"/>
              </a:rPr>
              <a:t>、不锈钢拉</a:t>
            </a:r>
            <a:r>
              <a:rPr lang="zh-CN" altLang="en-US" sz="2400" dirty="0">
                <a:ea typeface="楷体" pitchFamily="49" charset="-122"/>
              </a:rPr>
              <a:t>涨</a:t>
            </a:r>
            <a:r>
              <a:rPr lang="zh-CN" altLang="en-US" sz="2400" dirty="0" smtClean="0">
                <a:ea typeface="楷体" pitchFamily="49" charset="-122"/>
              </a:rPr>
              <a:t>带动短期需求好转</a:t>
            </a:r>
            <a:endParaRPr lang="en-US" altLang="zh-CN" sz="2400" dirty="0" smtClean="0">
              <a:ea typeface="楷体" pitchFamily="49" charset="-122"/>
            </a:endParaRPr>
          </a:p>
          <a:p>
            <a:pPr>
              <a:defRPr/>
            </a:pPr>
            <a:r>
              <a:rPr lang="en-US" altLang="zh-CN" sz="2400" dirty="0" smtClean="0">
                <a:ea typeface="楷体" pitchFamily="49" charset="-122"/>
              </a:rPr>
              <a:t>3</a:t>
            </a:r>
            <a:r>
              <a:rPr lang="zh-CN" altLang="en-US" sz="2400" dirty="0" smtClean="0">
                <a:ea typeface="楷体" pitchFamily="49" charset="-122"/>
              </a:rPr>
              <a:t>、技术上突破前期箱体上沿</a:t>
            </a:r>
            <a:endParaRPr lang="en-US" altLang="zh-CN" sz="2400" dirty="0" smtClean="0">
              <a:ea typeface="楷体" pitchFamily="49" charset="-122"/>
            </a:endParaRPr>
          </a:p>
          <a:p>
            <a:pPr>
              <a:defRPr/>
            </a:pPr>
            <a:r>
              <a:rPr lang="en-US" altLang="zh-CN" sz="2400" dirty="0" smtClean="0">
                <a:ea typeface="楷体" pitchFamily="49" charset="-122"/>
              </a:rPr>
              <a:t>4</a:t>
            </a:r>
            <a:r>
              <a:rPr lang="zh-CN" altLang="en-US" sz="2400" dirty="0" smtClean="0">
                <a:ea typeface="楷体" pitchFamily="49" charset="-122"/>
              </a:rPr>
              <a:t>、价格处于低位</a:t>
            </a:r>
            <a:endParaRPr lang="en-US" altLang="zh-CN" sz="2400" dirty="0" smtClean="0">
              <a:ea typeface="楷体" pitchFamily="49" charset="-122"/>
            </a:endParaRPr>
          </a:p>
          <a:p>
            <a:pPr>
              <a:defRPr/>
            </a:pPr>
            <a:endParaRPr lang="en-US" altLang="zh-CN" sz="2400" dirty="0" smtClean="0">
              <a:ea typeface="楷体" pitchFamily="49" charset="-122"/>
            </a:endParaRPr>
          </a:p>
          <a:p>
            <a:pPr>
              <a:defRPr/>
            </a:pPr>
            <a:r>
              <a:rPr lang="zh-CN" altLang="en-US" sz="2400" dirty="0" smtClean="0">
                <a:ea typeface="楷体" pitchFamily="49" charset="-122"/>
              </a:rPr>
              <a:t>未来风险因素：</a:t>
            </a:r>
            <a:endParaRPr lang="en-US" altLang="zh-CN" sz="2400" dirty="0" smtClean="0">
              <a:ea typeface="楷体" pitchFamily="49" charset="-122"/>
            </a:endParaRPr>
          </a:p>
          <a:p>
            <a:pPr>
              <a:defRPr/>
            </a:pPr>
            <a:r>
              <a:rPr lang="en-US" altLang="zh-CN" sz="2400" dirty="0" smtClean="0">
                <a:ea typeface="楷体" pitchFamily="49" charset="-122"/>
              </a:rPr>
              <a:t>2017</a:t>
            </a:r>
            <a:r>
              <a:rPr lang="zh-CN" altLang="en-US" sz="2400" dirty="0" smtClean="0">
                <a:ea typeface="楷体" pitchFamily="49" charset="-122"/>
              </a:rPr>
              <a:t>年全球镍供应偏宽松</a:t>
            </a:r>
            <a:endParaRPr kumimoji="0" lang="en-US" altLang="zh-CN" sz="2400" i="0" u="none" strike="noStrike" kern="1200" cap="none" spc="0" normalizeH="0" baseline="0" noProof="0" dirty="0" smtClean="0">
              <a:ln>
                <a:noFill/>
              </a:ln>
              <a:solidFill>
                <a:schemeClr val="tx1"/>
              </a:solidFill>
              <a:effectLst/>
              <a:uLnTx/>
              <a:uFillTx/>
              <a:latin typeface="+mj-lt"/>
              <a:ea typeface="楷体" pitchFamily="49" charset="-122"/>
              <a:cs typeface="+mj-cs"/>
            </a:endParaRPr>
          </a:p>
          <a:p>
            <a:pPr>
              <a:defRPr/>
            </a:pPr>
            <a:endParaRPr lang="en-US" altLang="zh-CN" sz="2400" dirty="0" smtClean="0">
              <a:ea typeface="楷体" pitchFamily="49" charset="-122"/>
            </a:endParaRPr>
          </a:p>
          <a:p>
            <a:pPr>
              <a:defRPr/>
            </a:pPr>
            <a:endParaRPr lang="en-US" altLang="zh-CN" sz="2400" dirty="0" smtClean="0">
              <a:ea typeface="楷体" pitchFamily="49" charset="-122"/>
            </a:endParaRPr>
          </a:p>
          <a:p>
            <a:pPr>
              <a:defRPr/>
            </a:pPr>
            <a:endParaRPr lang="en-US" altLang="zh-CN" sz="2400" dirty="0" smtClean="0">
              <a:ea typeface="楷体" pitchFamily="49" charset="-122"/>
            </a:endParaRPr>
          </a:p>
          <a:p>
            <a:pPr>
              <a:defRPr/>
            </a:pPr>
            <a:endParaRPr lang="en-US" altLang="zh-CN" sz="2400" dirty="0" smtClean="0">
              <a:ea typeface="楷体" pitchFamily="49" charset="-122"/>
            </a:endParaRPr>
          </a:p>
          <a:p>
            <a:pPr>
              <a:defRPr/>
            </a:pPr>
            <a:endParaRPr lang="en-US" altLang="zh-CN" sz="2400" dirty="0" smtClean="0">
              <a:ea typeface="楷体" pitchFamily="49" charset="-122"/>
            </a:endParaRPr>
          </a:p>
          <a:p>
            <a:pPr>
              <a:defRPr/>
            </a:pPr>
            <a:endParaRPr lang="en-US" altLang="zh-CN" sz="2800" b="1" dirty="0" smtClean="0">
              <a:ea typeface="楷体" pitchFamily="49" charset="-122"/>
            </a:endParaRPr>
          </a:p>
          <a:p>
            <a:pPr>
              <a:defRPr/>
            </a:pPr>
            <a:endParaRPr lang="zh-CN" altLang="en-US" sz="2800" b="1" dirty="0" smtClean="0">
              <a:ea typeface="楷体" pitchFamily="49" charset="-122"/>
            </a:endParaRPr>
          </a:p>
          <a:p>
            <a:pPr lvl="0">
              <a:defRPr/>
            </a:pPr>
            <a:endParaRPr kumimoji="0" lang="zh-CN" altLang="en-US" sz="2800" b="1" i="0" u="none" strike="noStrike" kern="1200" cap="none" spc="0" normalizeH="0" baseline="0" noProof="0" dirty="0">
              <a:ln>
                <a:noFill/>
              </a:ln>
              <a:solidFill>
                <a:schemeClr val="tx1"/>
              </a:solidFill>
              <a:effectLst/>
              <a:uLnTx/>
              <a:uFillTx/>
              <a:latin typeface="+mj-lt"/>
              <a:ea typeface="楷体" pitchFamily="49" charset="-122"/>
              <a:cs typeface="+mj-cs"/>
            </a:endParaRP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3"/>
          <p:cNvSpPr txBox="1">
            <a:spLocks noChangeArrowheads="1"/>
          </p:cNvSpPr>
          <p:nvPr/>
        </p:nvSpPr>
        <p:spPr bwMode="auto">
          <a:xfrm>
            <a:off x="468313" y="0"/>
            <a:ext cx="4103687" cy="461963"/>
          </a:xfrm>
          <a:prstGeom prst="rect">
            <a:avLst/>
          </a:prstGeom>
          <a:noFill/>
          <a:ln w="9525">
            <a:noFill/>
            <a:miter lim="800000"/>
            <a:headEnd/>
            <a:tailEnd/>
          </a:ln>
        </p:spPr>
        <p:txBody>
          <a:bodyPr>
            <a:spAutoFit/>
          </a:bodyPr>
          <a:lstStyle/>
          <a:p>
            <a:pPr eaLnBrk="1" hangingPunct="1">
              <a:buFont typeface="Arial" pitchFamily="34" charset="0"/>
              <a:buNone/>
            </a:pPr>
            <a:r>
              <a:rPr lang="zh-CN" altLang="en-US" sz="2400" b="1" dirty="0" smtClean="0">
                <a:latin typeface="楷体" pitchFamily="49" charset="-122"/>
                <a:ea typeface="楷体" pitchFamily="49" charset="-122"/>
              </a:rPr>
              <a:t>镍</a:t>
            </a:r>
            <a:r>
              <a:rPr lang="zh-CN" altLang="en-US" sz="2400" b="1" dirty="0">
                <a:latin typeface="楷体" pitchFamily="49" charset="-122"/>
                <a:ea typeface="楷体" pitchFamily="49" charset="-122"/>
              </a:rPr>
              <a:t>的冶炼技术</a:t>
            </a:r>
          </a:p>
        </p:txBody>
      </p:sp>
      <p:sp>
        <p:nvSpPr>
          <p:cNvPr id="10243" name="矩形 2"/>
          <p:cNvSpPr>
            <a:spLocks noChangeArrowheads="1"/>
          </p:cNvSpPr>
          <p:nvPr/>
        </p:nvSpPr>
        <p:spPr bwMode="auto">
          <a:xfrm>
            <a:off x="468313" y="836613"/>
            <a:ext cx="4572000" cy="646112"/>
          </a:xfrm>
          <a:prstGeom prst="rect">
            <a:avLst/>
          </a:prstGeom>
          <a:noFill/>
          <a:ln w="9525">
            <a:noFill/>
            <a:miter lim="800000"/>
            <a:headEnd/>
            <a:tailEnd/>
          </a:ln>
        </p:spPr>
        <p:txBody>
          <a:bodyPr>
            <a:spAutoFit/>
          </a:bodyPr>
          <a:lstStyle/>
          <a:p>
            <a:r>
              <a:rPr lang="zh-CN" altLang="en-US" b="1"/>
              <a:t>硫化镍矿</a:t>
            </a:r>
            <a:r>
              <a:rPr lang="zh-CN" altLang="en-US"/>
              <a:t>生产工艺流程 </a:t>
            </a:r>
            <a:br>
              <a:rPr lang="zh-CN" altLang="en-US"/>
            </a:br>
            <a:endParaRPr lang="zh-CN" altLang="en-US"/>
          </a:p>
        </p:txBody>
      </p:sp>
      <p:sp>
        <p:nvSpPr>
          <p:cNvPr id="10244" name="矩形 3"/>
          <p:cNvSpPr>
            <a:spLocks noChangeArrowheads="1"/>
          </p:cNvSpPr>
          <p:nvPr/>
        </p:nvSpPr>
        <p:spPr bwMode="auto">
          <a:xfrm>
            <a:off x="468313" y="2636838"/>
            <a:ext cx="4572000" cy="646112"/>
          </a:xfrm>
          <a:prstGeom prst="rect">
            <a:avLst/>
          </a:prstGeom>
          <a:noFill/>
          <a:ln w="9525">
            <a:noFill/>
            <a:miter lim="800000"/>
            <a:headEnd/>
            <a:tailEnd/>
          </a:ln>
        </p:spPr>
        <p:txBody>
          <a:bodyPr>
            <a:spAutoFit/>
          </a:bodyPr>
          <a:lstStyle/>
          <a:p>
            <a:r>
              <a:rPr lang="zh-CN" altLang="en-US" b="1">
                <a:solidFill>
                  <a:srgbClr val="C00000"/>
                </a:solidFill>
              </a:rPr>
              <a:t>红土镍矿</a:t>
            </a:r>
            <a:r>
              <a:rPr lang="zh-CN" altLang="en-US"/>
              <a:t>生产工艺流程 </a:t>
            </a:r>
            <a:br>
              <a:rPr lang="zh-CN" altLang="en-US"/>
            </a:br>
            <a:endParaRPr lang="zh-CN" altLang="en-US"/>
          </a:p>
        </p:txBody>
      </p:sp>
      <p:sp>
        <p:nvSpPr>
          <p:cNvPr id="5" name="圆角矩形 4"/>
          <p:cNvSpPr/>
          <p:nvPr/>
        </p:nvSpPr>
        <p:spPr>
          <a:xfrm>
            <a:off x="684213" y="1557338"/>
            <a:ext cx="1079500" cy="57626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dirty="0">
                <a:solidFill>
                  <a:schemeClr val="tx1"/>
                </a:solidFill>
              </a:rPr>
              <a:t>采矿</a:t>
            </a:r>
            <a:endParaRPr lang="en-US" altLang="zh-CN" sz="1600" dirty="0">
              <a:solidFill>
                <a:schemeClr val="tx1"/>
              </a:solidFill>
            </a:endParaRPr>
          </a:p>
          <a:p>
            <a:pPr algn="ctr">
              <a:defRPr/>
            </a:pPr>
            <a:r>
              <a:rPr lang="en-US" altLang="zh-CN" sz="1600" dirty="0">
                <a:solidFill>
                  <a:schemeClr val="tx1"/>
                </a:solidFill>
              </a:rPr>
              <a:t>(Ni1.5%)</a:t>
            </a:r>
            <a:endParaRPr lang="zh-CN" altLang="en-US" sz="1600" dirty="0">
              <a:solidFill>
                <a:schemeClr val="tx1"/>
              </a:solidFill>
            </a:endParaRPr>
          </a:p>
        </p:txBody>
      </p:sp>
      <p:sp>
        <p:nvSpPr>
          <p:cNvPr id="6" name="圆角矩形 5"/>
          <p:cNvSpPr/>
          <p:nvPr/>
        </p:nvSpPr>
        <p:spPr>
          <a:xfrm>
            <a:off x="2195513" y="1557338"/>
            <a:ext cx="1439862" cy="57626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dirty="0">
                <a:solidFill>
                  <a:schemeClr val="tx1"/>
                </a:solidFill>
              </a:rPr>
              <a:t>选矿</a:t>
            </a:r>
            <a:r>
              <a:rPr lang="en-US" altLang="zh-CN" sz="1600" dirty="0">
                <a:solidFill>
                  <a:schemeClr val="tx1"/>
                </a:solidFill>
              </a:rPr>
              <a:t>(</a:t>
            </a:r>
            <a:r>
              <a:rPr lang="zh-CN" altLang="en-US" sz="1600" dirty="0">
                <a:solidFill>
                  <a:schemeClr val="tx1"/>
                </a:solidFill>
              </a:rPr>
              <a:t>镍精矿</a:t>
            </a:r>
            <a:r>
              <a:rPr lang="en-US" altLang="zh-CN" sz="1600" dirty="0">
                <a:solidFill>
                  <a:schemeClr val="tx1"/>
                </a:solidFill>
              </a:rPr>
              <a:t>,</a:t>
            </a:r>
          </a:p>
          <a:p>
            <a:pPr algn="ctr">
              <a:defRPr/>
            </a:pPr>
            <a:r>
              <a:rPr lang="en-US" altLang="zh-CN" sz="1600" dirty="0">
                <a:solidFill>
                  <a:schemeClr val="tx1"/>
                </a:solidFill>
              </a:rPr>
              <a:t>Ni7%)</a:t>
            </a:r>
            <a:endParaRPr lang="zh-CN" altLang="en-US" sz="1600" dirty="0">
              <a:solidFill>
                <a:schemeClr val="tx1"/>
              </a:solidFill>
            </a:endParaRPr>
          </a:p>
        </p:txBody>
      </p:sp>
      <p:sp>
        <p:nvSpPr>
          <p:cNvPr id="7" name="圆角矩形 6"/>
          <p:cNvSpPr/>
          <p:nvPr/>
        </p:nvSpPr>
        <p:spPr>
          <a:xfrm>
            <a:off x="4140200" y="1557338"/>
            <a:ext cx="1655763" cy="57626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dirty="0">
                <a:solidFill>
                  <a:schemeClr val="tx1"/>
                </a:solidFill>
              </a:rPr>
              <a:t>火法冶炼</a:t>
            </a:r>
            <a:endParaRPr lang="en-US" altLang="zh-CN" sz="1600" dirty="0">
              <a:solidFill>
                <a:schemeClr val="tx1"/>
              </a:solidFill>
            </a:endParaRPr>
          </a:p>
          <a:p>
            <a:pPr algn="ctr">
              <a:defRPr/>
            </a:pPr>
            <a:r>
              <a:rPr lang="en-US" altLang="zh-CN" sz="1600" dirty="0">
                <a:solidFill>
                  <a:schemeClr val="tx1"/>
                </a:solidFill>
              </a:rPr>
              <a:t>(</a:t>
            </a:r>
            <a:r>
              <a:rPr lang="zh-CN" altLang="en-US" sz="1600" dirty="0">
                <a:solidFill>
                  <a:schemeClr val="tx1"/>
                </a:solidFill>
              </a:rPr>
              <a:t>高冰镍</a:t>
            </a:r>
            <a:r>
              <a:rPr lang="en-US" altLang="zh-CN" sz="1600" dirty="0">
                <a:solidFill>
                  <a:schemeClr val="tx1"/>
                </a:solidFill>
              </a:rPr>
              <a:t>,Ni70%)</a:t>
            </a:r>
            <a:endParaRPr lang="zh-CN" altLang="en-US" sz="1600" dirty="0">
              <a:solidFill>
                <a:schemeClr val="tx1"/>
              </a:solidFill>
            </a:endParaRPr>
          </a:p>
        </p:txBody>
      </p:sp>
      <p:sp>
        <p:nvSpPr>
          <p:cNvPr id="8" name="圆角矩形 7"/>
          <p:cNvSpPr/>
          <p:nvPr/>
        </p:nvSpPr>
        <p:spPr>
          <a:xfrm>
            <a:off x="6516688" y="1125538"/>
            <a:ext cx="1368425" cy="574675"/>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dirty="0">
                <a:solidFill>
                  <a:schemeClr val="tx1"/>
                </a:solidFill>
              </a:rPr>
              <a:t>精炼</a:t>
            </a:r>
            <a:r>
              <a:rPr lang="en-US" altLang="zh-CN" sz="1600" dirty="0">
                <a:solidFill>
                  <a:schemeClr val="tx1"/>
                </a:solidFill>
              </a:rPr>
              <a:t>(</a:t>
            </a:r>
            <a:r>
              <a:rPr lang="zh-CN" altLang="en-US" sz="1600" dirty="0">
                <a:solidFill>
                  <a:schemeClr val="tx1"/>
                </a:solidFill>
              </a:rPr>
              <a:t>电解镍</a:t>
            </a:r>
            <a:r>
              <a:rPr lang="en-US" altLang="zh-CN" sz="1600" dirty="0">
                <a:solidFill>
                  <a:schemeClr val="tx1"/>
                </a:solidFill>
              </a:rPr>
              <a:t>,</a:t>
            </a:r>
          </a:p>
          <a:p>
            <a:pPr algn="ctr">
              <a:defRPr/>
            </a:pPr>
            <a:r>
              <a:rPr lang="en-US" altLang="zh-CN" sz="1600" dirty="0">
                <a:solidFill>
                  <a:schemeClr val="tx1"/>
                </a:solidFill>
              </a:rPr>
              <a:t>Ni99.96%)</a:t>
            </a:r>
            <a:endParaRPr lang="zh-CN" altLang="en-US" sz="1600" dirty="0">
              <a:solidFill>
                <a:schemeClr val="tx1"/>
              </a:solidFill>
            </a:endParaRPr>
          </a:p>
        </p:txBody>
      </p:sp>
      <p:sp>
        <p:nvSpPr>
          <p:cNvPr id="9" name="圆角矩形 8"/>
          <p:cNvSpPr/>
          <p:nvPr/>
        </p:nvSpPr>
        <p:spPr>
          <a:xfrm>
            <a:off x="6516688" y="2060575"/>
            <a:ext cx="1368425" cy="576263"/>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dirty="0">
                <a:solidFill>
                  <a:schemeClr val="tx1"/>
                </a:solidFill>
              </a:rPr>
              <a:t>镍盐</a:t>
            </a:r>
            <a:r>
              <a:rPr lang="en-US" altLang="zh-CN" sz="1600" dirty="0">
                <a:solidFill>
                  <a:schemeClr val="tx1"/>
                </a:solidFill>
              </a:rPr>
              <a:t>(</a:t>
            </a:r>
            <a:r>
              <a:rPr lang="zh-CN" altLang="en-US" sz="1600" dirty="0">
                <a:solidFill>
                  <a:schemeClr val="tx1"/>
                </a:solidFill>
              </a:rPr>
              <a:t>硫酸镍</a:t>
            </a:r>
            <a:r>
              <a:rPr lang="en-US" altLang="zh-CN" sz="1600" dirty="0">
                <a:solidFill>
                  <a:schemeClr val="tx1"/>
                </a:solidFill>
              </a:rPr>
              <a:t>,</a:t>
            </a:r>
          </a:p>
          <a:p>
            <a:pPr algn="ctr">
              <a:defRPr/>
            </a:pPr>
            <a:r>
              <a:rPr lang="en-US" altLang="zh-CN" sz="1600" dirty="0">
                <a:solidFill>
                  <a:schemeClr val="tx1"/>
                </a:solidFill>
              </a:rPr>
              <a:t>Ni22%)</a:t>
            </a:r>
            <a:endParaRPr lang="zh-CN" altLang="en-US" sz="1600" dirty="0">
              <a:solidFill>
                <a:schemeClr val="tx1"/>
              </a:solidFill>
            </a:endParaRPr>
          </a:p>
        </p:txBody>
      </p:sp>
      <p:cxnSp>
        <p:nvCxnSpPr>
          <p:cNvPr id="11" name="直接箭头连接符 10"/>
          <p:cNvCxnSpPr>
            <a:stCxn id="5" idx="3"/>
            <a:endCxn id="6" idx="1"/>
          </p:cNvCxnSpPr>
          <p:nvPr/>
        </p:nvCxnSpPr>
        <p:spPr>
          <a:xfrm>
            <a:off x="1763713" y="1846263"/>
            <a:ext cx="431800" cy="0"/>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a:off x="3635375" y="1844675"/>
            <a:ext cx="504825" cy="0"/>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7" idx="3"/>
          </p:cNvCxnSpPr>
          <p:nvPr/>
        </p:nvCxnSpPr>
        <p:spPr>
          <a:xfrm>
            <a:off x="5795963" y="1844675"/>
            <a:ext cx="36036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156325" y="1412875"/>
            <a:ext cx="0" cy="93662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a:off x="6156325" y="1412875"/>
            <a:ext cx="360363" cy="0"/>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a:off x="6156325" y="2349500"/>
            <a:ext cx="360363"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256" name="TextBox 23"/>
          <p:cNvSpPr txBox="1">
            <a:spLocks noChangeArrowheads="1"/>
          </p:cNvSpPr>
          <p:nvPr/>
        </p:nvSpPr>
        <p:spPr bwMode="auto">
          <a:xfrm>
            <a:off x="8101013" y="1125538"/>
            <a:ext cx="460375" cy="574675"/>
          </a:xfrm>
          <a:prstGeom prst="rect">
            <a:avLst/>
          </a:prstGeom>
          <a:noFill/>
          <a:ln w="9525">
            <a:noFill/>
            <a:miter lim="800000"/>
            <a:headEnd/>
            <a:tailEnd/>
          </a:ln>
        </p:spPr>
        <p:txBody>
          <a:bodyPr vert="eaVert">
            <a:spAutoFit/>
          </a:bodyPr>
          <a:lstStyle/>
          <a:p>
            <a:r>
              <a:rPr lang="zh-CN" altLang="en-US"/>
              <a:t>纯镍</a:t>
            </a:r>
          </a:p>
        </p:txBody>
      </p:sp>
      <p:sp>
        <p:nvSpPr>
          <p:cNvPr id="25" name="圆角矩形 24"/>
          <p:cNvSpPr/>
          <p:nvPr/>
        </p:nvSpPr>
        <p:spPr>
          <a:xfrm>
            <a:off x="611188" y="3933825"/>
            <a:ext cx="1152525" cy="574675"/>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dirty="0">
                <a:solidFill>
                  <a:schemeClr val="tx1"/>
                </a:solidFill>
              </a:rPr>
              <a:t>采矿</a:t>
            </a:r>
            <a:endParaRPr lang="en-US" altLang="zh-CN" sz="1600" dirty="0">
              <a:solidFill>
                <a:schemeClr val="tx1"/>
              </a:solidFill>
            </a:endParaRPr>
          </a:p>
          <a:p>
            <a:pPr algn="ctr">
              <a:defRPr/>
            </a:pPr>
            <a:r>
              <a:rPr lang="en-US" altLang="zh-CN" sz="1600" dirty="0">
                <a:solidFill>
                  <a:schemeClr val="tx1"/>
                </a:solidFill>
              </a:rPr>
              <a:t>(Ni1%-2%)</a:t>
            </a:r>
            <a:endParaRPr lang="zh-CN" altLang="en-US" sz="1600" dirty="0">
              <a:solidFill>
                <a:schemeClr val="tx1"/>
              </a:solidFill>
            </a:endParaRPr>
          </a:p>
        </p:txBody>
      </p:sp>
      <p:sp>
        <p:nvSpPr>
          <p:cNvPr id="26" name="圆角矩形 25"/>
          <p:cNvSpPr/>
          <p:nvPr/>
        </p:nvSpPr>
        <p:spPr>
          <a:xfrm>
            <a:off x="2339975" y="3429000"/>
            <a:ext cx="1079500" cy="576263"/>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dirty="0">
                <a:solidFill>
                  <a:schemeClr val="tx1"/>
                </a:solidFill>
              </a:rPr>
              <a:t>湿法冶炼</a:t>
            </a:r>
          </a:p>
        </p:txBody>
      </p:sp>
      <p:sp>
        <p:nvSpPr>
          <p:cNvPr id="27" name="圆角矩形 26"/>
          <p:cNvSpPr/>
          <p:nvPr/>
        </p:nvSpPr>
        <p:spPr>
          <a:xfrm>
            <a:off x="2339975" y="4437063"/>
            <a:ext cx="1079500" cy="57626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dirty="0">
                <a:solidFill>
                  <a:schemeClr val="tx1"/>
                </a:solidFill>
              </a:rPr>
              <a:t>火法冶炼</a:t>
            </a:r>
          </a:p>
        </p:txBody>
      </p:sp>
      <p:sp>
        <p:nvSpPr>
          <p:cNvPr id="28" name="圆角矩形 27"/>
          <p:cNvSpPr/>
          <p:nvPr/>
        </p:nvSpPr>
        <p:spPr>
          <a:xfrm>
            <a:off x="4067175" y="3429000"/>
            <a:ext cx="1152525" cy="576263"/>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dirty="0">
                <a:solidFill>
                  <a:schemeClr val="tx1"/>
                </a:solidFill>
              </a:rPr>
              <a:t>电解镍</a:t>
            </a:r>
            <a:r>
              <a:rPr lang="en-US" altLang="zh-CN" sz="1600" dirty="0">
                <a:solidFill>
                  <a:schemeClr val="tx1"/>
                </a:solidFill>
              </a:rPr>
              <a:t>,</a:t>
            </a:r>
          </a:p>
          <a:p>
            <a:pPr algn="ctr">
              <a:defRPr/>
            </a:pPr>
            <a:r>
              <a:rPr lang="en-US" altLang="zh-CN" sz="1600" dirty="0">
                <a:solidFill>
                  <a:schemeClr val="tx1"/>
                </a:solidFill>
              </a:rPr>
              <a:t>Ni99.96%)</a:t>
            </a:r>
            <a:endParaRPr lang="zh-CN" altLang="en-US" sz="1600" dirty="0">
              <a:solidFill>
                <a:schemeClr val="tx1"/>
              </a:solidFill>
            </a:endParaRPr>
          </a:p>
        </p:txBody>
      </p:sp>
      <p:sp>
        <p:nvSpPr>
          <p:cNvPr id="29" name="圆角矩形 28"/>
          <p:cNvSpPr/>
          <p:nvPr/>
        </p:nvSpPr>
        <p:spPr>
          <a:xfrm>
            <a:off x="4067175" y="4437063"/>
            <a:ext cx="1081088" cy="57626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dirty="0">
                <a:solidFill>
                  <a:schemeClr val="tx1"/>
                </a:solidFill>
              </a:rPr>
              <a:t>镍铁</a:t>
            </a:r>
          </a:p>
        </p:txBody>
      </p:sp>
      <p:sp>
        <p:nvSpPr>
          <p:cNvPr id="30" name="圆角矩形 29"/>
          <p:cNvSpPr/>
          <p:nvPr/>
        </p:nvSpPr>
        <p:spPr>
          <a:xfrm>
            <a:off x="5867400" y="4005263"/>
            <a:ext cx="1368425" cy="57626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dirty="0">
                <a:solidFill>
                  <a:schemeClr val="tx1"/>
                </a:solidFill>
              </a:rPr>
              <a:t>国外</a:t>
            </a:r>
            <a:endParaRPr lang="en-US" altLang="zh-CN" sz="1600" dirty="0">
              <a:solidFill>
                <a:schemeClr val="tx1"/>
              </a:solidFill>
            </a:endParaRPr>
          </a:p>
          <a:p>
            <a:pPr algn="ctr">
              <a:defRPr/>
            </a:pPr>
            <a:r>
              <a:rPr lang="en-US" altLang="zh-CN" sz="1600" dirty="0">
                <a:solidFill>
                  <a:schemeClr val="tx1"/>
                </a:solidFill>
              </a:rPr>
              <a:t>(Ni20%-30%)</a:t>
            </a:r>
            <a:endParaRPr lang="zh-CN" altLang="en-US" sz="1600" dirty="0">
              <a:solidFill>
                <a:schemeClr val="tx1"/>
              </a:solidFill>
            </a:endParaRPr>
          </a:p>
        </p:txBody>
      </p:sp>
      <p:sp>
        <p:nvSpPr>
          <p:cNvPr id="32" name="圆角矩形 31"/>
          <p:cNvSpPr/>
          <p:nvPr/>
        </p:nvSpPr>
        <p:spPr>
          <a:xfrm>
            <a:off x="5867400" y="5013325"/>
            <a:ext cx="1368425" cy="576263"/>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dirty="0">
                <a:solidFill>
                  <a:schemeClr val="tx1"/>
                </a:solidFill>
              </a:rPr>
              <a:t>中国</a:t>
            </a:r>
            <a:endParaRPr lang="en-US" altLang="zh-CN" sz="1600" dirty="0">
              <a:solidFill>
                <a:schemeClr val="tx1"/>
              </a:solidFill>
            </a:endParaRPr>
          </a:p>
          <a:p>
            <a:pPr algn="ctr">
              <a:defRPr/>
            </a:pPr>
            <a:r>
              <a:rPr lang="en-US" altLang="zh-CN" sz="1600" dirty="0">
                <a:solidFill>
                  <a:schemeClr val="tx1"/>
                </a:solidFill>
              </a:rPr>
              <a:t>(Ni5%-15%)</a:t>
            </a:r>
            <a:endParaRPr lang="zh-CN" altLang="en-US" sz="1600" dirty="0">
              <a:solidFill>
                <a:schemeClr val="tx1"/>
              </a:solidFill>
            </a:endParaRPr>
          </a:p>
        </p:txBody>
      </p:sp>
      <p:cxnSp>
        <p:nvCxnSpPr>
          <p:cNvPr id="34" name="直接连接符 33"/>
          <p:cNvCxnSpPr/>
          <p:nvPr/>
        </p:nvCxnSpPr>
        <p:spPr>
          <a:xfrm>
            <a:off x="1979613" y="3716338"/>
            <a:ext cx="0" cy="100806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 name="直接箭头连接符 34"/>
          <p:cNvCxnSpPr/>
          <p:nvPr/>
        </p:nvCxnSpPr>
        <p:spPr>
          <a:xfrm>
            <a:off x="1979613" y="3716338"/>
            <a:ext cx="360362" cy="0"/>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p:nvPr/>
        </p:nvCxnSpPr>
        <p:spPr>
          <a:xfrm>
            <a:off x="1979613" y="4724400"/>
            <a:ext cx="360362"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25" idx="3"/>
          </p:cNvCxnSpPr>
          <p:nvPr/>
        </p:nvCxnSpPr>
        <p:spPr>
          <a:xfrm>
            <a:off x="1763713" y="4221163"/>
            <a:ext cx="2159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a:off x="3492500" y="3716338"/>
            <a:ext cx="574675" cy="0"/>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p:nvPr/>
        </p:nvCxnSpPr>
        <p:spPr>
          <a:xfrm>
            <a:off x="3492500" y="4724400"/>
            <a:ext cx="574675" cy="0"/>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5508625" y="4292600"/>
            <a:ext cx="0" cy="93662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6" name="直接箭头连接符 45"/>
          <p:cNvCxnSpPr/>
          <p:nvPr/>
        </p:nvCxnSpPr>
        <p:spPr>
          <a:xfrm>
            <a:off x="5508625" y="4292600"/>
            <a:ext cx="358775" cy="0"/>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nvCxnSpPr>
        <p:spPr>
          <a:xfrm>
            <a:off x="5508625" y="5229225"/>
            <a:ext cx="35877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5148263" y="4724400"/>
            <a:ext cx="36036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274" name="TextBox 57"/>
          <p:cNvSpPr txBox="1">
            <a:spLocks noChangeArrowheads="1"/>
          </p:cNvSpPr>
          <p:nvPr/>
        </p:nvSpPr>
        <p:spPr bwMode="auto">
          <a:xfrm>
            <a:off x="5292725" y="3429000"/>
            <a:ext cx="460375" cy="576263"/>
          </a:xfrm>
          <a:prstGeom prst="rect">
            <a:avLst/>
          </a:prstGeom>
          <a:noFill/>
          <a:ln w="9525">
            <a:noFill/>
            <a:miter lim="800000"/>
            <a:headEnd/>
            <a:tailEnd/>
          </a:ln>
        </p:spPr>
        <p:txBody>
          <a:bodyPr vert="eaVert">
            <a:spAutoFit/>
          </a:bodyPr>
          <a:lstStyle/>
          <a:p>
            <a:r>
              <a:rPr lang="zh-CN" altLang="en-US"/>
              <a:t>纯镍</a:t>
            </a:r>
          </a:p>
        </p:txBody>
      </p:sp>
      <p:sp>
        <p:nvSpPr>
          <p:cNvPr id="10276" name="TextBox 59"/>
          <p:cNvSpPr txBox="1">
            <a:spLocks noChangeArrowheads="1"/>
          </p:cNvSpPr>
          <p:nvPr/>
        </p:nvSpPr>
        <p:spPr bwMode="auto">
          <a:xfrm>
            <a:off x="1692275" y="3357563"/>
            <a:ext cx="719138" cy="260350"/>
          </a:xfrm>
          <a:prstGeom prst="rect">
            <a:avLst/>
          </a:prstGeom>
          <a:noFill/>
          <a:ln w="9525">
            <a:noFill/>
            <a:miter lim="800000"/>
            <a:headEnd/>
            <a:tailEnd/>
          </a:ln>
        </p:spPr>
        <p:txBody>
          <a:bodyPr>
            <a:spAutoFit/>
          </a:bodyPr>
          <a:lstStyle/>
          <a:p>
            <a:r>
              <a:rPr lang="zh-CN" altLang="en-US" sz="1100" b="1">
                <a:solidFill>
                  <a:srgbClr val="C00000"/>
                </a:solidFill>
                <a:latin typeface="楷体" pitchFamily="49" charset="-122"/>
                <a:ea typeface="楷体" pitchFamily="49" charset="-122"/>
              </a:rPr>
              <a:t>小部分</a:t>
            </a:r>
          </a:p>
        </p:txBody>
      </p:sp>
      <p:sp>
        <p:nvSpPr>
          <p:cNvPr id="10277" name="TextBox 60"/>
          <p:cNvSpPr txBox="1">
            <a:spLocks noChangeArrowheads="1"/>
          </p:cNvSpPr>
          <p:nvPr/>
        </p:nvSpPr>
        <p:spPr bwMode="auto">
          <a:xfrm>
            <a:off x="1692275" y="4797425"/>
            <a:ext cx="719138" cy="261938"/>
          </a:xfrm>
          <a:prstGeom prst="rect">
            <a:avLst/>
          </a:prstGeom>
          <a:noFill/>
          <a:ln w="9525">
            <a:noFill/>
            <a:miter lim="800000"/>
            <a:headEnd/>
            <a:tailEnd/>
          </a:ln>
        </p:spPr>
        <p:txBody>
          <a:bodyPr>
            <a:spAutoFit/>
          </a:bodyPr>
          <a:lstStyle/>
          <a:p>
            <a:r>
              <a:rPr lang="zh-CN" altLang="en-US" sz="1100" b="1">
                <a:solidFill>
                  <a:srgbClr val="C00000"/>
                </a:solidFill>
                <a:latin typeface="楷体" pitchFamily="49" charset="-122"/>
                <a:ea typeface="楷体" pitchFamily="49" charset="-122"/>
              </a:rPr>
              <a:t>大部分</a:t>
            </a:r>
          </a:p>
        </p:txBody>
      </p:sp>
      <p:cxnSp>
        <p:nvCxnSpPr>
          <p:cNvPr id="44" name="直接箭头连接符 43"/>
          <p:cNvCxnSpPr/>
          <p:nvPr/>
        </p:nvCxnSpPr>
        <p:spPr>
          <a:xfrm flipH="1">
            <a:off x="4140200" y="5013325"/>
            <a:ext cx="215900" cy="36036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9" name="直接箭头连接符 48"/>
          <p:cNvCxnSpPr/>
          <p:nvPr/>
        </p:nvCxnSpPr>
        <p:spPr>
          <a:xfrm>
            <a:off x="4716463" y="5013325"/>
            <a:ext cx="287337" cy="36036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2" name="圆角矩形 51"/>
          <p:cNvSpPr/>
          <p:nvPr/>
        </p:nvSpPr>
        <p:spPr>
          <a:xfrm>
            <a:off x="3203848" y="5445125"/>
            <a:ext cx="1007790" cy="504825"/>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400" dirty="0">
                <a:solidFill>
                  <a:schemeClr val="tx1"/>
                </a:solidFill>
              </a:rPr>
              <a:t>镍铁</a:t>
            </a:r>
            <a:r>
              <a:rPr lang="en-US" altLang="zh-CN" sz="1600" dirty="0" smtClean="0">
                <a:solidFill>
                  <a:schemeClr val="tx1"/>
                </a:solidFill>
              </a:rPr>
              <a:t>(</a:t>
            </a:r>
            <a:r>
              <a:rPr lang="en-US" altLang="zh-CN" sz="1600" dirty="0">
                <a:solidFill>
                  <a:schemeClr val="tx1"/>
                </a:solidFill>
              </a:rPr>
              <a:t>N</a:t>
            </a:r>
            <a:r>
              <a:rPr lang="en-US" altLang="zh-CN" sz="1600" dirty="0" smtClean="0">
                <a:solidFill>
                  <a:schemeClr val="tx1"/>
                </a:solidFill>
              </a:rPr>
              <a:t>i&gt;15</a:t>
            </a:r>
            <a:r>
              <a:rPr lang="en-US" altLang="zh-CN" sz="1600" dirty="0">
                <a:solidFill>
                  <a:schemeClr val="tx1"/>
                </a:solidFill>
              </a:rPr>
              <a:t>%)</a:t>
            </a:r>
            <a:endParaRPr lang="zh-CN" altLang="en-US" sz="1600" dirty="0">
              <a:solidFill>
                <a:schemeClr val="tx1"/>
              </a:solidFill>
            </a:endParaRPr>
          </a:p>
        </p:txBody>
      </p:sp>
      <p:sp>
        <p:nvSpPr>
          <p:cNvPr id="53" name="圆角矩形 52"/>
          <p:cNvSpPr/>
          <p:nvPr/>
        </p:nvSpPr>
        <p:spPr>
          <a:xfrm>
            <a:off x="4572000" y="5445125"/>
            <a:ext cx="1079500" cy="504825"/>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dirty="0">
                <a:solidFill>
                  <a:schemeClr val="tx1"/>
                </a:solidFill>
              </a:rPr>
              <a:t>NPI </a:t>
            </a:r>
            <a:r>
              <a:rPr lang="zh-CN" altLang="en-US" sz="1000" dirty="0">
                <a:solidFill>
                  <a:schemeClr val="tx1"/>
                </a:solidFill>
              </a:rPr>
              <a:t>含镍生铁</a:t>
            </a:r>
            <a:endParaRPr lang="en-US" altLang="zh-CN" sz="1000" dirty="0">
              <a:solidFill>
                <a:schemeClr val="tx1"/>
              </a:solidFill>
            </a:endParaRPr>
          </a:p>
          <a:p>
            <a:pPr algn="ctr">
              <a:defRPr/>
            </a:pPr>
            <a:r>
              <a:rPr lang="en-US" altLang="zh-CN" sz="1600" dirty="0" smtClean="0">
                <a:solidFill>
                  <a:schemeClr val="tx1"/>
                </a:solidFill>
              </a:rPr>
              <a:t>(</a:t>
            </a:r>
            <a:r>
              <a:rPr lang="en-US" altLang="zh-CN" sz="1600" dirty="0">
                <a:solidFill>
                  <a:schemeClr val="tx1"/>
                </a:solidFill>
              </a:rPr>
              <a:t>N</a:t>
            </a:r>
            <a:r>
              <a:rPr lang="en-US" altLang="zh-CN" sz="1600" dirty="0" smtClean="0">
                <a:solidFill>
                  <a:schemeClr val="tx1"/>
                </a:solidFill>
              </a:rPr>
              <a:t>i&lt;15</a:t>
            </a:r>
            <a:r>
              <a:rPr lang="en-US" altLang="zh-CN" sz="1600" dirty="0">
                <a:solidFill>
                  <a:schemeClr val="tx1"/>
                </a:solidFill>
              </a:rPr>
              <a:t>%)</a:t>
            </a:r>
            <a:endParaRPr lang="zh-CN" altLang="en-US" sz="1600" dirty="0">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灯片编号占位符 1"/>
          <p:cNvSpPr>
            <a:spLocks noGrp="1" noChangeArrowheads="1"/>
          </p:cNvSpPr>
          <p:nvPr>
            <p:ph type="sldNum" sz="quarter" idx="12"/>
          </p:nvPr>
        </p:nvSpPr>
        <p:spPr bwMode="auto">
          <a:noFill/>
          <a:ln>
            <a:miter lim="800000"/>
            <a:headEnd/>
            <a:tailEnd/>
          </a:ln>
        </p:spPr>
        <p:txBody>
          <a:bodyPr/>
          <a:lstStyle/>
          <a:p>
            <a:fld id="{5EB05719-5324-4082-8E9A-DD62AC6D2075}" type="slidenum">
              <a:rPr lang="zh-CN" altLang="en-US" smtClean="0"/>
              <a:pPr/>
              <a:t>30</a:t>
            </a:fld>
            <a:endParaRPr lang="zh-CN" altLang="en-US" smtClean="0"/>
          </a:p>
        </p:txBody>
      </p:sp>
      <p:sp>
        <p:nvSpPr>
          <p:cNvPr id="17411" name="矩形 2"/>
          <p:cNvSpPr>
            <a:spLocks noChangeArrowheads="1"/>
          </p:cNvSpPr>
          <p:nvPr/>
        </p:nvSpPr>
        <p:spPr bwMode="auto">
          <a:xfrm>
            <a:off x="539750" y="836613"/>
            <a:ext cx="7993063" cy="4524375"/>
          </a:xfrm>
          <a:prstGeom prst="rect">
            <a:avLst/>
          </a:prstGeom>
          <a:noFill/>
          <a:ln w="9525">
            <a:noFill/>
            <a:miter lim="800000"/>
            <a:headEnd/>
            <a:tailEnd/>
          </a:ln>
        </p:spPr>
        <p:txBody>
          <a:bodyPr>
            <a:spAutoFit/>
          </a:bodyPr>
          <a:lstStyle/>
          <a:p>
            <a:pPr eaLnBrk="1" hangingPunct="1">
              <a:buFont typeface="Arial" pitchFamily="34" charset="0"/>
              <a:buNone/>
            </a:pPr>
            <a:r>
              <a:rPr lang="zh-CN" altLang="en-US" b="1">
                <a:latin typeface="Arial" pitchFamily="34" charset="0"/>
              </a:rPr>
              <a:t>联系人：</a:t>
            </a:r>
            <a:r>
              <a:rPr lang="en-US" altLang="zh-CN" dirty="0">
                <a:latin typeface="Arial" pitchFamily="34" charset="0"/>
              </a:rPr>
              <a:t/>
            </a:r>
            <a:br>
              <a:rPr lang="en-US" altLang="zh-CN" dirty="0">
                <a:latin typeface="Arial" pitchFamily="34" charset="0"/>
              </a:rPr>
            </a:br>
            <a:r>
              <a:rPr lang="en-US" altLang="zh-CN" dirty="0">
                <a:latin typeface="Arial" pitchFamily="34" charset="0"/>
              </a:rPr>
              <a:t/>
            </a:r>
            <a:br>
              <a:rPr lang="en-US" altLang="zh-CN" dirty="0">
                <a:latin typeface="Arial" pitchFamily="34" charset="0"/>
              </a:rPr>
            </a:br>
            <a:r>
              <a:rPr lang="zh-CN" altLang="en-US">
                <a:latin typeface="Arial" pitchFamily="34" charset="0"/>
              </a:rPr>
              <a:t>吕洁</a:t>
            </a:r>
            <a:br>
              <a:rPr lang="zh-CN" altLang="en-US">
                <a:latin typeface="Arial" pitchFamily="34" charset="0"/>
              </a:rPr>
            </a:br>
            <a:r>
              <a:rPr lang="zh-CN" altLang="en-US">
                <a:latin typeface="Arial" pitchFamily="34" charset="0"/>
              </a:rPr>
              <a:t>研发副总经理</a:t>
            </a:r>
            <a:br>
              <a:rPr lang="zh-CN" altLang="en-US">
                <a:latin typeface="Arial" pitchFamily="34" charset="0"/>
              </a:rPr>
            </a:br>
            <a:r>
              <a:rPr lang="zh-CN" altLang="en-US">
                <a:latin typeface="Arial" pitchFamily="34" charset="0"/>
              </a:rPr>
              <a:t>投资咨询编号：</a:t>
            </a:r>
            <a:r>
              <a:rPr lang="en-US" altLang="zh-CN" dirty="0">
                <a:latin typeface="Arial" pitchFamily="34" charset="0"/>
              </a:rPr>
              <a:t>Z0002739</a:t>
            </a:r>
            <a:br>
              <a:rPr lang="en-US" altLang="zh-CN" dirty="0">
                <a:latin typeface="Arial" pitchFamily="34" charset="0"/>
              </a:rPr>
            </a:br>
            <a:r>
              <a:rPr lang="zh-CN" altLang="en-US">
                <a:latin typeface="Arial" pitchFamily="34" charset="0"/>
              </a:rPr>
              <a:t>联系电话：</a:t>
            </a:r>
            <a:r>
              <a:rPr lang="en-US" altLang="zh-CN" dirty="0">
                <a:latin typeface="Arial" pitchFamily="34" charset="0"/>
              </a:rPr>
              <a:t>0571-28132578</a:t>
            </a:r>
            <a:br>
              <a:rPr lang="en-US" altLang="zh-CN" dirty="0">
                <a:latin typeface="Arial" pitchFamily="34" charset="0"/>
              </a:rPr>
            </a:br>
            <a:r>
              <a:rPr lang="zh-CN" altLang="en-US">
                <a:latin typeface="Arial" pitchFamily="34" charset="0"/>
              </a:rPr>
              <a:t>邮箱：</a:t>
            </a:r>
            <a:r>
              <a:rPr lang="en-US" altLang="zh-CN" dirty="0">
                <a:latin typeface="Arial" pitchFamily="34" charset="0"/>
              </a:rPr>
              <a:t>lvjie@cindasc.com</a:t>
            </a:r>
          </a:p>
          <a:p>
            <a:pPr eaLnBrk="1" hangingPunct="1">
              <a:buFont typeface="Arial" pitchFamily="34" charset="0"/>
              <a:buNone/>
            </a:pPr>
            <a:endParaRPr lang="en-US" altLang="zh-CN" dirty="0">
              <a:latin typeface="Arial" pitchFamily="34" charset="0"/>
            </a:endParaRPr>
          </a:p>
          <a:p>
            <a:pPr eaLnBrk="1" hangingPunct="1">
              <a:buFont typeface="Arial" pitchFamily="34" charset="0"/>
              <a:buNone/>
            </a:pPr>
            <a:r>
              <a:rPr lang="zh-CN" altLang="en-US">
                <a:latin typeface="Arial" pitchFamily="34" charset="0"/>
              </a:rPr>
              <a:t>周蕾</a:t>
            </a:r>
            <a:br>
              <a:rPr lang="zh-CN" altLang="en-US">
                <a:latin typeface="Arial" pitchFamily="34" charset="0"/>
              </a:rPr>
            </a:br>
            <a:r>
              <a:rPr lang="zh-CN" altLang="en-US">
                <a:latin typeface="Arial" pitchFamily="34" charset="0"/>
              </a:rPr>
              <a:t>金属研究员</a:t>
            </a:r>
            <a:br>
              <a:rPr lang="zh-CN" altLang="en-US">
                <a:latin typeface="Arial" pitchFamily="34" charset="0"/>
              </a:rPr>
            </a:br>
            <a:r>
              <a:rPr lang="zh-CN" altLang="en-US">
                <a:latin typeface="Arial" pitchFamily="34" charset="0"/>
              </a:rPr>
              <a:t>联系电话：</a:t>
            </a:r>
            <a:r>
              <a:rPr lang="en-US" altLang="zh-CN" dirty="0">
                <a:latin typeface="Arial" pitchFamily="34" charset="0"/>
              </a:rPr>
              <a:t>0571-28132528</a:t>
            </a:r>
            <a:br>
              <a:rPr lang="en-US" altLang="zh-CN" dirty="0">
                <a:latin typeface="Arial" pitchFamily="34" charset="0"/>
              </a:rPr>
            </a:br>
            <a:r>
              <a:rPr lang="zh-CN" altLang="en-US">
                <a:latin typeface="Arial" pitchFamily="34" charset="0"/>
              </a:rPr>
              <a:t>邮箱：</a:t>
            </a:r>
            <a:r>
              <a:rPr lang="en-US" altLang="zh-CN" dirty="0">
                <a:latin typeface="Arial" pitchFamily="34" charset="0"/>
              </a:rPr>
              <a:t>zhoulei@cindasc.com</a:t>
            </a:r>
          </a:p>
          <a:p>
            <a:pPr eaLnBrk="1" hangingPunct="1">
              <a:buFont typeface="Arial" pitchFamily="34" charset="0"/>
              <a:buNone/>
            </a:pPr>
            <a:endParaRPr lang="en-US" altLang="zh-CN" dirty="0">
              <a:latin typeface="Arial" pitchFamily="34" charset="0"/>
            </a:endParaRPr>
          </a:p>
          <a:p>
            <a:pPr eaLnBrk="1" hangingPunct="1">
              <a:buFont typeface="Arial" pitchFamily="34" charset="0"/>
              <a:buNone/>
            </a:pPr>
            <a:endParaRPr lang="en-US" altLang="zh-CN" dirty="0">
              <a:latin typeface="Arial" pitchFamily="34" charset="0"/>
            </a:endParaRPr>
          </a:p>
          <a:p>
            <a:pPr eaLnBrk="1" hangingPunct="1">
              <a:buFont typeface="Arial" pitchFamily="34" charset="0"/>
              <a:buNone/>
            </a:pPr>
            <a:r>
              <a:rPr lang="en-US" altLang="zh-CN" dirty="0">
                <a:latin typeface="Arial" pitchFamily="34" charset="0"/>
              </a:rPr>
              <a:t/>
            </a:r>
            <a:br>
              <a:rPr lang="en-US" altLang="zh-CN" dirty="0">
                <a:latin typeface="Arial" pitchFamily="34" charset="0"/>
              </a:rPr>
            </a:br>
            <a:endParaRPr lang="en-US" altLang="zh-CN" dirty="0">
              <a:latin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灯片编号占位符 1"/>
          <p:cNvSpPr>
            <a:spLocks noGrp="1" noChangeArrowheads="1"/>
          </p:cNvSpPr>
          <p:nvPr>
            <p:ph type="sldNum" sz="quarter" idx="12"/>
          </p:nvPr>
        </p:nvSpPr>
        <p:spPr bwMode="auto">
          <a:noFill/>
          <a:ln>
            <a:miter lim="800000"/>
            <a:headEnd/>
            <a:tailEnd/>
          </a:ln>
        </p:spPr>
        <p:txBody>
          <a:bodyPr/>
          <a:lstStyle/>
          <a:p>
            <a:fld id="{4407BB99-F101-4C17-A0EA-8A5986651C45}" type="slidenum">
              <a:rPr lang="zh-CN" altLang="en-US" smtClean="0"/>
              <a:pPr/>
              <a:t>31</a:t>
            </a:fld>
            <a:endParaRPr lang="zh-CN" altLang="en-US" smtClean="0"/>
          </a:p>
        </p:txBody>
      </p:sp>
      <p:sp>
        <p:nvSpPr>
          <p:cNvPr id="18435" name="矩形 2"/>
          <p:cNvSpPr>
            <a:spLocks noChangeArrowheads="1"/>
          </p:cNvSpPr>
          <p:nvPr/>
        </p:nvSpPr>
        <p:spPr bwMode="auto">
          <a:xfrm>
            <a:off x="468313" y="692150"/>
            <a:ext cx="8135937" cy="3140075"/>
          </a:xfrm>
          <a:prstGeom prst="rect">
            <a:avLst/>
          </a:prstGeom>
          <a:noFill/>
          <a:ln w="9525">
            <a:noFill/>
            <a:miter lim="800000"/>
            <a:headEnd/>
            <a:tailEnd/>
          </a:ln>
        </p:spPr>
        <p:txBody>
          <a:bodyPr>
            <a:spAutoFit/>
          </a:bodyPr>
          <a:lstStyle/>
          <a:p>
            <a:pPr eaLnBrk="1" hangingPunct="1">
              <a:buFont typeface="Arial" pitchFamily="34" charset="0"/>
              <a:buNone/>
            </a:pPr>
            <a:r>
              <a:rPr lang="zh-CN" altLang="en-US" b="1">
                <a:latin typeface="Arial" pitchFamily="34" charset="0"/>
              </a:rPr>
              <a:t>重要声明</a:t>
            </a:r>
            <a:r>
              <a:rPr lang="zh-CN" altLang="en-US">
                <a:latin typeface="Arial" pitchFamily="34" charset="0"/>
              </a:rPr>
              <a:t/>
            </a:r>
            <a:br>
              <a:rPr lang="zh-CN" altLang="en-US">
                <a:latin typeface="Arial" pitchFamily="34" charset="0"/>
              </a:rPr>
            </a:br>
            <a:r>
              <a:rPr lang="zh-CN" altLang="en-US">
                <a:latin typeface="Arial" pitchFamily="34" charset="0"/>
              </a:rPr>
              <a:t/>
            </a:r>
            <a:br>
              <a:rPr lang="zh-CN" altLang="en-US">
                <a:latin typeface="Arial" pitchFamily="34" charset="0"/>
              </a:rPr>
            </a:br>
            <a:r>
              <a:rPr lang="zh-CN" altLang="en-US">
                <a:latin typeface="Arial" pitchFamily="34" charset="0"/>
              </a:rPr>
              <a:t>报告中的信息均来源于公开可获得的资料，信达期货有限公司力求准确可靠，但对这些信息的准确性及完整性不做任何保证，据此投资，责任自负。</a:t>
            </a:r>
            <a:br>
              <a:rPr lang="zh-CN" altLang="en-US">
                <a:latin typeface="Arial" pitchFamily="34" charset="0"/>
              </a:rPr>
            </a:br>
            <a:r>
              <a:rPr lang="zh-CN" altLang="en-US">
                <a:latin typeface="Arial" pitchFamily="34" charset="0"/>
              </a:rPr>
              <a:t>本报告不构成个人投资建议，也没有考虑到个别客户特殊的投资目标、财政状况或需要。</a:t>
            </a:r>
            <a:br>
              <a:rPr lang="zh-CN" altLang="en-US">
                <a:latin typeface="Arial" pitchFamily="34" charset="0"/>
              </a:rPr>
            </a:br>
            <a:r>
              <a:rPr lang="zh-CN" altLang="en-US">
                <a:latin typeface="Arial" pitchFamily="34" charset="0"/>
              </a:rPr>
              <a:t>客户应考虑本报告中的任何意见或建议是否符合其特定情况。未经信达期货有限公司授权许可，任何引用、转载以及向第三方传播本报告的行为均可能承担法律责任。</a:t>
            </a:r>
            <a:br>
              <a:rPr lang="zh-CN" altLang="en-US">
                <a:latin typeface="Arial" pitchFamily="34" charset="0"/>
              </a:rPr>
            </a:br>
            <a:r>
              <a:rPr lang="zh-CN" altLang="en-US">
                <a:latin typeface="Arial" pitchFamily="34" charset="0"/>
              </a:rPr>
              <a:t>期市有风险，入市需谨慎。</a:t>
            </a:r>
            <a:br>
              <a:rPr lang="zh-CN" altLang="en-US">
                <a:latin typeface="Arial" pitchFamily="34" charset="0"/>
              </a:rPr>
            </a:br>
            <a:endParaRPr lang="zh-CN" altLang="en-US">
              <a:latin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E:\平面设计\品牌形象\ppt\20130715稿3\封底.jpg"/>
          <p:cNvPicPr>
            <a:picLocks noChangeAspect="1" noChangeArrowheads="1"/>
          </p:cNvPicPr>
          <p:nvPr/>
        </p:nvPicPr>
        <p:blipFill>
          <a:blip r:embed="rId2" cstate="print"/>
          <a:srcRect/>
          <a:stretch>
            <a:fillRect/>
          </a:stretch>
        </p:blipFill>
        <p:spPr bwMode="auto">
          <a:xfrm>
            <a:off x="0" y="0"/>
            <a:ext cx="9164638" cy="6858000"/>
          </a:xfrm>
          <a:prstGeom prst="rect">
            <a:avLst/>
          </a:prstGeom>
          <a:noFill/>
          <a:ln w="9525">
            <a:noFill/>
            <a:miter lim="800000"/>
            <a:headEnd/>
            <a:tailEnd/>
          </a:ln>
        </p:spPr>
      </p:pic>
      <p:sp>
        <p:nvSpPr>
          <p:cNvPr id="19459" name="灯片编号占位符 5"/>
          <p:cNvSpPr>
            <a:spLocks noGrp="1"/>
          </p:cNvSpPr>
          <p:nvPr>
            <p:ph type="sldNum" sz="quarter" idx="12"/>
          </p:nvPr>
        </p:nvSpPr>
        <p:spPr bwMode="auto">
          <a:noFill/>
          <a:ln>
            <a:miter lim="800000"/>
            <a:headEnd/>
            <a:tailEnd/>
          </a:ln>
        </p:spPr>
        <p:txBody>
          <a:bodyPr/>
          <a:lstStyle/>
          <a:p>
            <a:fld id="{7449FDB7-D9BE-4519-8A75-792BE2DFA253}" type="slidenum">
              <a:rPr lang="zh-CN" altLang="en-US" smtClean="0"/>
              <a:pPr/>
              <a:t>32</a:t>
            </a:fld>
            <a:endParaRPr lang="zh-CN" altLang="en-US" smtClean="0"/>
          </a:p>
        </p:txBody>
      </p:sp>
      <p:sp>
        <p:nvSpPr>
          <p:cNvPr id="19460" name="Rectangle 3"/>
          <p:cNvSpPr txBox="1">
            <a:spLocks noChangeArrowheads="1"/>
          </p:cNvSpPr>
          <p:nvPr/>
        </p:nvSpPr>
        <p:spPr bwMode="auto">
          <a:xfrm>
            <a:off x="611188" y="5589588"/>
            <a:ext cx="6192837" cy="1152525"/>
          </a:xfrm>
          <a:prstGeom prst="rect">
            <a:avLst/>
          </a:prstGeom>
          <a:noFill/>
          <a:ln w="9525">
            <a:noFill/>
            <a:miter lim="800000"/>
            <a:headEnd/>
            <a:tailEnd/>
          </a:ln>
        </p:spPr>
        <p:txBody>
          <a:bodyPr/>
          <a:lstStyle/>
          <a:p>
            <a:pPr eaLnBrk="1" hangingPunct="1">
              <a:buFont typeface="Arial" pitchFamily="34" charset="0"/>
              <a:buNone/>
            </a:pPr>
            <a:r>
              <a:rPr lang="zh-CN" altLang="en-US" sz="1200"/>
              <a:t>地址：</a:t>
            </a:r>
            <a:r>
              <a:rPr lang="zh-CN" altLang="en-US" sz="1200">
                <a:latin typeface="Arial" pitchFamily="34" charset="0"/>
              </a:rPr>
              <a:t>浙江省杭州市文晖路</a:t>
            </a:r>
            <a:r>
              <a:rPr lang="en-US" altLang="zh-CN" sz="1200" dirty="0">
                <a:latin typeface="Arial" pitchFamily="34" charset="0"/>
              </a:rPr>
              <a:t>108</a:t>
            </a:r>
            <a:r>
              <a:rPr lang="zh-CN" altLang="en-US" sz="1200">
                <a:latin typeface="Arial" pitchFamily="34" charset="0"/>
              </a:rPr>
              <a:t>号浙江出版物资大厦</a:t>
            </a:r>
            <a:r>
              <a:rPr lang="en-US" altLang="zh-CN" sz="1200" dirty="0">
                <a:latin typeface="Arial" pitchFamily="34" charset="0"/>
              </a:rPr>
              <a:t>1125</a:t>
            </a:r>
            <a:r>
              <a:rPr lang="zh-CN" altLang="en-US" sz="1200">
                <a:latin typeface="Arial" pitchFamily="34" charset="0"/>
              </a:rPr>
              <a:t>室、</a:t>
            </a:r>
            <a:r>
              <a:rPr lang="en-US" altLang="zh-CN" sz="1200" dirty="0">
                <a:latin typeface="Arial" pitchFamily="34" charset="0"/>
              </a:rPr>
              <a:t>1127</a:t>
            </a:r>
            <a:r>
              <a:rPr lang="zh-CN" altLang="en-US" sz="1200">
                <a:latin typeface="Arial" pitchFamily="34" charset="0"/>
              </a:rPr>
              <a:t>室、</a:t>
            </a:r>
            <a:r>
              <a:rPr lang="en-US" altLang="zh-CN" sz="1200" dirty="0">
                <a:latin typeface="Arial" pitchFamily="34" charset="0"/>
              </a:rPr>
              <a:t>12</a:t>
            </a:r>
            <a:r>
              <a:rPr lang="zh-CN" altLang="en-US" sz="1200">
                <a:latin typeface="Arial" pitchFamily="34" charset="0"/>
              </a:rPr>
              <a:t>楼、</a:t>
            </a:r>
            <a:r>
              <a:rPr lang="en-US" altLang="zh-CN" sz="1200" dirty="0">
                <a:latin typeface="Arial" pitchFamily="34" charset="0"/>
              </a:rPr>
              <a:t>16</a:t>
            </a:r>
            <a:r>
              <a:rPr lang="zh-CN" altLang="en-US" sz="1200">
                <a:latin typeface="Arial" pitchFamily="34" charset="0"/>
              </a:rPr>
              <a:t>楼</a:t>
            </a:r>
            <a:endParaRPr lang="en-US" altLang="zh-CN" sz="1200" dirty="0"/>
          </a:p>
          <a:p>
            <a:pPr eaLnBrk="1" hangingPunct="1">
              <a:buFont typeface="Arial" pitchFamily="34" charset="0"/>
              <a:buNone/>
            </a:pPr>
            <a:r>
              <a:rPr lang="zh-CN" altLang="en-US" sz="1200"/>
              <a:t>邮编：</a:t>
            </a:r>
            <a:r>
              <a:rPr lang="en-US" altLang="zh-CN" sz="1200" dirty="0"/>
              <a:t>310004</a:t>
            </a:r>
          </a:p>
          <a:p>
            <a:pPr eaLnBrk="1" hangingPunct="1">
              <a:buFont typeface="Arial" pitchFamily="34" charset="0"/>
              <a:buNone/>
            </a:pPr>
            <a:r>
              <a:rPr lang="zh-CN" altLang="en-US" sz="1200"/>
              <a:t>电话：</a:t>
            </a:r>
            <a:r>
              <a:rPr lang="en-US" altLang="zh-CN" sz="1200" dirty="0"/>
              <a:t>0571-28132579</a:t>
            </a:r>
          </a:p>
          <a:p>
            <a:pPr eaLnBrk="1" hangingPunct="1">
              <a:buFont typeface="Arial" pitchFamily="34" charset="0"/>
              <a:buNone/>
            </a:pPr>
            <a:r>
              <a:rPr lang="zh-CN" altLang="en-US" sz="1200"/>
              <a:t>传真：</a:t>
            </a:r>
            <a:r>
              <a:rPr lang="en-US" altLang="zh-CN" sz="1200" dirty="0"/>
              <a:t>0571-28132689</a:t>
            </a:r>
          </a:p>
          <a:p>
            <a:pPr eaLnBrk="1" hangingPunct="1">
              <a:buFont typeface="Arial" pitchFamily="34" charset="0"/>
              <a:buNone/>
            </a:pPr>
            <a:r>
              <a:rPr lang="zh-CN" altLang="en-US" sz="1200"/>
              <a:t>网址：</a:t>
            </a:r>
            <a:r>
              <a:rPr lang="en-US" altLang="zh-CN" sz="1200" dirty="0"/>
              <a:t>www.cindaqh.com</a:t>
            </a:r>
            <a:endParaRPr lang="zh-CN" altLang="en-US" sz="1200"/>
          </a:p>
        </p:txBody>
      </p:sp>
      <p:pic>
        <p:nvPicPr>
          <p:cNvPr id="19461" name="图片 1"/>
          <p:cNvPicPr>
            <a:picLocks noChangeAspect="1"/>
          </p:cNvPicPr>
          <p:nvPr/>
        </p:nvPicPr>
        <p:blipFill>
          <a:blip r:embed="rId3" cstate="print"/>
          <a:srcRect/>
          <a:stretch>
            <a:fillRect/>
          </a:stretch>
        </p:blipFill>
        <p:spPr bwMode="auto">
          <a:xfrm>
            <a:off x="1331913" y="1085850"/>
            <a:ext cx="6802437" cy="4475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灯片编号占位符 1"/>
          <p:cNvSpPr>
            <a:spLocks noGrp="1" noChangeArrowheads="1"/>
          </p:cNvSpPr>
          <p:nvPr>
            <p:ph type="sldNum" sz="quarter" idx="12"/>
          </p:nvPr>
        </p:nvSpPr>
        <p:spPr bwMode="auto">
          <a:noFill/>
          <a:ln>
            <a:miter lim="800000"/>
            <a:headEnd/>
            <a:tailEnd/>
          </a:ln>
        </p:spPr>
        <p:txBody>
          <a:bodyPr/>
          <a:lstStyle/>
          <a:p>
            <a:fld id="{094817DA-16CA-493C-A016-F9A881768435}" type="slidenum">
              <a:rPr lang="zh-CN" altLang="en-US" smtClean="0"/>
              <a:pPr/>
              <a:t>4</a:t>
            </a:fld>
            <a:endParaRPr lang="zh-CN" altLang="en-US" smtClean="0"/>
          </a:p>
        </p:txBody>
      </p:sp>
      <p:sp>
        <p:nvSpPr>
          <p:cNvPr id="8195" name="TextBox 3"/>
          <p:cNvSpPr txBox="1">
            <a:spLocks noChangeArrowheads="1"/>
          </p:cNvSpPr>
          <p:nvPr/>
        </p:nvSpPr>
        <p:spPr bwMode="auto">
          <a:xfrm>
            <a:off x="468313" y="0"/>
            <a:ext cx="4103687" cy="461963"/>
          </a:xfrm>
          <a:prstGeom prst="rect">
            <a:avLst/>
          </a:prstGeom>
          <a:noFill/>
          <a:ln w="9525">
            <a:noFill/>
            <a:miter lim="800000"/>
            <a:headEnd/>
            <a:tailEnd/>
          </a:ln>
        </p:spPr>
        <p:txBody>
          <a:bodyPr>
            <a:spAutoFit/>
          </a:bodyPr>
          <a:lstStyle/>
          <a:p>
            <a:pPr eaLnBrk="1" hangingPunct="1">
              <a:buFont typeface="Arial" pitchFamily="34" charset="0"/>
              <a:buNone/>
            </a:pPr>
            <a:r>
              <a:rPr lang="zh-CN" altLang="en-US" sz="2400" b="1" dirty="0">
                <a:latin typeface="楷体" pitchFamily="49" charset="-122"/>
                <a:ea typeface="楷体" pitchFamily="49" charset="-122"/>
              </a:rPr>
              <a:t> 一、镍产业链研究框架</a:t>
            </a:r>
            <a:endParaRPr lang="zh-CN" altLang="en-US" sz="2400" b="1" dirty="0">
              <a:solidFill>
                <a:srgbClr val="FF0000"/>
              </a:solidFill>
              <a:latin typeface="楷体" pitchFamily="49" charset="-122"/>
              <a:ea typeface="楷体" pitchFamily="49" charset="-122"/>
            </a:endParaRPr>
          </a:p>
        </p:txBody>
      </p:sp>
      <p:pic>
        <p:nvPicPr>
          <p:cNvPr id="7" name="图片 6" descr="图片1.png"/>
          <p:cNvPicPr>
            <a:picLocks noChangeAspect="1"/>
          </p:cNvPicPr>
          <p:nvPr/>
        </p:nvPicPr>
        <p:blipFill>
          <a:blip r:embed="rId3" cstate="print"/>
          <a:stretch>
            <a:fillRect/>
          </a:stretch>
        </p:blipFill>
        <p:spPr>
          <a:xfrm>
            <a:off x="179512" y="548680"/>
            <a:ext cx="8771429" cy="5723810"/>
          </a:xfrm>
          <a:prstGeom prst="rect">
            <a:avLst/>
          </a:prstGeom>
        </p:spPr>
      </p:pic>
      <p:sp>
        <p:nvSpPr>
          <p:cNvPr id="5" name="TextBox 4"/>
          <p:cNvSpPr txBox="1"/>
          <p:nvPr/>
        </p:nvSpPr>
        <p:spPr>
          <a:xfrm>
            <a:off x="4499992" y="2132856"/>
            <a:ext cx="576064" cy="246221"/>
          </a:xfrm>
          <a:prstGeom prst="rect">
            <a:avLst/>
          </a:prstGeom>
          <a:noFill/>
        </p:spPr>
        <p:txBody>
          <a:bodyPr wrap="square" rtlCol="0">
            <a:spAutoFit/>
          </a:bodyPr>
          <a:lstStyle/>
          <a:p>
            <a:r>
              <a:rPr lang="zh-CN" altLang="en-US" sz="1000" b="1" dirty="0" smtClean="0">
                <a:solidFill>
                  <a:srgbClr val="FF0000"/>
                </a:solidFill>
              </a:rPr>
              <a:t>套利</a:t>
            </a:r>
            <a:endParaRPr lang="zh-CN" altLang="en-US" sz="1000" b="1" dirty="0">
              <a:solidFill>
                <a:srgbClr val="FF0000"/>
              </a:solidFill>
            </a:endParaRPr>
          </a:p>
        </p:txBody>
      </p:sp>
      <p:sp>
        <p:nvSpPr>
          <p:cNvPr id="6" name="矩形 5"/>
          <p:cNvSpPr/>
          <p:nvPr/>
        </p:nvSpPr>
        <p:spPr>
          <a:xfrm>
            <a:off x="5076056" y="2132856"/>
            <a:ext cx="441146" cy="246221"/>
          </a:xfrm>
          <a:prstGeom prst="rect">
            <a:avLst/>
          </a:prstGeom>
        </p:spPr>
        <p:txBody>
          <a:bodyPr wrap="none">
            <a:spAutoFit/>
          </a:bodyPr>
          <a:lstStyle/>
          <a:p>
            <a:r>
              <a:rPr lang="zh-CN" altLang="en-US" sz="1000" b="1" dirty="0" smtClean="0">
                <a:solidFill>
                  <a:srgbClr val="FF0000"/>
                </a:solidFill>
              </a:rPr>
              <a:t>融资</a:t>
            </a:r>
            <a:endParaRPr lang="zh-CN" altLang="en-US" sz="1000" b="1" dirty="0">
              <a:solidFill>
                <a:srgbClr val="FF0000"/>
              </a:solidFill>
            </a:endParaRPr>
          </a:p>
        </p:txBody>
      </p:sp>
      <p:sp>
        <p:nvSpPr>
          <p:cNvPr id="8" name="圆角矩形 7"/>
          <p:cNvSpPr/>
          <p:nvPr/>
        </p:nvSpPr>
        <p:spPr>
          <a:xfrm>
            <a:off x="2483768" y="5877272"/>
            <a:ext cx="1008112" cy="360040"/>
          </a:xfrm>
          <a:prstGeom prst="roundRect">
            <a:avLst/>
          </a:prstGeom>
          <a:solidFill>
            <a:schemeClr val="accent1">
              <a:lumMod val="40000"/>
              <a:lumOff val="60000"/>
            </a:schemeClr>
          </a:solidFill>
          <a:ln w="3175">
            <a:solidFill>
              <a:srgbClr val="1C22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tx1">
                    <a:lumMod val="75000"/>
                    <a:lumOff val="25000"/>
                  </a:schemeClr>
                </a:solidFill>
              </a:rPr>
              <a:t>港口库存</a:t>
            </a:r>
            <a:endParaRPr lang="zh-CN" altLang="en-US" sz="1400" b="1"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custDataLst>
              <p:tags r:id="rId2"/>
            </p:custDataLst>
          </p:nvPr>
        </p:nvSpPr>
        <p:spPr>
          <a:xfrm>
            <a:off x="5295900" y="0"/>
            <a:ext cx="3848100" cy="6858000"/>
          </a:xfrm>
          <a:custGeom>
            <a:avLst/>
            <a:gdLst>
              <a:gd name="connsiteX0" fmla="*/ 0 w 3848100"/>
              <a:gd name="connsiteY0" fmla="*/ 0 h 6858000"/>
              <a:gd name="connsiteX1" fmla="*/ 3848100 w 3848100"/>
              <a:gd name="connsiteY1" fmla="*/ 0 h 6858000"/>
              <a:gd name="connsiteX2" fmla="*/ 3848100 w 3848100"/>
              <a:gd name="connsiteY2" fmla="*/ 6858000 h 6858000"/>
              <a:gd name="connsiteX3" fmla="*/ 0 w 3848100"/>
              <a:gd name="connsiteY3" fmla="*/ 6858000 h 6858000"/>
              <a:gd name="connsiteX4" fmla="*/ 2387600 w 3848100"/>
              <a:gd name="connsiteY4" fmla="*/ 3429000 h 6858000"/>
              <a:gd name="connsiteX5" fmla="*/ 0 w 38481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8100" h="6858000">
                <a:moveTo>
                  <a:pt x="0" y="0"/>
                </a:moveTo>
                <a:lnTo>
                  <a:pt x="3848100" y="0"/>
                </a:lnTo>
                <a:lnTo>
                  <a:pt x="3848100" y="6858000"/>
                </a:lnTo>
                <a:lnTo>
                  <a:pt x="0" y="6858000"/>
                </a:lnTo>
                <a:cubicBezTo>
                  <a:pt x="1318635" y="6858000"/>
                  <a:pt x="2387600" y="5322784"/>
                  <a:pt x="2387600" y="3429000"/>
                </a:cubicBezTo>
                <a:cubicBezTo>
                  <a:pt x="2387600" y="1535216"/>
                  <a:pt x="1318635" y="0"/>
                  <a:pt x="0" y="0"/>
                </a:cubicBezTo>
                <a:close/>
              </a:path>
            </a:pathLst>
          </a:custGeom>
          <a:gradFill flip="none" rotWithShape="1">
            <a:gsLst>
              <a:gs pos="0">
                <a:schemeClr val="accent1">
                  <a:alpha val="50000"/>
                </a:schemeClr>
              </a:gs>
              <a:gs pos="53000">
                <a:schemeClr val="accent1">
                  <a:lumMod val="60000"/>
                  <a:lumOff val="40000"/>
                  <a:alpha val="2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椭圆 2"/>
          <p:cNvSpPr/>
          <p:nvPr>
            <p:custDataLst>
              <p:tags r:id="rId3"/>
            </p:custDataLst>
          </p:nvPr>
        </p:nvSpPr>
        <p:spPr>
          <a:xfrm>
            <a:off x="5295900" y="0"/>
            <a:ext cx="2387600" cy="6858000"/>
          </a:xfrm>
          <a:custGeom>
            <a:avLst/>
            <a:gdLst>
              <a:gd name="connsiteX0" fmla="*/ 0 w 4775200"/>
              <a:gd name="connsiteY0" fmla="*/ 3429000 h 6858000"/>
              <a:gd name="connsiteX1" fmla="*/ 2387600 w 4775200"/>
              <a:gd name="connsiteY1" fmla="*/ 0 h 6858000"/>
              <a:gd name="connsiteX2" fmla="*/ 4775200 w 4775200"/>
              <a:gd name="connsiteY2" fmla="*/ 3429000 h 6858000"/>
              <a:gd name="connsiteX3" fmla="*/ 2387600 w 4775200"/>
              <a:gd name="connsiteY3" fmla="*/ 6858000 h 6858000"/>
              <a:gd name="connsiteX4" fmla="*/ 0 w 4775200"/>
              <a:gd name="connsiteY4" fmla="*/ 3429000 h 6858000"/>
              <a:gd name="connsiteX0" fmla="*/ 0 w 4775200"/>
              <a:gd name="connsiteY0" fmla="*/ 3429000 h 6858000"/>
              <a:gd name="connsiteX1" fmla="*/ 2387600 w 4775200"/>
              <a:gd name="connsiteY1" fmla="*/ 0 h 6858000"/>
              <a:gd name="connsiteX2" fmla="*/ 4775200 w 4775200"/>
              <a:gd name="connsiteY2" fmla="*/ 3429000 h 6858000"/>
              <a:gd name="connsiteX3" fmla="*/ 2387600 w 4775200"/>
              <a:gd name="connsiteY3" fmla="*/ 6858000 h 6858000"/>
              <a:gd name="connsiteX4" fmla="*/ 91440 w 4775200"/>
              <a:gd name="connsiteY4" fmla="*/ 3520440 h 6858000"/>
              <a:gd name="connsiteX0" fmla="*/ 0 w 4775200"/>
              <a:gd name="connsiteY0" fmla="*/ 3429000 h 6858000"/>
              <a:gd name="connsiteX1" fmla="*/ 2387600 w 4775200"/>
              <a:gd name="connsiteY1" fmla="*/ 0 h 6858000"/>
              <a:gd name="connsiteX2" fmla="*/ 4775200 w 4775200"/>
              <a:gd name="connsiteY2" fmla="*/ 3429000 h 6858000"/>
              <a:gd name="connsiteX3" fmla="*/ 2387600 w 4775200"/>
              <a:gd name="connsiteY3" fmla="*/ 6858000 h 6858000"/>
              <a:gd name="connsiteX0" fmla="*/ 0 w 2387600"/>
              <a:gd name="connsiteY0" fmla="*/ 0 h 6858000"/>
              <a:gd name="connsiteX1" fmla="*/ 2387600 w 2387600"/>
              <a:gd name="connsiteY1" fmla="*/ 3429000 h 6858000"/>
              <a:gd name="connsiteX2" fmla="*/ 0 w 2387600"/>
              <a:gd name="connsiteY2" fmla="*/ 6858000 h 6858000"/>
            </a:gdLst>
            <a:ahLst/>
            <a:cxnLst>
              <a:cxn ang="0">
                <a:pos x="connsiteX0" y="connsiteY0"/>
              </a:cxn>
              <a:cxn ang="0">
                <a:pos x="connsiteX1" y="connsiteY1"/>
              </a:cxn>
              <a:cxn ang="0">
                <a:pos x="connsiteX2" y="connsiteY2"/>
              </a:cxn>
            </a:cxnLst>
            <a:rect l="l" t="t" r="r" b="b"/>
            <a:pathLst>
              <a:path w="2387600" h="6858000">
                <a:moveTo>
                  <a:pt x="0" y="0"/>
                </a:moveTo>
                <a:cubicBezTo>
                  <a:pt x="1318635" y="0"/>
                  <a:pt x="2387600" y="1535216"/>
                  <a:pt x="2387600" y="3429000"/>
                </a:cubicBezTo>
                <a:cubicBezTo>
                  <a:pt x="2387600" y="5322784"/>
                  <a:pt x="1318635" y="6858000"/>
                  <a:pt x="0" y="6858000"/>
                </a:cubicBezTo>
              </a:path>
            </a:pathLst>
          </a:custGeom>
          <a:noFill/>
          <a:ln w="12700">
            <a:gradFill flip="none" rotWithShape="1">
              <a:gsLst>
                <a:gs pos="0">
                  <a:schemeClr val="accent1">
                    <a:alpha val="50000"/>
                  </a:schemeClr>
                </a:gs>
                <a:gs pos="53000">
                  <a:schemeClr val="accent1">
                    <a:lumMod val="60000"/>
                    <a:lumOff val="40000"/>
                    <a:alpha val="50000"/>
                  </a:schemeClr>
                </a:gs>
                <a:gs pos="100000">
                  <a:schemeClr val="bg1">
                    <a:alpha val="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椭圆 2"/>
          <p:cNvSpPr/>
          <p:nvPr>
            <p:custDataLst>
              <p:tags r:id="rId4"/>
            </p:custDataLst>
          </p:nvPr>
        </p:nvSpPr>
        <p:spPr>
          <a:xfrm>
            <a:off x="5124450" y="0"/>
            <a:ext cx="2387600" cy="6858000"/>
          </a:xfrm>
          <a:custGeom>
            <a:avLst/>
            <a:gdLst>
              <a:gd name="connsiteX0" fmla="*/ 0 w 4775200"/>
              <a:gd name="connsiteY0" fmla="*/ 3429000 h 6858000"/>
              <a:gd name="connsiteX1" fmla="*/ 2387600 w 4775200"/>
              <a:gd name="connsiteY1" fmla="*/ 0 h 6858000"/>
              <a:gd name="connsiteX2" fmla="*/ 4775200 w 4775200"/>
              <a:gd name="connsiteY2" fmla="*/ 3429000 h 6858000"/>
              <a:gd name="connsiteX3" fmla="*/ 2387600 w 4775200"/>
              <a:gd name="connsiteY3" fmla="*/ 6858000 h 6858000"/>
              <a:gd name="connsiteX4" fmla="*/ 0 w 4775200"/>
              <a:gd name="connsiteY4" fmla="*/ 3429000 h 6858000"/>
              <a:gd name="connsiteX0" fmla="*/ 0 w 4775200"/>
              <a:gd name="connsiteY0" fmla="*/ 3429000 h 6858000"/>
              <a:gd name="connsiteX1" fmla="*/ 2387600 w 4775200"/>
              <a:gd name="connsiteY1" fmla="*/ 0 h 6858000"/>
              <a:gd name="connsiteX2" fmla="*/ 4775200 w 4775200"/>
              <a:gd name="connsiteY2" fmla="*/ 3429000 h 6858000"/>
              <a:gd name="connsiteX3" fmla="*/ 2387600 w 4775200"/>
              <a:gd name="connsiteY3" fmla="*/ 6858000 h 6858000"/>
              <a:gd name="connsiteX4" fmla="*/ 91440 w 4775200"/>
              <a:gd name="connsiteY4" fmla="*/ 3520440 h 6858000"/>
              <a:gd name="connsiteX0" fmla="*/ 0 w 4775200"/>
              <a:gd name="connsiteY0" fmla="*/ 3429000 h 6858000"/>
              <a:gd name="connsiteX1" fmla="*/ 2387600 w 4775200"/>
              <a:gd name="connsiteY1" fmla="*/ 0 h 6858000"/>
              <a:gd name="connsiteX2" fmla="*/ 4775200 w 4775200"/>
              <a:gd name="connsiteY2" fmla="*/ 3429000 h 6858000"/>
              <a:gd name="connsiteX3" fmla="*/ 2387600 w 4775200"/>
              <a:gd name="connsiteY3" fmla="*/ 6858000 h 6858000"/>
              <a:gd name="connsiteX0" fmla="*/ 0 w 2387600"/>
              <a:gd name="connsiteY0" fmla="*/ 0 h 6858000"/>
              <a:gd name="connsiteX1" fmla="*/ 2387600 w 2387600"/>
              <a:gd name="connsiteY1" fmla="*/ 3429000 h 6858000"/>
              <a:gd name="connsiteX2" fmla="*/ 0 w 2387600"/>
              <a:gd name="connsiteY2" fmla="*/ 6858000 h 6858000"/>
            </a:gdLst>
            <a:ahLst/>
            <a:cxnLst>
              <a:cxn ang="0">
                <a:pos x="connsiteX0" y="connsiteY0"/>
              </a:cxn>
              <a:cxn ang="0">
                <a:pos x="connsiteX1" y="connsiteY1"/>
              </a:cxn>
              <a:cxn ang="0">
                <a:pos x="connsiteX2" y="connsiteY2"/>
              </a:cxn>
            </a:cxnLst>
            <a:rect l="l" t="t" r="r" b="b"/>
            <a:pathLst>
              <a:path w="2387600" h="6858000">
                <a:moveTo>
                  <a:pt x="0" y="0"/>
                </a:moveTo>
                <a:cubicBezTo>
                  <a:pt x="1318635" y="0"/>
                  <a:pt x="2387600" y="1535216"/>
                  <a:pt x="2387600" y="3429000"/>
                </a:cubicBezTo>
                <a:cubicBezTo>
                  <a:pt x="2387600" y="5322784"/>
                  <a:pt x="1318635" y="6858000"/>
                  <a:pt x="0" y="6858000"/>
                </a:cubicBezTo>
              </a:path>
            </a:pathLst>
          </a:custGeom>
          <a:noFill/>
          <a:ln w="12700">
            <a:gradFill flip="none" rotWithShape="1">
              <a:gsLst>
                <a:gs pos="0">
                  <a:schemeClr val="accent1">
                    <a:alpha val="50000"/>
                  </a:schemeClr>
                </a:gs>
                <a:gs pos="53000">
                  <a:schemeClr val="accent1">
                    <a:lumMod val="60000"/>
                    <a:lumOff val="40000"/>
                    <a:alpha val="50000"/>
                  </a:schemeClr>
                </a:gs>
                <a:gs pos="100000">
                  <a:schemeClr val="bg1">
                    <a:alpha val="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TextBox 8"/>
          <p:cNvSpPr txBox="1">
            <a:spLocks noChangeArrowheads="1"/>
          </p:cNvSpPr>
          <p:nvPr/>
        </p:nvSpPr>
        <p:spPr bwMode="auto">
          <a:xfrm>
            <a:off x="467544" y="14709"/>
            <a:ext cx="67691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smtClean="0">
                <a:ea typeface="楷体" pitchFamily="49" charset="-122"/>
              </a:rPr>
              <a:t>镍核心观点</a:t>
            </a:r>
            <a:endParaRPr lang="zh-CN" altLang="en-US" sz="2400" b="1" dirty="0">
              <a:ea typeface="楷体" pitchFamily="49" charset="-122"/>
            </a:endParaRPr>
          </a:p>
        </p:txBody>
      </p:sp>
      <p:sp>
        <p:nvSpPr>
          <p:cNvPr id="14" name="标题 1"/>
          <p:cNvSpPr txBox="1">
            <a:spLocks/>
          </p:cNvSpPr>
          <p:nvPr/>
        </p:nvSpPr>
        <p:spPr>
          <a:xfrm>
            <a:off x="539552" y="2060848"/>
            <a:ext cx="8210872" cy="2376264"/>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smtClean="0">
                <a:ln>
                  <a:noFill/>
                </a:ln>
                <a:solidFill>
                  <a:schemeClr val="tx1"/>
                </a:solidFill>
                <a:effectLst/>
                <a:uLnTx/>
                <a:uFillTx/>
                <a:latin typeface="+mj-lt"/>
                <a:ea typeface="楷体" pitchFamily="49" charset="-122"/>
                <a:cs typeface="+mj-cs"/>
              </a:rPr>
              <a:t>                                        格局篇</a:t>
            </a:r>
            <a:endParaRPr kumimoji="0" lang="en-US" altLang="zh-CN" sz="2800" b="1" i="0" u="none" strike="noStrike" kern="1200" cap="none" spc="0" normalizeH="0" baseline="0" noProof="0" dirty="0" smtClean="0">
              <a:ln>
                <a:noFill/>
              </a:ln>
              <a:solidFill>
                <a:schemeClr val="tx1"/>
              </a:solidFill>
              <a:effectLst/>
              <a:uLnTx/>
              <a:uFillTx/>
              <a:latin typeface="+mj-lt"/>
              <a:ea typeface="楷体" pitchFamily="49" charset="-122"/>
              <a:cs typeface="+mj-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800" b="1" i="0" u="none" strike="noStrike" kern="1200" cap="none" spc="0" normalizeH="0" baseline="0" noProof="0" dirty="0" smtClean="0">
                <a:ln>
                  <a:noFill/>
                </a:ln>
                <a:solidFill>
                  <a:schemeClr val="tx1"/>
                </a:solidFill>
                <a:effectLst/>
                <a:uLnTx/>
                <a:uFillTx/>
                <a:latin typeface="+mj-lt"/>
                <a:ea typeface="楷体" pitchFamily="49" charset="-122"/>
                <a:cs typeface="+mj-cs"/>
              </a:rPr>
              <a:t/>
            </a:r>
            <a:br>
              <a:rPr kumimoji="0" lang="en-US" altLang="zh-CN" sz="2800" b="1" i="0" u="none" strike="noStrike" kern="1200" cap="none" spc="0" normalizeH="0" baseline="0" noProof="0" dirty="0" smtClean="0">
                <a:ln>
                  <a:noFill/>
                </a:ln>
                <a:solidFill>
                  <a:schemeClr val="tx1"/>
                </a:solidFill>
                <a:effectLst/>
                <a:uLnTx/>
                <a:uFillTx/>
                <a:latin typeface="+mj-lt"/>
                <a:ea typeface="楷体" pitchFamily="49" charset="-122"/>
                <a:cs typeface="+mj-cs"/>
              </a:rPr>
            </a:br>
            <a:r>
              <a:rPr kumimoji="0" lang="en-US" altLang="zh-CN" sz="2800" b="1" i="0" u="none" strike="noStrike" kern="1200" cap="none" spc="0" normalizeH="0" baseline="0" noProof="0" dirty="0" smtClean="0">
                <a:ln>
                  <a:noFill/>
                </a:ln>
                <a:solidFill>
                  <a:schemeClr val="tx1"/>
                </a:solidFill>
                <a:effectLst/>
                <a:uLnTx/>
                <a:uFillTx/>
                <a:latin typeface="+mj-lt"/>
                <a:ea typeface="楷体" pitchFamily="49" charset="-122"/>
                <a:cs typeface="+mj-cs"/>
              </a:rPr>
              <a:t>   </a:t>
            </a:r>
            <a:r>
              <a:rPr lang="en-US" altLang="zh-CN" sz="2800" b="1" dirty="0" smtClean="0">
                <a:latin typeface="+mj-lt"/>
                <a:ea typeface="楷体" pitchFamily="49" charset="-122"/>
                <a:cs typeface="+mj-cs"/>
              </a:rPr>
              <a:t>2017</a:t>
            </a:r>
            <a:r>
              <a:rPr kumimoji="0" lang="zh-CN" altLang="en-US" sz="2800" b="1" i="0" u="none" strike="noStrike" kern="1200" cap="none" spc="0" normalizeH="0" baseline="0" noProof="0" dirty="0" smtClean="0">
                <a:ln>
                  <a:noFill/>
                </a:ln>
                <a:solidFill>
                  <a:schemeClr val="tx1"/>
                </a:solidFill>
                <a:effectLst/>
                <a:uLnTx/>
                <a:uFillTx/>
                <a:latin typeface="+mj-lt"/>
                <a:ea typeface="楷体" pitchFamily="49" charset="-122"/>
                <a:cs typeface="+mj-cs"/>
              </a:rPr>
              <a:t>全球镍供应偏宽松</a:t>
            </a:r>
            <a:endParaRPr kumimoji="0" lang="zh-CN" altLang="en-US" sz="2800" b="1" i="0" u="none" strike="noStrike" kern="1200" cap="none" spc="0" normalizeH="0" baseline="0" noProof="0" dirty="0">
              <a:ln>
                <a:noFill/>
              </a:ln>
              <a:solidFill>
                <a:schemeClr val="tx1"/>
              </a:solidFill>
              <a:effectLst/>
              <a:uLnTx/>
              <a:uFillTx/>
              <a:latin typeface="+mj-lt"/>
              <a:ea typeface="楷体" pitchFamily="49" charset="-122"/>
              <a:cs typeface="+mj-cs"/>
            </a:endParaRPr>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3"/>
          <p:cNvSpPr txBox="1">
            <a:spLocks noChangeArrowheads="1"/>
          </p:cNvSpPr>
          <p:nvPr/>
        </p:nvSpPr>
        <p:spPr bwMode="auto">
          <a:xfrm>
            <a:off x="468313" y="0"/>
            <a:ext cx="6119911" cy="461665"/>
          </a:xfrm>
          <a:prstGeom prst="rect">
            <a:avLst/>
          </a:prstGeom>
          <a:noFill/>
          <a:ln w="9525">
            <a:noFill/>
            <a:miter lim="800000"/>
            <a:headEnd/>
            <a:tailEnd/>
          </a:ln>
        </p:spPr>
        <p:txBody>
          <a:bodyPr wrap="square">
            <a:spAutoFit/>
          </a:bodyPr>
          <a:lstStyle/>
          <a:p>
            <a:pPr eaLnBrk="1" hangingPunct="1">
              <a:buFont typeface="Arial" pitchFamily="34" charset="0"/>
              <a:buNone/>
            </a:pPr>
            <a:r>
              <a:rPr lang="zh-CN" altLang="en-US" sz="2400" b="1" dirty="0" smtClean="0">
                <a:latin typeface="楷体" pitchFamily="49" charset="-122"/>
                <a:ea typeface="楷体" pitchFamily="49" charset="-122"/>
              </a:rPr>
              <a:t>全球镍供需格局已悄然改变</a:t>
            </a:r>
            <a:endParaRPr lang="zh-CN" altLang="en-US" sz="2400" b="1" dirty="0">
              <a:solidFill>
                <a:srgbClr val="FF0000"/>
              </a:solidFill>
              <a:latin typeface="楷体" pitchFamily="49" charset="-122"/>
              <a:ea typeface="楷体" pitchFamily="49" charset="-122"/>
            </a:endParaRPr>
          </a:p>
        </p:txBody>
      </p:sp>
      <p:sp>
        <p:nvSpPr>
          <p:cNvPr id="9" name="矩形 8"/>
          <p:cNvSpPr/>
          <p:nvPr/>
        </p:nvSpPr>
        <p:spPr>
          <a:xfrm>
            <a:off x="5724128" y="1052736"/>
            <a:ext cx="3168352" cy="2031325"/>
          </a:xfrm>
          <a:prstGeom prst="rect">
            <a:avLst/>
          </a:prstGeom>
        </p:spPr>
        <p:txBody>
          <a:bodyPr wrap="square">
            <a:spAutoFit/>
          </a:bodyPr>
          <a:lstStyle/>
          <a:p>
            <a:r>
              <a:rPr lang="zh-CN" altLang="en-US" dirty="0" smtClean="0">
                <a:latin typeface="楷体" pitchFamily="49" charset="-122"/>
                <a:ea typeface="楷体" pitchFamily="49" charset="-122"/>
              </a:rPr>
              <a:t>日本住友金属（</a:t>
            </a:r>
            <a:r>
              <a:rPr lang="en-US" altLang="zh-CN" dirty="0" smtClean="0">
                <a:latin typeface="楷体" pitchFamily="49" charset="-122"/>
                <a:ea typeface="楷体" pitchFamily="49" charset="-122"/>
              </a:rPr>
              <a:t>SMM</a:t>
            </a:r>
            <a:r>
              <a:rPr lang="zh-CN" altLang="en-US" dirty="0" smtClean="0">
                <a:latin typeface="楷体" pitchFamily="49" charset="-122"/>
                <a:ea typeface="楷体" pitchFamily="49" charset="-122"/>
              </a:rPr>
              <a:t>）：</a:t>
            </a:r>
            <a:endParaRPr lang="en-US" altLang="zh-CN" dirty="0" smtClean="0">
              <a:latin typeface="楷体" pitchFamily="49" charset="-122"/>
              <a:ea typeface="楷体" pitchFamily="49" charset="-122"/>
            </a:endParaRPr>
          </a:p>
          <a:p>
            <a:r>
              <a:rPr lang="zh-CN" altLang="zh-CN" dirty="0" smtClean="0">
                <a:latin typeface="楷体" pitchFamily="49" charset="-122"/>
                <a:ea typeface="楷体" pitchFamily="49" charset="-122"/>
              </a:rPr>
              <a:t>因全球镍市供应增速超出需求增速（主要来自印尼和中国），</a:t>
            </a:r>
            <a:r>
              <a:rPr lang="en-US" altLang="zh-CN" dirty="0" smtClean="0">
                <a:latin typeface="楷体" pitchFamily="49" charset="-122"/>
                <a:ea typeface="楷体" pitchFamily="49" charset="-122"/>
              </a:rPr>
              <a:t>2017</a:t>
            </a:r>
            <a:r>
              <a:rPr lang="zh-CN" altLang="zh-CN" dirty="0" smtClean="0">
                <a:latin typeface="楷体" pitchFamily="49" charset="-122"/>
                <a:ea typeface="楷体" pitchFamily="49" charset="-122"/>
              </a:rPr>
              <a:t>年全球镍市小幅短缺</a:t>
            </a:r>
            <a:r>
              <a:rPr lang="en-US" altLang="zh-CN" dirty="0" smtClean="0">
                <a:latin typeface="楷体" pitchFamily="49" charset="-122"/>
                <a:ea typeface="楷体" pitchFamily="49" charset="-122"/>
              </a:rPr>
              <a:t>4000</a:t>
            </a:r>
            <a:r>
              <a:rPr lang="zh-CN" altLang="zh-CN" dirty="0" smtClean="0">
                <a:latin typeface="楷体" pitchFamily="49" charset="-122"/>
                <a:ea typeface="楷体" pitchFamily="49" charset="-122"/>
              </a:rPr>
              <a:t>吨，较去年</a:t>
            </a:r>
            <a:r>
              <a:rPr lang="en-US" altLang="zh-CN" dirty="0" smtClean="0">
                <a:latin typeface="楷体" pitchFamily="49" charset="-122"/>
                <a:ea typeface="楷体" pitchFamily="49" charset="-122"/>
              </a:rPr>
              <a:t>3</a:t>
            </a:r>
            <a:r>
              <a:rPr lang="zh-CN" altLang="zh-CN" dirty="0" smtClean="0">
                <a:latin typeface="楷体" pitchFamily="49" charset="-122"/>
                <a:ea typeface="楷体" pitchFamily="49" charset="-122"/>
              </a:rPr>
              <a:t>万吨的短缺量有较大幅度的收窄。</a:t>
            </a:r>
            <a:endParaRPr lang="en-US" altLang="zh-CN" dirty="0" smtClean="0">
              <a:latin typeface="楷体" pitchFamily="49" charset="-122"/>
              <a:ea typeface="楷体" pitchFamily="49" charset="-122"/>
            </a:endParaRPr>
          </a:p>
          <a:p>
            <a:endParaRPr lang="en-US" altLang="zh-CN" dirty="0" smtClean="0">
              <a:latin typeface="楷体" pitchFamily="49" charset="-122"/>
              <a:ea typeface="楷体" pitchFamily="49" charset="-122"/>
            </a:endParaRPr>
          </a:p>
        </p:txBody>
      </p:sp>
      <p:pic>
        <p:nvPicPr>
          <p:cNvPr id="10" name="图片 9"/>
          <p:cNvPicPr/>
          <p:nvPr/>
        </p:nvPicPr>
        <p:blipFill>
          <a:blip r:embed="rId2" cstate="print"/>
          <a:srcRect/>
          <a:stretch>
            <a:fillRect/>
          </a:stretch>
        </p:blipFill>
        <p:spPr bwMode="auto">
          <a:xfrm>
            <a:off x="251520" y="4077072"/>
            <a:ext cx="4896544" cy="1656184"/>
          </a:xfrm>
          <a:prstGeom prst="rect">
            <a:avLst/>
          </a:prstGeom>
          <a:noFill/>
          <a:ln w="9525">
            <a:noFill/>
            <a:miter lim="800000"/>
            <a:headEnd/>
            <a:tailEnd/>
          </a:ln>
        </p:spPr>
      </p:pic>
      <p:grpSp>
        <p:nvGrpSpPr>
          <p:cNvPr id="13" name="组合 12"/>
          <p:cNvGrpSpPr/>
          <p:nvPr/>
        </p:nvGrpSpPr>
        <p:grpSpPr>
          <a:xfrm>
            <a:off x="323528" y="548680"/>
            <a:ext cx="5184576" cy="3312368"/>
            <a:chOff x="323528" y="548680"/>
            <a:chExt cx="5184576" cy="3312368"/>
          </a:xfrm>
        </p:grpSpPr>
        <p:pic>
          <p:nvPicPr>
            <p:cNvPr id="11" name="图片 10"/>
            <p:cNvPicPr/>
            <p:nvPr/>
          </p:nvPicPr>
          <p:blipFill>
            <a:blip r:embed="rId3" cstate="print"/>
            <a:srcRect/>
            <a:stretch>
              <a:fillRect/>
            </a:stretch>
          </p:blipFill>
          <p:spPr bwMode="auto">
            <a:xfrm>
              <a:off x="323528" y="764704"/>
              <a:ext cx="5184576" cy="3096344"/>
            </a:xfrm>
            <a:prstGeom prst="rect">
              <a:avLst/>
            </a:prstGeom>
            <a:noFill/>
            <a:ln w="9525">
              <a:noFill/>
              <a:miter lim="800000"/>
              <a:headEnd/>
              <a:tailEnd/>
            </a:ln>
          </p:spPr>
        </p:pic>
        <p:sp>
          <p:nvSpPr>
            <p:cNvPr id="12" name="矩形 11"/>
            <p:cNvSpPr/>
            <p:nvPr/>
          </p:nvSpPr>
          <p:spPr>
            <a:xfrm>
              <a:off x="1403648" y="548680"/>
              <a:ext cx="2669320" cy="338554"/>
            </a:xfrm>
            <a:prstGeom prst="rect">
              <a:avLst/>
            </a:prstGeom>
          </p:spPr>
          <p:txBody>
            <a:bodyPr wrap="none">
              <a:spAutoFit/>
            </a:bodyPr>
            <a:lstStyle/>
            <a:p>
              <a:r>
                <a:rPr lang="en-US" altLang="zh-CN" sz="1600" b="1" dirty="0" smtClean="0">
                  <a:latin typeface="宋体" pitchFamily="2" charset="-122"/>
                </a:rPr>
                <a:t>INSG</a:t>
              </a:r>
              <a:r>
                <a:rPr lang="zh-CN" altLang="zh-CN" sz="1600" b="1" dirty="0" smtClean="0">
                  <a:latin typeface="宋体" pitchFamily="2" charset="-122"/>
                </a:rPr>
                <a:t>全球原生镍供需平衡表</a:t>
              </a:r>
              <a:endParaRPr lang="zh-CN" altLang="en-US" sz="1600" dirty="0">
                <a:latin typeface="宋体" pitchFamily="2" charset="-122"/>
              </a:endParaRPr>
            </a:p>
          </p:txBody>
        </p:sp>
      </p:grpSp>
      <p:sp>
        <p:nvSpPr>
          <p:cNvPr id="14" name="椭圆 13"/>
          <p:cNvSpPr/>
          <p:nvPr/>
        </p:nvSpPr>
        <p:spPr>
          <a:xfrm>
            <a:off x="4788024" y="5373216"/>
            <a:ext cx="432048" cy="288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4" cstate="print"/>
          <a:srcRect/>
          <a:stretch>
            <a:fillRect/>
          </a:stretch>
        </p:blipFill>
        <p:spPr bwMode="auto">
          <a:xfrm>
            <a:off x="5292080" y="3861048"/>
            <a:ext cx="3706761" cy="22322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539552" y="620688"/>
            <a:ext cx="4025494" cy="2664296"/>
          </a:xfrm>
          <a:prstGeom prst="rect">
            <a:avLst/>
          </a:prstGeom>
          <a:noFill/>
          <a:ln w="9525">
            <a:solidFill>
              <a:schemeClr val="bg1">
                <a:lumMod val="75000"/>
              </a:schemeClr>
            </a:solid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539552" y="3501008"/>
            <a:ext cx="4032448" cy="2557152"/>
          </a:xfrm>
          <a:prstGeom prst="rect">
            <a:avLst/>
          </a:prstGeom>
          <a:noFill/>
          <a:ln w="9525">
            <a:solidFill>
              <a:schemeClr val="bg1">
                <a:lumMod val="75000"/>
              </a:schemeClr>
            </a:solidFill>
            <a:miter lim="800000"/>
            <a:headEnd/>
            <a:tailEnd/>
          </a:ln>
        </p:spPr>
      </p:pic>
      <p:sp>
        <p:nvSpPr>
          <p:cNvPr id="5" name="矩形 4"/>
          <p:cNvSpPr/>
          <p:nvPr/>
        </p:nvSpPr>
        <p:spPr>
          <a:xfrm>
            <a:off x="4860032" y="692696"/>
            <a:ext cx="3528392" cy="4247317"/>
          </a:xfrm>
          <a:prstGeom prst="rect">
            <a:avLst/>
          </a:prstGeom>
        </p:spPr>
        <p:txBody>
          <a:bodyPr wrap="square">
            <a:spAutoFit/>
          </a:bodyPr>
          <a:lstStyle/>
          <a:p>
            <a:r>
              <a:rPr lang="zh-CN" altLang="zh-CN" dirty="0" smtClean="0">
                <a:latin typeface="楷体" pitchFamily="49" charset="-122"/>
                <a:ea typeface="楷体" pitchFamily="49" charset="-122"/>
              </a:rPr>
              <a:t>花旗研究预计</a:t>
            </a:r>
            <a:r>
              <a:rPr lang="en-US" altLang="zh-CN" dirty="0" smtClean="0">
                <a:latin typeface="楷体" pitchFamily="49" charset="-122"/>
                <a:ea typeface="楷体" pitchFamily="49" charset="-122"/>
              </a:rPr>
              <a:t>2017</a:t>
            </a:r>
            <a:r>
              <a:rPr lang="zh-CN" altLang="zh-CN" dirty="0" smtClean="0">
                <a:latin typeface="楷体" pitchFamily="49" charset="-122"/>
                <a:ea typeface="楷体" pitchFamily="49" charset="-122"/>
              </a:rPr>
              <a:t>年亚洲</a:t>
            </a:r>
            <a:r>
              <a:rPr lang="en-US" altLang="zh-CN" dirty="0" smtClean="0">
                <a:latin typeface="楷体" pitchFamily="49" charset="-122"/>
                <a:ea typeface="楷体" pitchFamily="49" charset="-122"/>
              </a:rPr>
              <a:t>NPI/</a:t>
            </a:r>
            <a:r>
              <a:rPr lang="zh-CN" altLang="zh-CN" dirty="0" smtClean="0">
                <a:latin typeface="楷体" pitchFamily="49" charset="-122"/>
                <a:ea typeface="楷体" pitchFamily="49" charset="-122"/>
              </a:rPr>
              <a:t>镍铁产量</a:t>
            </a:r>
            <a:r>
              <a:rPr lang="zh-CN" altLang="zh-CN" dirty="0" smtClean="0">
                <a:solidFill>
                  <a:srgbClr val="FF0000"/>
                </a:solidFill>
                <a:latin typeface="楷体" pitchFamily="49" charset="-122"/>
                <a:ea typeface="楷体" pitchFamily="49" charset="-122"/>
              </a:rPr>
              <a:t>同比猛增</a:t>
            </a:r>
            <a:r>
              <a:rPr lang="en-US" altLang="zh-CN" dirty="0" smtClean="0">
                <a:solidFill>
                  <a:srgbClr val="FF0000"/>
                </a:solidFill>
                <a:latin typeface="楷体" pitchFamily="49" charset="-122"/>
                <a:ea typeface="楷体" pitchFamily="49" charset="-122"/>
              </a:rPr>
              <a:t>20%</a:t>
            </a:r>
            <a:r>
              <a:rPr lang="zh-CN" altLang="zh-CN" dirty="0" smtClean="0">
                <a:latin typeface="楷体" pitchFamily="49" charset="-122"/>
                <a:ea typeface="楷体" pitchFamily="49" charset="-122"/>
              </a:rPr>
              <a:t>至</a:t>
            </a:r>
            <a:r>
              <a:rPr lang="en-US" altLang="zh-CN" dirty="0" smtClean="0">
                <a:latin typeface="楷体" pitchFamily="49" charset="-122"/>
                <a:ea typeface="楷体" pitchFamily="49" charset="-122"/>
              </a:rPr>
              <a:t>75.7</a:t>
            </a:r>
            <a:r>
              <a:rPr lang="zh-CN" altLang="zh-CN" dirty="0" smtClean="0">
                <a:latin typeface="楷体" pitchFamily="49" charset="-122"/>
                <a:ea typeface="楷体" pitchFamily="49" charset="-122"/>
              </a:rPr>
              <a:t>万吨，其中中国产量稳定在</a:t>
            </a:r>
            <a:r>
              <a:rPr lang="en-US" altLang="zh-CN" dirty="0" smtClean="0">
                <a:latin typeface="楷体" pitchFamily="49" charset="-122"/>
                <a:ea typeface="楷体" pitchFamily="49" charset="-122"/>
              </a:rPr>
              <a:t>40.8</a:t>
            </a:r>
            <a:r>
              <a:rPr lang="zh-CN" altLang="zh-CN" dirty="0" smtClean="0">
                <a:latin typeface="楷体" pitchFamily="49" charset="-122"/>
                <a:ea typeface="楷体" pitchFamily="49" charset="-122"/>
              </a:rPr>
              <a:t>万吨，</a:t>
            </a:r>
            <a:endParaRPr lang="en-US" altLang="zh-CN" dirty="0" smtClean="0">
              <a:latin typeface="楷体" pitchFamily="49" charset="-122"/>
              <a:ea typeface="楷体" pitchFamily="49" charset="-122"/>
            </a:endParaRPr>
          </a:p>
          <a:p>
            <a:endParaRPr lang="en-US" altLang="zh-CN" dirty="0" smtClean="0">
              <a:latin typeface="楷体" pitchFamily="49" charset="-122"/>
              <a:ea typeface="楷体" pitchFamily="49" charset="-122"/>
            </a:endParaRPr>
          </a:p>
          <a:p>
            <a:endParaRPr lang="en-US" altLang="zh-CN" dirty="0" smtClean="0">
              <a:latin typeface="楷体" pitchFamily="49" charset="-122"/>
              <a:ea typeface="楷体" pitchFamily="49" charset="-122"/>
            </a:endParaRPr>
          </a:p>
          <a:p>
            <a:endParaRPr lang="en-US" altLang="zh-CN" dirty="0" smtClean="0">
              <a:latin typeface="楷体" pitchFamily="49" charset="-122"/>
              <a:ea typeface="楷体" pitchFamily="49" charset="-122"/>
            </a:endParaRPr>
          </a:p>
          <a:p>
            <a:endParaRPr lang="en-US" altLang="zh-CN" dirty="0" smtClean="0">
              <a:latin typeface="楷体" pitchFamily="49" charset="-122"/>
              <a:ea typeface="楷体" pitchFamily="49" charset="-122"/>
            </a:endParaRPr>
          </a:p>
          <a:p>
            <a:endParaRPr lang="en-US" altLang="zh-CN" dirty="0" smtClean="0">
              <a:latin typeface="楷体" pitchFamily="49" charset="-122"/>
              <a:ea typeface="楷体" pitchFamily="49" charset="-122"/>
            </a:endParaRPr>
          </a:p>
          <a:p>
            <a:endParaRPr lang="en-US" altLang="zh-CN" dirty="0" smtClean="0">
              <a:latin typeface="楷体" pitchFamily="49" charset="-122"/>
              <a:ea typeface="楷体" pitchFamily="49" charset="-122"/>
            </a:endParaRPr>
          </a:p>
          <a:p>
            <a:endParaRPr lang="en-US" altLang="zh-CN" dirty="0" smtClean="0">
              <a:latin typeface="楷体" pitchFamily="49" charset="-122"/>
              <a:ea typeface="楷体" pitchFamily="49" charset="-122"/>
            </a:endParaRPr>
          </a:p>
          <a:p>
            <a:r>
              <a:rPr lang="zh-CN" altLang="zh-CN" dirty="0" smtClean="0">
                <a:latin typeface="楷体" pitchFamily="49" charset="-122"/>
                <a:ea typeface="楷体" pitchFamily="49" charset="-122"/>
              </a:rPr>
              <a:t>印尼</a:t>
            </a:r>
            <a:r>
              <a:rPr lang="en-US" altLang="zh-CN" dirty="0" smtClean="0">
                <a:latin typeface="楷体" pitchFamily="49" charset="-122"/>
                <a:ea typeface="楷体" pitchFamily="49" charset="-122"/>
              </a:rPr>
              <a:t>NPI/</a:t>
            </a:r>
            <a:r>
              <a:rPr lang="zh-CN" altLang="zh-CN" dirty="0" smtClean="0">
                <a:latin typeface="楷体" pitchFamily="49" charset="-122"/>
                <a:ea typeface="楷体" pitchFamily="49" charset="-122"/>
              </a:rPr>
              <a:t>镍铁将在下半年集中释放，产量</a:t>
            </a:r>
            <a:r>
              <a:rPr lang="zh-CN" altLang="en-US" dirty="0" smtClean="0">
                <a:latin typeface="楷体" pitchFamily="49" charset="-122"/>
                <a:ea typeface="楷体" pitchFamily="49" charset="-122"/>
              </a:rPr>
              <a:t>由</a:t>
            </a:r>
            <a:r>
              <a:rPr lang="en-US" altLang="zh-CN" dirty="0" smtClean="0">
                <a:latin typeface="楷体" pitchFamily="49" charset="-122"/>
                <a:ea typeface="楷体" pitchFamily="49" charset="-122"/>
              </a:rPr>
              <a:t>10.2</a:t>
            </a:r>
            <a:r>
              <a:rPr lang="zh-CN" altLang="en-US" dirty="0" smtClean="0">
                <a:latin typeface="楷体" pitchFamily="49" charset="-122"/>
                <a:ea typeface="楷体" pitchFamily="49" charset="-122"/>
              </a:rPr>
              <a:t>万吨</a:t>
            </a:r>
            <a:r>
              <a:rPr lang="zh-CN" altLang="zh-CN" dirty="0" smtClean="0">
                <a:latin typeface="楷体" pitchFamily="49" charset="-122"/>
                <a:ea typeface="楷体" pitchFamily="49" charset="-122"/>
              </a:rPr>
              <a:t>增加</a:t>
            </a:r>
            <a:r>
              <a:rPr lang="en-US" altLang="zh-CN" dirty="0" smtClean="0">
                <a:latin typeface="楷体" pitchFamily="49" charset="-122"/>
                <a:ea typeface="楷体" pitchFamily="49" charset="-122"/>
              </a:rPr>
              <a:t>11.8</a:t>
            </a:r>
            <a:r>
              <a:rPr lang="zh-CN" altLang="zh-CN" dirty="0" smtClean="0">
                <a:latin typeface="楷体" pitchFamily="49" charset="-122"/>
                <a:ea typeface="楷体" pitchFamily="49" charset="-122"/>
              </a:rPr>
              <a:t>万吨到</a:t>
            </a:r>
            <a:r>
              <a:rPr lang="en-US" altLang="zh-CN" dirty="0" smtClean="0">
                <a:latin typeface="楷体" pitchFamily="49" charset="-122"/>
                <a:ea typeface="楷体" pitchFamily="49" charset="-122"/>
              </a:rPr>
              <a:t>22</a:t>
            </a:r>
            <a:r>
              <a:rPr lang="zh-CN" altLang="zh-CN" dirty="0" smtClean="0">
                <a:latin typeface="楷体" pitchFamily="49" charset="-122"/>
                <a:ea typeface="楷体" pitchFamily="49" charset="-122"/>
              </a:rPr>
              <a:t>万吨，</a:t>
            </a:r>
            <a:r>
              <a:rPr lang="zh-CN" altLang="en-US" dirty="0" smtClean="0">
                <a:latin typeface="楷体" pitchFamily="49" charset="-122"/>
                <a:ea typeface="楷体" pitchFamily="49" charset="-122"/>
              </a:rPr>
              <a:t>几乎增长一倍。</a:t>
            </a:r>
            <a:r>
              <a:rPr lang="zh-CN" altLang="zh-CN" dirty="0" smtClean="0">
                <a:latin typeface="楷体" pitchFamily="49" charset="-122"/>
                <a:ea typeface="楷体" pitchFamily="49" charset="-122"/>
              </a:rPr>
              <a:t>可以说中国和印尼几乎主导了整个原生镍的供应格局</a:t>
            </a:r>
            <a:endParaRPr lang="zh-CN" altLang="en-US" dirty="0">
              <a:latin typeface="楷体" pitchFamily="49" charset="-122"/>
              <a:ea typeface="楷体" pitchFamily="49" charset="-122"/>
            </a:endParaRPr>
          </a:p>
        </p:txBody>
      </p:sp>
      <p:sp>
        <p:nvSpPr>
          <p:cNvPr id="6" name="TextBox 3"/>
          <p:cNvSpPr txBox="1">
            <a:spLocks noChangeArrowheads="1"/>
          </p:cNvSpPr>
          <p:nvPr/>
        </p:nvSpPr>
        <p:spPr bwMode="auto">
          <a:xfrm>
            <a:off x="468313" y="0"/>
            <a:ext cx="6839991" cy="461665"/>
          </a:xfrm>
          <a:prstGeom prst="rect">
            <a:avLst/>
          </a:prstGeom>
          <a:noFill/>
          <a:ln w="9525">
            <a:noFill/>
            <a:miter lim="800000"/>
            <a:headEnd/>
            <a:tailEnd/>
          </a:ln>
        </p:spPr>
        <p:txBody>
          <a:bodyPr wrap="square">
            <a:spAutoFit/>
          </a:bodyPr>
          <a:lstStyle/>
          <a:p>
            <a:pPr eaLnBrk="1" hangingPunct="1">
              <a:buFont typeface="Arial" pitchFamily="34" charset="0"/>
              <a:buNone/>
            </a:pPr>
            <a:r>
              <a:rPr lang="zh-CN" altLang="en-US" sz="2400" b="1" dirty="0" smtClean="0">
                <a:latin typeface="楷体" pitchFamily="49" charset="-122"/>
                <a:ea typeface="楷体" pitchFamily="49" charset="-122"/>
              </a:rPr>
              <a:t>扭转全球镍供需格局的变量：印尼和中国</a:t>
            </a:r>
            <a:endParaRPr lang="zh-CN" altLang="en-US" sz="2400" b="1" dirty="0">
              <a:solidFill>
                <a:srgbClr val="FF0000"/>
              </a:solidFill>
              <a:latin typeface="楷体" pitchFamily="49" charset="-122"/>
              <a:ea typeface="楷体" pitchFamily="49"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468313" y="0"/>
            <a:ext cx="6119911" cy="461665"/>
          </a:xfrm>
          <a:prstGeom prst="rect">
            <a:avLst/>
          </a:prstGeom>
          <a:noFill/>
          <a:ln w="9525">
            <a:noFill/>
            <a:miter lim="800000"/>
            <a:headEnd/>
            <a:tailEnd/>
          </a:ln>
        </p:spPr>
        <p:txBody>
          <a:bodyPr wrap="square">
            <a:spAutoFit/>
          </a:bodyPr>
          <a:lstStyle/>
          <a:p>
            <a:pPr eaLnBrk="1" hangingPunct="1">
              <a:buFont typeface="Arial" pitchFamily="34" charset="0"/>
              <a:buNone/>
            </a:pPr>
            <a:r>
              <a:rPr lang="zh-CN" altLang="en-US" sz="2400" b="1" dirty="0" smtClean="0">
                <a:latin typeface="楷体" pitchFamily="49" charset="-122"/>
                <a:ea typeface="楷体" pitchFamily="49" charset="-122"/>
              </a:rPr>
              <a:t>供应格局转变：中国镍铁产能转移到印尼</a:t>
            </a:r>
            <a:endParaRPr lang="zh-CN" altLang="en-US" sz="2400" b="1" dirty="0">
              <a:latin typeface="楷体" pitchFamily="49" charset="-122"/>
              <a:ea typeface="楷体" pitchFamily="49" charset="-122"/>
            </a:endParaRPr>
          </a:p>
        </p:txBody>
      </p:sp>
      <p:pic>
        <p:nvPicPr>
          <p:cNvPr id="25601" name="Picture 1"/>
          <p:cNvPicPr>
            <a:picLocks noChangeAspect="1" noChangeArrowheads="1"/>
          </p:cNvPicPr>
          <p:nvPr/>
        </p:nvPicPr>
        <p:blipFill>
          <a:blip r:embed="rId2" cstate="print"/>
          <a:srcRect/>
          <a:stretch>
            <a:fillRect/>
          </a:stretch>
        </p:blipFill>
        <p:spPr bwMode="auto">
          <a:xfrm>
            <a:off x="179512" y="548680"/>
            <a:ext cx="6840760" cy="4263285"/>
          </a:xfrm>
          <a:prstGeom prst="rect">
            <a:avLst/>
          </a:prstGeom>
          <a:noFill/>
          <a:ln w="9525">
            <a:noFill/>
            <a:miter lim="800000"/>
            <a:headEnd/>
            <a:tailEnd/>
          </a:ln>
        </p:spPr>
      </p:pic>
      <p:pic>
        <p:nvPicPr>
          <p:cNvPr id="25603" name="Picture 3"/>
          <p:cNvPicPr>
            <a:picLocks noChangeAspect="1" noChangeArrowheads="1"/>
          </p:cNvPicPr>
          <p:nvPr/>
        </p:nvPicPr>
        <p:blipFill>
          <a:blip r:embed="rId3" cstate="print"/>
          <a:srcRect/>
          <a:stretch>
            <a:fillRect/>
          </a:stretch>
        </p:blipFill>
        <p:spPr bwMode="auto">
          <a:xfrm>
            <a:off x="179512" y="548681"/>
            <a:ext cx="4032448" cy="216023"/>
          </a:xfrm>
          <a:prstGeom prst="rect">
            <a:avLst/>
          </a:prstGeom>
          <a:noFill/>
          <a:ln w="9525">
            <a:noFill/>
            <a:miter lim="800000"/>
            <a:headEnd/>
            <a:tailEnd/>
          </a:ln>
        </p:spPr>
      </p:pic>
      <p:grpSp>
        <p:nvGrpSpPr>
          <p:cNvPr id="12" name="组合 11"/>
          <p:cNvGrpSpPr/>
          <p:nvPr/>
        </p:nvGrpSpPr>
        <p:grpSpPr>
          <a:xfrm>
            <a:off x="251520" y="4869160"/>
            <a:ext cx="5760640" cy="1296144"/>
            <a:chOff x="251520" y="4797152"/>
            <a:chExt cx="6048672" cy="1487897"/>
          </a:xfrm>
        </p:grpSpPr>
        <p:pic>
          <p:nvPicPr>
            <p:cNvPr id="25602" name="Picture 2"/>
            <p:cNvPicPr>
              <a:picLocks noChangeAspect="1" noChangeArrowheads="1"/>
            </p:cNvPicPr>
            <p:nvPr/>
          </p:nvPicPr>
          <p:blipFill>
            <a:blip r:embed="rId4" cstate="print"/>
            <a:srcRect/>
            <a:stretch>
              <a:fillRect/>
            </a:stretch>
          </p:blipFill>
          <p:spPr bwMode="auto">
            <a:xfrm>
              <a:off x="251520" y="4797153"/>
              <a:ext cx="6048672" cy="1487896"/>
            </a:xfrm>
            <a:prstGeom prst="rect">
              <a:avLst/>
            </a:prstGeom>
            <a:noFill/>
            <a:ln w="9525">
              <a:noFill/>
              <a:miter lim="800000"/>
              <a:headEnd/>
              <a:tailEnd/>
            </a:ln>
          </p:spPr>
        </p:pic>
        <p:pic>
          <p:nvPicPr>
            <p:cNvPr id="8" name="Picture 3"/>
            <p:cNvPicPr>
              <a:picLocks noChangeAspect="1" noChangeArrowheads="1"/>
            </p:cNvPicPr>
            <p:nvPr/>
          </p:nvPicPr>
          <p:blipFill>
            <a:blip r:embed="rId3" cstate="print"/>
            <a:srcRect/>
            <a:stretch>
              <a:fillRect/>
            </a:stretch>
          </p:blipFill>
          <p:spPr bwMode="auto">
            <a:xfrm>
              <a:off x="251520" y="4797152"/>
              <a:ext cx="755576" cy="216024"/>
            </a:xfrm>
            <a:prstGeom prst="rect">
              <a:avLst/>
            </a:prstGeom>
            <a:noFill/>
            <a:ln w="9525">
              <a:noFill/>
              <a:miter lim="800000"/>
              <a:headEnd/>
              <a:tailEnd/>
            </a:ln>
          </p:spPr>
        </p:pic>
      </p:grpSp>
      <p:pic>
        <p:nvPicPr>
          <p:cNvPr id="25604" name="Picture 4"/>
          <p:cNvPicPr>
            <a:picLocks noChangeAspect="1" noChangeArrowheads="1"/>
          </p:cNvPicPr>
          <p:nvPr/>
        </p:nvPicPr>
        <p:blipFill>
          <a:blip r:embed="rId5" cstate="print"/>
          <a:srcRect/>
          <a:stretch>
            <a:fillRect/>
          </a:stretch>
        </p:blipFill>
        <p:spPr bwMode="auto">
          <a:xfrm>
            <a:off x="251520" y="548680"/>
            <a:ext cx="3168352" cy="228714"/>
          </a:xfrm>
          <a:prstGeom prst="rect">
            <a:avLst/>
          </a:prstGeom>
          <a:noFill/>
          <a:ln w="9525">
            <a:noFill/>
            <a:miter lim="800000"/>
            <a:headEnd/>
            <a:tailEnd/>
          </a:ln>
        </p:spPr>
      </p:pic>
      <p:sp>
        <p:nvSpPr>
          <p:cNvPr id="10" name="矩形 9"/>
          <p:cNvSpPr/>
          <p:nvPr/>
        </p:nvSpPr>
        <p:spPr>
          <a:xfrm>
            <a:off x="7092280" y="764704"/>
            <a:ext cx="1800200" cy="4801314"/>
          </a:xfrm>
          <a:prstGeom prst="rect">
            <a:avLst/>
          </a:prstGeom>
        </p:spPr>
        <p:txBody>
          <a:bodyPr wrap="square">
            <a:spAutoFit/>
          </a:bodyPr>
          <a:lstStyle/>
          <a:p>
            <a:r>
              <a:rPr lang="zh-CN" altLang="en-US" dirty="0" smtClean="0">
                <a:latin typeface="楷体" pitchFamily="49" charset="-122"/>
                <a:ea typeface="楷体" pitchFamily="49" charset="-122"/>
              </a:rPr>
              <a:t>截至</a:t>
            </a:r>
            <a:r>
              <a:rPr lang="en-US" altLang="zh-CN" dirty="0" smtClean="0">
                <a:latin typeface="楷体" pitchFamily="49" charset="-122"/>
                <a:ea typeface="楷体" pitchFamily="49" charset="-122"/>
              </a:rPr>
              <a:t>2017</a:t>
            </a:r>
            <a:r>
              <a:rPr lang="zh-CN" altLang="en-US" dirty="0" smtClean="0">
                <a:latin typeface="楷体" pitchFamily="49" charset="-122"/>
                <a:ea typeface="楷体" pitchFamily="49" charset="-122"/>
              </a:rPr>
              <a:t>年</a:t>
            </a:r>
            <a:r>
              <a:rPr lang="en-US" altLang="zh-CN" dirty="0" smtClean="0">
                <a:latin typeface="楷体" pitchFamily="49" charset="-122"/>
                <a:ea typeface="楷体" pitchFamily="49" charset="-122"/>
              </a:rPr>
              <a:t>6</a:t>
            </a:r>
            <a:r>
              <a:rPr lang="zh-CN" altLang="en-US" dirty="0" smtClean="0">
                <a:latin typeface="楷体" pitchFamily="49" charset="-122"/>
                <a:ea typeface="楷体" pitchFamily="49" charset="-122"/>
              </a:rPr>
              <a:t>月份，已经投产的产能约</a:t>
            </a:r>
            <a:r>
              <a:rPr lang="en-US" altLang="zh-CN" dirty="0" smtClean="0">
                <a:latin typeface="楷体" pitchFamily="49" charset="-122"/>
                <a:ea typeface="楷体" pitchFamily="49" charset="-122"/>
              </a:rPr>
              <a:t>269.8 </a:t>
            </a:r>
            <a:r>
              <a:rPr lang="zh-CN" altLang="en-US" dirty="0" smtClean="0">
                <a:latin typeface="楷体" pitchFamily="49" charset="-122"/>
                <a:ea typeface="楷体" pitchFamily="49" charset="-122"/>
              </a:rPr>
              <a:t>万吨（实物吨），按照</a:t>
            </a:r>
            <a:r>
              <a:rPr lang="en-US" altLang="zh-CN" dirty="0" smtClean="0">
                <a:latin typeface="楷体" pitchFamily="49" charset="-122"/>
                <a:ea typeface="楷体" pitchFamily="49" charset="-122"/>
              </a:rPr>
              <a:t>10%</a:t>
            </a:r>
            <a:r>
              <a:rPr lang="zh-CN" altLang="en-US" dirty="0" smtClean="0">
                <a:latin typeface="楷体" pitchFamily="49" charset="-122"/>
                <a:ea typeface="楷体" pitchFamily="49" charset="-122"/>
              </a:rPr>
              <a:t>的镍含量折算，金属量约</a:t>
            </a:r>
            <a:r>
              <a:rPr lang="en-US" altLang="zh-CN" dirty="0" smtClean="0">
                <a:latin typeface="楷体" pitchFamily="49" charset="-122"/>
                <a:ea typeface="楷体" pitchFamily="49" charset="-122"/>
              </a:rPr>
              <a:t>27</a:t>
            </a:r>
            <a:r>
              <a:rPr lang="zh-CN" altLang="en-US" dirty="0" smtClean="0">
                <a:latin typeface="楷体" pitchFamily="49" charset="-122"/>
                <a:ea typeface="楷体" pitchFamily="49" charset="-122"/>
              </a:rPr>
              <a:t>万吨。</a:t>
            </a:r>
            <a:endParaRPr lang="en-US" altLang="zh-CN" dirty="0" smtClean="0">
              <a:latin typeface="楷体" pitchFamily="49" charset="-122"/>
              <a:ea typeface="楷体" pitchFamily="49" charset="-122"/>
            </a:endParaRPr>
          </a:p>
          <a:p>
            <a:endParaRPr lang="en-US" altLang="zh-CN" dirty="0" smtClean="0">
              <a:latin typeface="楷体" pitchFamily="49" charset="-122"/>
              <a:ea typeface="楷体" pitchFamily="49" charset="-122"/>
            </a:endParaRPr>
          </a:p>
          <a:p>
            <a:r>
              <a:rPr lang="zh-CN" altLang="en-US" dirty="0" smtClean="0">
                <a:latin typeface="楷体" pitchFamily="49" charset="-122"/>
                <a:ea typeface="楷体" pitchFamily="49" charset="-122"/>
              </a:rPr>
              <a:t>在建产能</a:t>
            </a:r>
            <a:r>
              <a:rPr lang="en-US" altLang="zh-CN" dirty="0" smtClean="0">
                <a:latin typeface="楷体" pitchFamily="49" charset="-122"/>
                <a:ea typeface="楷体" pitchFamily="49" charset="-122"/>
              </a:rPr>
              <a:t>201</a:t>
            </a:r>
            <a:r>
              <a:rPr lang="zh-CN" altLang="en-US" dirty="0" smtClean="0">
                <a:latin typeface="楷体" pitchFamily="49" charset="-122"/>
                <a:ea typeface="楷体" pitchFamily="49" charset="-122"/>
              </a:rPr>
              <a:t>万吨（实物吨），对应金属量</a:t>
            </a:r>
            <a:r>
              <a:rPr lang="en-US" altLang="zh-CN" dirty="0" smtClean="0">
                <a:latin typeface="楷体" pitchFamily="49" charset="-122"/>
                <a:ea typeface="楷体" pitchFamily="49" charset="-122"/>
              </a:rPr>
              <a:t>20.1</a:t>
            </a:r>
            <a:r>
              <a:rPr lang="zh-CN" altLang="en-US" dirty="0" smtClean="0">
                <a:latin typeface="楷体" pitchFamily="49" charset="-122"/>
                <a:ea typeface="楷体" pitchFamily="49" charset="-122"/>
              </a:rPr>
              <a:t>万吨，其中，部分产能或在今年年底投产。</a:t>
            </a:r>
            <a:endParaRPr lang="en-US" altLang="zh-CN" dirty="0" smtClean="0">
              <a:latin typeface="楷体" pitchFamily="49" charset="-122"/>
              <a:ea typeface="楷体" pitchFamily="49" charset="-122"/>
            </a:endParaRPr>
          </a:p>
          <a:p>
            <a:endParaRPr lang="en-US" altLang="zh-CN" dirty="0" smtClean="0">
              <a:latin typeface="楷体" pitchFamily="49" charset="-122"/>
              <a:ea typeface="楷体" pitchFamily="49" charset="-122"/>
            </a:endParaRPr>
          </a:p>
          <a:p>
            <a:r>
              <a:rPr lang="zh-CN" altLang="en-US" dirty="0" smtClean="0">
                <a:latin typeface="楷体" pitchFamily="49" charset="-122"/>
                <a:ea typeface="楷体" pitchFamily="49" charset="-122"/>
              </a:rPr>
              <a:t/>
            </a:r>
            <a:br>
              <a:rPr lang="zh-CN" altLang="en-US" dirty="0" smtClean="0">
                <a:latin typeface="楷体" pitchFamily="49" charset="-122"/>
                <a:ea typeface="楷体" pitchFamily="49" charset="-122"/>
              </a:rPr>
            </a:br>
            <a:endParaRPr lang="zh-CN" altLang="en-US" dirty="0">
              <a:latin typeface="楷体" pitchFamily="49" charset="-122"/>
              <a:ea typeface="楷体" pitchFamily="49" charset="-122"/>
            </a:endParaRPr>
          </a:p>
        </p:txBody>
      </p:sp>
      <p:sp>
        <p:nvSpPr>
          <p:cNvPr id="11" name="矩形 10"/>
          <p:cNvSpPr/>
          <p:nvPr/>
        </p:nvSpPr>
        <p:spPr>
          <a:xfrm>
            <a:off x="6156176" y="4941168"/>
            <a:ext cx="2736304" cy="2031325"/>
          </a:xfrm>
          <a:prstGeom prst="rect">
            <a:avLst/>
          </a:prstGeom>
        </p:spPr>
        <p:txBody>
          <a:bodyPr wrap="square">
            <a:spAutoFit/>
          </a:bodyPr>
          <a:lstStyle/>
          <a:p>
            <a:r>
              <a:rPr lang="zh-CN" altLang="en-US" dirty="0" smtClean="0">
                <a:latin typeface="楷体" pitchFamily="49" charset="-122"/>
                <a:ea typeface="楷体" pitchFamily="49" charset="-122"/>
              </a:rPr>
              <a:t>保守估计今年印尼原生镍产能将达到</a:t>
            </a:r>
            <a:r>
              <a:rPr lang="en-US" altLang="zh-CN" dirty="0" smtClean="0">
                <a:latin typeface="楷体" pitchFamily="49" charset="-122"/>
                <a:ea typeface="楷体" pitchFamily="49" charset="-122"/>
              </a:rPr>
              <a:t>53</a:t>
            </a:r>
            <a:r>
              <a:rPr lang="zh-CN" altLang="en-US" dirty="0" smtClean="0">
                <a:latin typeface="楷体" pitchFamily="49" charset="-122"/>
                <a:ea typeface="楷体" pitchFamily="49" charset="-122"/>
              </a:rPr>
              <a:t>万金属吨（包括 </a:t>
            </a:r>
            <a:r>
              <a:rPr lang="en-US" altLang="zh-CN" dirty="0" smtClean="0">
                <a:latin typeface="楷体" pitchFamily="49" charset="-122"/>
                <a:ea typeface="楷体" pitchFamily="49" charset="-122"/>
              </a:rPr>
              <a:t>Indoferro</a:t>
            </a:r>
            <a:r>
              <a:rPr lang="zh-CN" altLang="en-US" dirty="0" smtClean="0">
                <a:latin typeface="楷体" pitchFamily="49" charset="-122"/>
                <a:ea typeface="楷体" pitchFamily="49" charset="-122"/>
              </a:rPr>
              <a:t>、 </a:t>
            </a:r>
            <a:r>
              <a:rPr lang="en-US" altLang="zh-CN" dirty="0" smtClean="0">
                <a:latin typeface="楷体" pitchFamily="49" charset="-122"/>
                <a:ea typeface="楷体" pitchFamily="49" charset="-122"/>
              </a:rPr>
              <a:t>Antam</a:t>
            </a:r>
            <a:r>
              <a:rPr lang="zh-CN" altLang="en-US" dirty="0" smtClean="0">
                <a:latin typeface="楷体" pitchFamily="49" charset="-122"/>
                <a:ea typeface="楷体" pitchFamily="49" charset="-122"/>
              </a:rPr>
              <a:t>、 </a:t>
            </a:r>
            <a:r>
              <a:rPr lang="en-US" altLang="zh-CN" dirty="0" smtClean="0">
                <a:latin typeface="楷体" pitchFamily="49" charset="-122"/>
                <a:ea typeface="楷体" pitchFamily="49" charset="-122"/>
              </a:rPr>
              <a:t>PTVI</a:t>
            </a:r>
            <a:r>
              <a:rPr lang="zh-CN" altLang="en-US" dirty="0" smtClean="0">
                <a:latin typeface="楷体" pitchFamily="49" charset="-122"/>
                <a:ea typeface="楷体" pitchFamily="49" charset="-122"/>
              </a:rPr>
              <a:t>等项目），之前有所上调，主要是德龙投产进度加快。 </a:t>
            </a:r>
            <a:br>
              <a:rPr lang="zh-CN" altLang="en-US" dirty="0" smtClean="0">
                <a:latin typeface="楷体" pitchFamily="49" charset="-122"/>
                <a:ea typeface="楷体" pitchFamily="49" charset="-122"/>
              </a:rPr>
            </a:br>
            <a:r>
              <a:rPr lang="zh-CN" altLang="en-US" dirty="0" smtClean="0">
                <a:latin typeface="楷体" pitchFamily="49" charset="-122"/>
                <a:ea typeface="楷体" pitchFamily="49" charset="-122"/>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467544" y="692696"/>
            <a:ext cx="4752528" cy="2847013"/>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467544" y="3645024"/>
            <a:ext cx="4824536" cy="2665950"/>
          </a:xfrm>
          <a:prstGeom prst="rect">
            <a:avLst/>
          </a:prstGeom>
          <a:noFill/>
          <a:ln w="9525">
            <a:noFill/>
            <a:miter lim="800000"/>
            <a:headEnd/>
            <a:tailEnd/>
          </a:ln>
        </p:spPr>
      </p:pic>
      <p:sp>
        <p:nvSpPr>
          <p:cNvPr id="5" name="矩形 4"/>
          <p:cNvSpPr/>
          <p:nvPr/>
        </p:nvSpPr>
        <p:spPr>
          <a:xfrm>
            <a:off x="5292080" y="692696"/>
            <a:ext cx="3600400" cy="3416320"/>
          </a:xfrm>
          <a:prstGeom prst="rect">
            <a:avLst/>
          </a:prstGeom>
        </p:spPr>
        <p:txBody>
          <a:bodyPr wrap="square">
            <a:spAutoFit/>
          </a:bodyPr>
          <a:lstStyle/>
          <a:p>
            <a:r>
              <a:rPr lang="en-US" altLang="zh-CN" dirty="0" smtClean="0">
                <a:latin typeface="楷体" pitchFamily="49" charset="-122"/>
                <a:ea typeface="楷体" pitchFamily="49" charset="-122"/>
              </a:rPr>
              <a:t>LME</a:t>
            </a:r>
            <a:r>
              <a:rPr lang="zh-CN" altLang="zh-CN" dirty="0" smtClean="0">
                <a:latin typeface="楷体" pitchFamily="49" charset="-122"/>
                <a:ea typeface="楷体" pitchFamily="49" charset="-122"/>
              </a:rPr>
              <a:t>镍价格需要持续低于</a:t>
            </a:r>
            <a:r>
              <a:rPr lang="en-US" altLang="zh-CN" dirty="0" smtClean="0">
                <a:latin typeface="楷体" pitchFamily="49" charset="-122"/>
                <a:ea typeface="楷体" pitchFamily="49" charset="-122"/>
              </a:rPr>
              <a:t>8500</a:t>
            </a:r>
            <a:r>
              <a:rPr lang="zh-CN" altLang="zh-CN" dirty="0" smtClean="0">
                <a:latin typeface="楷体" pitchFamily="49" charset="-122"/>
                <a:ea typeface="楷体" pitchFamily="49" charset="-122"/>
              </a:rPr>
              <a:t>美元</a:t>
            </a:r>
            <a:r>
              <a:rPr lang="en-US" altLang="zh-CN" dirty="0" smtClean="0">
                <a:latin typeface="楷体" pitchFamily="49" charset="-122"/>
                <a:ea typeface="楷体" pitchFamily="49" charset="-122"/>
              </a:rPr>
              <a:t>/</a:t>
            </a:r>
            <a:r>
              <a:rPr lang="zh-CN" altLang="zh-CN" dirty="0" smtClean="0">
                <a:latin typeface="楷体" pitchFamily="49" charset="-122"/>
                <a:ea typeface="楷体" pitchFamily="49" charset="-122"/>
              </a:rPr>
              <a:t>吨至少</a:t>
            </a:r>
            <a:r>
              <a:rPr lang="en-US" altLang="zh-CN" dirty="0" smtClean="0">
                <a:latin typeface="楷体" pitchFamily="49" charset="-122"/>
                <a:ea typeface="楷体" pitchFamily="49" charset="-122"/>
              </a:rPr>
              <a:t>6</a:t>
            </a:r>
            <a:r>
              <a:rPr lang="zh-CN" altLang="zh-CN" dirty="0" smtClean="0">
                <a:latin typeface="楷体" pitchFamily="49" charset="-122"/>
                <a:ea typeface="楷体" pitchFamily="49" charset="-122"/>
              </a:rPr>
              <a:t>个月叠加红土镍矿价格的进一步恶化才能促使红土镍矿生产国产能关闭。</a:t>
            </a:r>
            <a:endParaRPr lang="en-US" altLang="zh-CN" dirty="0" smtClean="0">
              <a:latin typeface="楷体" pitchFamily="49" charset="-122"/>
              <a:ea typeface="楷体" pitchFamily="49" charset="-122"/>
            </a:endParaRPr>
          </a:p>
          <a:p>
            <a:endParaRPr lang="en-US" altLang="zh-CN" dirty="0" smtClean="0">
              <a:latin typeface="楷体" pitchFamily="49" charset="-122"/>
              <a:ea typeface="楷体" pitchFamily="49" charset="-122"/>
            </a:endParaRPr>
          </a:p>
          <a:p>
            <a:r>
              <a:rPr lang="zh-CN" altLang="zh-CN" dirty="0" smtClean="0">
                <a:latin typeface="楷体" pitchFamily="49" charset="-122"/>
                <a:ea typeface="楷体" pitchFamily="49" charset="-122"/>
              </a:rPr>
              <a:t>而事实上，</a:t>
            </a:r>
            <a:r>
              <a:rPr lang="en-US" altLang="zh-CN" dirty="0" smtClean="0">
                <a:latin typeface="楷体" pitchFamily="49" charset="-122"/>
                <a:ea typeface="楷体" pitchFamily="49" charset="-122"/>
              </a:rPr>
              <a:t>2016</a:t>
            </a:r>
            <a:r>
              <a:rPr lang="zh-CN" altLang="zh-CN" dirty="0" smtClean="0">
                <a:latin typeface="楷体" pitchFamily="49" charset="-122"/>
                <a:ea typeface="楷体" pitchFamily="49" charset="-122"/>
              </a:rPr>
              <a:t>年</a:t>
            </a:r>
            <a:r>
              <a:rPr lang="en-US" altLang="zh-CN" dirty="0" smtClean="0">
                <a:latin typeface="楷体" pitchFamily="49" charset="-122"/>
                <a:ea typeface="楷体" pitchFamily="49" charset="-122"/>
              </a:rPr>
              <a:t>LME</a:t>
            </a:r>
            <a:r>
              <a:rPr lang="zh-CN" altLang="zh-CN" dirty="0" smtClean="0">
                <a:latin typeface="楷体" pitchFamily="49" charset="-122"/>
                <a:ea typeface="楷体" pitchFamily="49" charset="-122"/>
              </a:rPr>
              <a:t>镍大约</a:t>
            </a:r>
            <a:r>
              <a:rPr lang="en-US" altLang="zh-CN" dirty="0" smtClean="0">
                <a:latin typeface="楷体" pitchFamily="49" charset="-122"/>
                <a:ea typeface="楷体" pitchFamily="49" charset="-122"/>
              </a:rPr>
              <a:t>9000</a:t>
            </a:r>
            <a:r>
              <a:rPr lang="zh-CN" altLang="zh-CN" dirty="0" smtClean="0">
                <a:latin typeface="楷体" pitchFamily="49" charset="-122"/>
                <a:ea typeface="楷体" pitchFamily="49" charset="-122"/>
              </a:rPr>
              <a:t>美元</a:t>
            </a:r>
            <a:r>
              <a:rPr lang="en-US" altLang="zh-CN" dirty="0" smtClean="0">
                <a:latin typeface="楷体" pitchFamily="49" charset="-122"/>
                <a:ea typeface="楷体" pitchFamily="49" charset="-122"/>
              </a:rPr>
              <a:t>/</a:t>
            </a:r>
            <a:r>
              <a:rPr lang="zh-CN" altLang="zh-CN" dirty="0" smtClean="0">
                <a:latin typeface="楷体" pitchFamily="49" charset="-122"/>
                <a:ea typeface="楷体" pitchFamily="49" charset="-122"/>
              </a:rPr>
              <a:t>吨时反而刺激了印尼镍铁的大幅投产</a:t>
            </a:r>
            <a:r>
              <a:rPr lang="zh-CN" altLang="zh-CN" dirty="0" smtClean="0"/>
              <a:t>。</a:t>
            </a:r>
            <a:endParaRPr lang="en-US" altLang="zh-CN" dirty="0" smtClean="0"/>
          </a:p>
          <a:p>
            <a:endParaRPr lang="en-US" altLang="zh-CN" dirty="0" smtClean="0"/>
          </a:p>
          <a:p>
            <a:endParaRPr lang="en-US" altLang="zh-CN" dirty="0" smtClean="0"/>
          </a:p>
          <a:p>
            <a:r>
              <a:rPr lang="en-US" altLang="zh-CN" dirty="0" smtClean="0">
                <a:latin typeface="楷体" pitchFamily="49" charset="-122"/>
                <a:ea typeface="楷体" pitchFamily="49" charset="-122"/>
              </a:rPr>
              <a:t>2017</a:t>
            </a:r>
            <a:r>
              <a:rPr lang="zh-CN" altLang="zh-CN" dirty="0" smtClean="0">
                <a:latin typeface="楷体" pitchFamily="49" charset="-122"/>
                <a:ea typeface="楷体" pitchFamily="49" charset="-122"/>
              </a:rPr>
              <a:t>年上半年</a:t>
            </a:r>
            <a:r>
              <a:rPr lang="zh-CN" altLang="en-US" dirty="0" smtClean="0">
                <a:latin typeface="楷体" pitchFamily="49" charset="-122"/>
                <a:ea typeface="楷体" pitchFamily="49" charset="-122"/>
              </a:rPr>
              <a:t>伦镍</a:t>
            </a:r>
            <a:r>
              <a:rPr lang="zh-CN" altLang="zh-CN" dirty="0" smtClean="0">
                <a:latin typeface="楷体" pitchFamily="49" charset="-122"/>
                <a:ea typeface="楷体" pitchFamily="49" charset="-122"/>
              </a:rPr>
              <a:t>最低</a:t>
            </a:r>
            <a:r>
              <a:rPr lang="en-US" altLang="zh-CN" dirty="0" smtClean="0">
                <a:latin typeface="楷体" pitchFamily="49" charset="-122"/>
                <a:ea typeface="楷体" pitchFamily="49" charset="-122"/>
              </a:rPr>
              <a:t>8680</a:t>
            </a:r>
            <a:r>
              <a:rPr lang="zh-CN" altLang="en-US" dirty="0" smtClean="0">
                <a:latin typeface="楷体" pitchFamily="49" charset="-122"/>
                <a:ea typeface="楷体" pitchFamily="49" charset="-122"/>
              </a:rPr>
              <a:t>，</a:t>
            </a:r>
            <a:r>
              <a:rPr lang="zh-CN" altLang="zh-CN" dirty="0" smtClean="0">
                <a:latin typeface="楷体" pitchFamily="49" charset="-122"/>
                <a:ea typeface="楷体" pitchFamily="49" charset="-122"/>
              </a:rPr>
              <a:t>也没能抑制住供给的快速增长</a:t>
            </a:r>
            <a:endParaRPr lang="zh-CN" altLang="en-US" dirty="0" smtClean="0">
              <a:latin typeface="楷体" pitchFamily="49" charset="-122"/>
              <a:ea typeface="楷体" pitchFamily="49" charset="-122"/>
            </a:endParaRPr>
          </a:p>
        </p:txBody>
      </p:sp>
      <p:sp>
        <p:nvSpPr>
          <p:cNvPr id="6" name="TextBox 5"/>
          <p:cNvSpPr txBox="1">
            <a:spLocks noChangeArrowheads="1"/>
          </p:cNvSpPr>
          <p:nvPr/>
        </p:nvSpPr>
        <p:spPr bwMode="auto">
          <a:xfrm>
            <a:off x="468313" y="0"/>
            <a:ext cx="6119911" cy="461665"/>
          </a:xfrm>
          <a:prstGeom prst="rect">
            <a:avLst/>
          </a:prstGeom>
          <a:noFill/>
          <a:ln w="9525">
            <a:noFill/>
            <a:miter lim="800000"/>
            <a:headEnd/>
            <a:tailEnd/>
          </a:ln>
        </p:spPr>
        <p:txBody>
          <a:bodyPr wrap="square">
            <a:spAutoFit/>
          </a:bodyPr>
          <a:lstStyle/>
          <a:p>
            <a:pPr eaLnBrk="1" hangingPunct="1">
              <a:buFont typeface="Arial" pitchFamily="34" charset="0"/>
              <a:buNone/>
            </a:pPr>
            <a:r>
              <a:rPr lang="zh-CN" altLang="en-US" sz="2400" b="1" dirty="0" smtClean="0">
                <a:latin typeface="楷体" pitchFamily="49" charset="-122"/>
                <a:ea typeface="楷体" pitchFamily="49" charset="-122"/>
              </a:rPr>
              <a:t>印尼镍铁成本支撑</a:t>
            </a:r>
            <a:r>
              <a:rPr lang="en-US" altLang="zh-CN" sz="2400" b="1" dirty="0" smtClean="0">
                <a:latin typeface="楷体" pitchFamily="49" charset="-122"/>
                <a:ea typeface="楷体" pitchFamily="49" charset="-122"/>
              </a:rPr>
              <a:t>LME</a:t>
            </a:r>
            <a:r>
              <a:rPr lang="zh-CN" altLang="en-US" sz="2400" b="1" dirty="0" smtClean="0">
                <a:latin typeface="楷体" pitchFamily="49" charset="-122"/>
                <a:ea typeface="楷体" pitchFamily="49" charset="-122"/>
              </a:rPr>
              <a:t>镍低位运行</a:t>
            </a:r>
            <a:endParaRPr lang="zh-CN" altLang="en-US" sz="2400" b="1" dirty="0">
              <a:latin typeface="楷体" pitchFamily="49" charset="-122"/>
              <a:ea typeface="楷体" pitchFamily="49" charset="-122"/>
            </a:endParaRPr>
          </a:p>
        </p:txBody>
      </p:sp>
      <p:sp>
        <p:nvSpPr>
          <p:cNvPr id="2" name="矩形 1"/>
          <p:cNvSpPr/>
          <p:nvPr/>
        </p:nvSpPr>
        <p:spPr>
          <a:xfrm>
            <a:off x="1489453" y="3375955"/>
            <a:ext cx="441146" cy="246221"/>
          </a:xfrm>
          <a:prstGeom prst="rect">
            <a:avLst/>
          </a:prstGeom>
        </p:spPr>
        <p:txBody>
          <a:bodyPr wrap="none">
            <a:spAutoFit/>
          </a:bodyPr>
          <a:lstStyle/>
          <a:p>
            <a:r>
              <a:rPr lang="zh-CN" altLang="en-US" sz="1000" dirty="0">
                <a:latin typeface="楷体" pitchFamily="49" charset="-122"/>
                <a:ea typeface="楷体" pitchFamily="49" charset="-122"/>
              </a:rPr>
              <a:t>高炉</a:t>
            </a:r>
          </a:p>
        </p:txBody>
      </p:sp>
      <p:sp>
        <p:nvSpPr>
          <p:cNvPr id="4" name="矩形 3"/>
          <p:cNvSpPr/>
          <p:nvPr/>
        </p:nvSpPr>
        <p:spPr>
          <a:xfrm>
            <a:off x="2699792" y="3375955"/>
            <a:ext cx="954107" cy="246221"/>
          </a:xfrm>
          <a:prstGeom prst="rect">
            <a:avLst/>
          </a:prstGeom>
        </p:spPr>
        <p:txBody>
          <a:bodyPr wrap="none">
            <a:spAutoFit/>
          </a:bodyPr>
          <a:lstStyle/>
          <a:p>
            <a:pPr lvl="0" eaLnBrk="1" hangingPunct="1"/>
            <a:r>
              <a:rPr lang="zh-CN" altLang="zh-CN" sz="1000" dirty="0">
                <a:solidFill>
                  <a:srgbClr val="222222"/>
                </a:solidFill>
                <a:latin typeface="楷体" pitchFamily="49" charset="-122"/>
                <a:ea typeface="楷体" pitchFamily="49" charset="-122"/>
                <a:cs typeface="宋体" pitchFamily="2" charset="-122"/>
              </a:rPr>
              <a:t>电炉+氩氧炉</a:t>
            </a:r>
            <a:r>
              <a:rPr lang="zh-CN" altLang="zh-CN" sz="1000" dirty="0">
                <a:latin typeface="楷体" pitchFamily="49" charset="-122"/>
                <a:ea typeface="楷体" pitchFamily="49" charset="-122"/>
                <a:cs typeface="宋体" pitchFamily="2" charset="-122"/>
              </a:rPr>
              <a:t> </a:t>
            </a:r>
          </a:p>
        </p:txBody>
      </p:sp>
      <p:sp>
        <p:nvSpPr>
          <p:cNvPr id="9" name="矩形 8"/>
          <p:cNvSpPr/>
          <p:nvPr/>
        </p:nvSpPr>
        <p:spPr>
          <a:xfrm>
            <a:off x="4211960" y="3416598"/>
            <a:ext cx="441146" cy="246221"/>
          </a:xfrm>
          <a:prstGeom prst="rect">
            <a:avLst/>
          </a:prstGeom>
        </p:spPr>
        <p:txBody>
          <a:bodyPr wrap="none">
            <a:spAutoFit/>
          </a:bodyPr>
          <a:lstStyle/>
          <a:p>
            <a:r>
              <a:rPr lang="zh-CN" altLang="en-US" sz="1000" dirty="0">
                <a:latin typeface="楷体" pitchFamily="49" charset="-122"/>
                <a:ea typeface="楷体" pitchFamily="49" charset="-122"/>
              </a:rPr>
              <a:t>电炉</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60914095849"/>
  <p:tag name="MH_LIBRARY" val="GRAPHIC"/>
</p:tagLst>
</file>

<file path=ppt/tags/tag10.xml><?xml version="1.0" encoding="utf-8"?>
<p:tagLst xmlns:a="http://schemas.openxmlformats.org/drawingml/2006/main" xmlns:r="http://schemas.openxmlformats.org/officeDocument/2006/relationships" xmlns:p="http://schemas.openxmlformats.org/presentationml/2006/main">
  <p:tag name="MH" val="20160914095849"/>
  <p:tag name="MH_LIBRARY" val="GRAPHIC"/>
  <p:tag name="MH_ORDER" val="任意多边形 5"/>
</p:tagLst>
</file>

<file path=ppt/tags/tag11.xml><?xml version="1.0" encoding="utf-8"?>
<p:tagLst xmlns:a="http://schemas.openxmlformats.org/drawingml/2006/main" xmlns:r="http://schemas.openxmlformats.org/officeDocument/2006/relationships" xmlns:p="http://schemas.openxmlformats.org/presentationml/2006/main">
  <p:tag name="MH" val="20160914095849"/>
  <p:tag name="MH_LIBRARY" val="GRAPHIC"/>
  <p:tag name="MH_ORDER" val="椭圆 2"/>
</p:tagLst>
</file>

<file path=ppt/tags/tag12.xml><?xml version="1.0" encoding="utf-8"?>
<p:tagLst xmlns:a="http://schemas.openxmlformats.org/drawingml/2006/main" xmlns:r="http://schemas.openxmlformats.org/officeDocument/2006/relationships" xmlns:p="http://schemas.openxmlformats.org/presentationml/2006/main">
  <p:tag name="MH" val="20160914095849"/>
  <p:tag name="MH_LIBRARY" val="GRAPHIC"/>
  <p:tag name="MH_ORDER" val="椭圆 2"/>
</p:tagLst>
</file>

<file path=ppt/tags/tag13.xml><?xml version="1.0" encoding="utf-8"?>
<p:tagLst xmlns:a="http://schemas.openxmlformats.org/drawingml/2006/main" xmlns:r="http://schemas.openxmlformats.org/officeDocument/2006/relationships" xmlns:p="http://schemas.openxmlformats.org/presentationml/2006/main">
  <p:tag name="MH" val="20160914095849"/>
  <p:tag name="MH_LIBRARY" val="GRAPHIC"/>
</p:tagLst>
</file>

<file path=ppt/tags/tag14.xml><?xml version="1.0" encoding="utf-8"?>
<p:tagLst xmlns:a="http://schemas.openxmlformats.org/drawingml/2006/main" xmlns:r="http://schemas.openxmlformats.org/officeDocument/2006/relationships" xmlns:p="http://schemas.openxmlformats.org/presentationml/2006/main">
  <p:tag name="MH" val="20160914095849"/>
  <p:tag name="MH_LIBRARY" val="GRAPHIC"/>
  <p:tag name="MH_ORDER" val="任意多边形 5"/>
</p:tagLst>
</file>

<file path=ppt/tags/tag15.xml><?xml version="1.0" encoding="utf-8"?>
<p:tagLst xmlns:a="http://schemas.openxmlformats.org/drawingml/2006/main" xmlns:r="http://schemas.openxmlformats.org/officeDocument/2006/relationships" xmlns:p="http://schemas.openxmlformats.org/presentationml/2006/main">
  <p:tag name="MH" val="20160914095849"/>
  <p:tag name="MH_LIBRARY" val="GRAPHIC"/>
  <p:tag name="MH_ORDER" val="椭圆 2"/>
</p:tagLst>
</file>

<file path=ppt/tags/tag16.xml><?xml version="1.0" encoding="utf-8"?>
<p:tagLst xmlns:a="http://schemas.openxmlformats.org/drawingml/2006/main" xmlns:r="http://schemas.openxmlformats.org/officeDocument/2006/relationships" xmlns:p="http://schemas.openxmlformats.org/presentationml/2006/main">
  <p:tag name="MH" val="20160914095849"/>
  <p:tag name="MH_LIBRARY" val="GRAPHIC"/>
  <p:tag name="MH_ORDER" val="椭圆 2"/>
</p:tagLst>
</file>

<file path=ppt/tags/tag17.xml><?xml version="1.0" encoding="utf-8"?>
<p:tagLst xmlns:a="http://schemas.openxmlformats.org/drawingml/2006/main" xmlns:r="http://schemas.openxmlformats.org/officeDocument/2006/relationships" xmlns:p="http://schemas.openxmlformats.org/presentationml/2006/main">
  <p:tag name="MH" val="20160914095849"/>
  <p:tag name="MH_LIBRARY" val="GRAPHIC"/>
</p:tagLst>
</file>

<file path=ppt/tags/tag18.xml><?xml version="1.0" encoding="utf-8"?>
<p:tagLst xmlns:a="http://schemas.openxmlformats.org/drawingml/2006/main" xmlns:r="http://schemas.openxmlformats.org/officeDocument/2006/relationships" xmlns:p="http://schemas.openxmlformats.org/presentationml/2006/main">
  <p:tag name="MH" val="20160914095849"/>
  <p:tag name="MH_LIBRARY" val="GRAPHIC"/>
  <p:tag name="MH_ORDER" val="任意多边形 5"/>
</p:tagLst>
</file>

<file path=ppt/tags/tag19.xml><?xml version="1.0" encoding="utf-8"?>
<p:tagLst xmlns:a="http://schemas.openxmlformats.org/drawingml/2006/main" xmlns:r="http://schemas.openxmlformats.org/officeDocument/2006/relationships" xmlns:p="http://schemas.openxmlformats.org/presentationml/2006/main">
  <p:tag name="MH" val="20160914095849"/>
  <p:tag name="MH_LIBRARY" val="GRAPHIC"/>
  <p:tag name="MH_ORDER" val="椭圆 2"/>
</p:tagLst>
</file>

<file path=ppt/tags/tag2.xml><?xml version="1.0" encoding="utf-8"?>
<p:tagLst xmlns:a="http://schemas.openxmlformats.org/drawingml/2006/main" xmlns:r="http://schemas.openxmlformats.org/officeDocument/2006/relationships" xmlns:p="http://schemas.openxmlformats.org/presentationml/2006/main">
  <p:tag name="MH" val="20160914095849"/>
  <p:tag name="MH_LIBRARY" val="GRAPHIC"/>
  <p:tag name="MH_ORDER" val="任意多边形 5"/>
</p:tagLst>
</file>

<file path=ppt/tags/tag20.xml><?xml version="1.0" encoding="utf-8"?>
<p:tagLst xmlns:a="http://schemas.openxmlformats.org/drawingml/2006/main" xmlns:r="http://schemas.openxmlformats.org/officeDocument/2006/relationships" xmlns:p="http://schemas.openxmlformats.org/presentationml/2006/main">
  <p:tag name="MH" val="20160914095849"/>
  <p:tag name="MH_LIBRARY" val="GRAPHIC"/>
  <p:tag name="MH_ORDER" val="椭圆 2"/>
</p:tagLst>
</file>

<file path=ppt/tags/tag21.xml><?xml version="1.0" encoding="utf-8"?>
<p:tagLst xmlns:a="http://schemas.openxmlformats.org/drawingml/2006/main" xmlns:r="http://schemas.openxmlformats.org/officeDocument/2006/relationships" xmlns:p="http://schemas.openxmlformats.org/presentationml/2006/main">
  <p:tag name="MH" val="20160914095849"/>
  <p:tag name="MH_LIBRARY" val="GRAPHIC"/>
</p:tagLst>
</file>

<file path=ppt/tags/tag22.xml><?xml version="1.0" encoding="utf-8"?>
<p:tagLst xmlns:a="http://schemas.openxmlformats.org/drawingml/2006/main" xmlns:r="http://schemas.openxmlformats.org/officeDocument/2006/relationships" xmlns:p="http://schemas.openxmlformats.org/presentationml/2006/main">
  <p:tag name="MH" val="20160914095849"/>
  <p:tag name="MH_LIBRARY" val="GRAPHIC"/>
  <p:tag name="MH_ORDER" val="任意多边形 5"/>
</p:tagLst>
</file>

<file path=ppt/tags/tag23.xml><?xml version="1.0" encoding="utf-8"?>
<p:tagLst xmlns:a="http://schemas.openxmlformats.org/drawingml/2006/main" xmlns:r="http://schemas.openxmlformats.org/officeDocument/2006/relationships" xmlns:p="http://schemas.openxmlformats.org/presentationml/2006/main">
  <p:tag name="MH" val="20160914095849"/>
  <p:tag name="MH_LIBRARY" val="GRAPHIC"/>
  <p:tag name="MH_ORDER" val="椭圆 2"/>
</p:tagLst>
</file>

<file path=ppt/tags/tag24.xml><?xml version="1.0" encoding="utf-8"?>
<p:tagLst xmlns:a="http://schemas.openxmlformats.org/drawingml/2006/main" xmlns:r="http://schemas.openxmlformats.org/officeDocument/2006/relationships" xmlns:p="http://schemas.openxmlformats.org/presentationml/2006/main">
  <p:tag name="MH" val="20160914095849"/>
  <p:tag name="MH_LIBRARY" val="GRAPHIC"/>
  <p:tag name="MH_ORDER" val="椭圆 2"/>
</p:tagLst>
</file>

<file path=ppt/tags/tag3.xml><?xml version="1.0" encoding="utf-8"?>
<p:tagLst xmlns:a="http://schemas.openxmlformats.org/drawingml/2006/main" xmlns:r="http://schemas.openxmlformats.org/officeDocument/2006/relationships" xmlns:p="http://schemas.openxmlformats.org/presentationml/2006/main">
  <p:tag name="MH" val="20160914095849"/>
  <p:tag name="MH_LIBRARY" val="GRAPHIC"/>
  <p:tag name="MH_ORDER" val="椭圆 2"/>
</p:tagLst>
</file>

<file path=ppt/tags/tag4.xml><?xml version="1.0" encoding="utf-8"?>
<p:tagLst xmlns:a="http://schemas.openxmlformats.org/drawingml/2006/main" xmlns:r="http://schemas.openxmlformats.org/officeDocument/2006/relationships" xmlns:p="http://schemas.openxmlformats.org/presentationml/2006/main">
  <p:tag name="MH" val="20160914095849"/>
  <p:tag name="MH_LIBRARY" val="GRAPHIC"/>
  <p:tag name="MH_ORDER" val="椭圆 2"/>
</p:tagLst>
</file>

<file path=ppt/tags/tag5.xml><?xml version="1.0" encoding="utf-8"?>
<p:tagLst xmlns:a="http://schemas.openxmlformats.org/drawingml/2006/main" xmlns:r="http://schemas.openxmlformats.org/officeDocument/2006/relationships" xmlns:p="http://schemas.openxmlformats.org/presentationml/2006/main">
  <p:tag name="MH" val="20160914095849"/>
  <p:tag name="MH_LIBRARY" val="GRAPHIC"/>
</p:tagLst>
</file>

<file path=ppt/tags/tag6.xml><?xml version="1.0" encoding="utf-8"?>
<p:tagLst xmlns:a="http://schemas.openxmlformats.org/drawingml/2006/main" xmlns:r="http://schemas.openxmlformats.org/officeDocument/2006/relationships" xmlns:p="http://schemas.openxmlformats.org/presentationml/2006/main">
  <p:tag name="MH" val="20160914095849"/>
  <p:tag name="MH_LIBRARY" val="GRAPHIC"/>
  <p:tag name="MH_ORDER" val="任意多边形 5"/>
</p:tagLst>
</file>

<file path=ppt/tags/tag7.xml><?xml version="1.0" encoding="utf-8"?>
<p:tagLst xmlns:a="http://schemas.openxmlformats.org/drawingml/2006/main" xmlns:r="http://schemas.openxmlformats.org/officeDocument/2006/relationships" xmlns:p="http://schemas.openxmlformats.org/presentationml/2006/main">
  <p:tag name="MH" val="20160914095849"/>
  <p:tag name="MH_LIBRARY" val="GRAPHIC"/>
  <p:tag name="MH_ORDER" val="椭圆 2"/>
</p:tagLst>
</file>

<file path=ppt/tags/tag8.xml><?xml version="1.0" encoding="utf-8"?>
<p:tagLst xmlns:a="http://schemas.openxmlformats.org/drawingml/2006/main" xmlns:r="http://schemas.openxmlformats.org/officeDocument/2006/relationships" xmlns:p="http://schemas.openxmlformats.org/presentationml/2006/main">
  <p:tag name="MH" val="20160914095849"/>
  <p:tag name="MH_LIBRARY" val="GRAPHIC"/>
  <p:tag name="MH_ORDER" val="椭圆 2"/>
</p:tagLst>
</file>

<file path=ppt/tags/tag9.xml><?xml version="1.0" encoding="utf-8"?>
<p:tagLst xmlns:a="http://schemas.openxmlformats.org/drawingml/2006/main" xmlns:r="http://schemas.openxmlformats.org/officeDocument/2006/relationships" xmlns:p="http://schemas.openxmlformats.org/presentationml/2006/main">
  <p:tag name="MH" val="20160914095849"/>
  <p:tag name="MH_LIBRARY" val="GRAPHIC"/>
</p:tagLst>
</file>

<file path=ppt/theme/theme1.xml><?xml version="1.0" encoding="utf-8"?>
<a:theme xmlns:a="http://schemas.openxmlformats.org/drawingml/2006/main" name="动力煤营销">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动力煤营销</Template>
  <TotalTime>16241</TotalTime>
  <Pages>0</Pages>
  <Words>1523</Words>
  <Characters>0</Characters>
  <Application>Microsoft Office PowerPoint</Application>
  <PresentationFormat>全屏显示(4:3)</PresentationFormat>
  <Lines>0</Lines>
  <Paragraphs>216</Paragraphs>
  <Slides>32</Slides>
  <Notes>8</Notes>
  <HiddenSlides>0</HiddenSlides>
  <MMClips>0</MMClips>
  <ScaleCrop>false</ScaleCrop>
  <HeadingPairs>
    <vt:vector size="4" baseType="variant">
      <vt:variant>
        <vt:lpstr>主题</vt:lpstr>
      </vt:variant>
      <vt:variant>
        <vt:i4>1</vt:i4>
      </vt:variant>
      <vt:variant>
        <vt:lpstr>幻灯片标题</vt:lpstr>
      </vt:variant>
      <vt:variant>
        <vt:i4>32</vt:i4>
      </vt:variant>
    </vt:vector>
  </HeadingPairs>
  <TitlesOfParts>
    <vt:vector size="33" baseType="lpstr">
      <vt:lpstr>动力煤营销</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vector>
  </TitlesOfParts>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he</dc:creator>
  <cp:lastModifiedBy>lenovo</cp:lastModifiedBy>
  <cp:revision>2797</cp:revision>
  <dcterms:created xsi:type="dcterms:W3CDTF">2013-07-28T16:40:41Z</dcterms:created>
  <dcterms:modified xsi:type="dcterms:W3CDTF">2017-07-18T06:58:02Z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2052-10.1.0.5603</vt:lpwstr>
  </property>
</Properties>
</file>