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609" r:id="rId3"/>
    <p:sldId id="570" r:id="rId4"/>
    <p:sldId id="617" r:id="rId5"/>
    <p:sldId id="638" r:id="rId6"/>
    <p:sldId id="559" r:id="rId7"/>
    <p:sldId id="569" r:id="rId8"/>
    <p:sldId id="639" r:id="rId9"/>
    <p:sldId id="603" r:id="rId10"/>
    <p:sldId id="636" r:id="rId11"/>
    <p:sldId id="629" r:id="rId12"/>
    <p:sldId id="630" r:id="rId13"/>
    <p:sldId id="259" r:id="rId14"/>
    <p:sldId id="640" r:id="rId15"/>
  </p:sldIdLst>
  <p:sldSz cx="9144000" cy="6858000" type="screen4x3"/>
  <p:notesSz cx="6797675" cy="9926638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Y LOVE" initials="YL" lastIdx="1" clrIdx="0">
    <p:extLst>
      <p:ext uri="{19B8F6BF-5375-455C-9EA6-DF929625EA0E}">
        <p15:presenceInfo xmlns:p15="http://schemas.microsoft.com/office/powerpoint/2012/main" xmlns="" userId="c73af793aa4e2fa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22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72" autoAdjust="0"/>
    <p:restoredTop sz="95471" autoAdjust="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微软雅黑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微软雅黑" pitchFamily="34" charset="-122"/>
              </a:defRPr>
            </a:lvl1pPr>
          </a:lstStyle>
          <a:p>
            <a:pPr>
              <a:defRPr/>
            </a:pPr>
            <a:fld id="{F9111036-F1FF-4BA9-9F25-E41D8201CA08}" type="datetimeFigureOut">
              <a:rPr lang="zh-CN" altLang="en-US"/>
              <a:pPr>
                <a:defRPr/>
              </a:pPr>
              <a:t>2016/11/29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微软雅黑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ea typeface="微软雅黑" panose="020B0503020204020204" pitchFamily="34" charset="-122"/>
              </a:defRPr>
            </a:lvl1pPr>
          </a:lstStyle>
          <a:p>
            <a:fld id="{A1AC475F-2042-4047-8781-6B254083BB4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61864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微软雅黑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微软雅黑" pitchFamily="34" charset="-122"/>
              </a:defRPr>
            </a:lvl1pPr>
          </a:lstStyle>
          <a:p>
            <a:pPr>
              <a:defRPr/>
            </a:pPr>
            <a:fld id="{EAA10D32-A41E-431B-80A9-24609ABCA9A6}" type="datetimeFigureOut">
              <a:rPr lang="zh-CN" altLang="en-US"/>
              <a:pPr>
                <a:defRPr/>
              </a:pPr>
              <a:t>2016/11/29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dirty="0" smtClean="0"/>
              <a:t>单击此处编辑母版文本样式</a:t>
            </a:r>
          </a:p>
          <a:p>
            <a:pPr lvl="1"/>
            <a:r>
              <a:rPr lang="zh-CN" altLang="en-US" noProof="0" dirty="0" smtClean="0"/>
              <a:t>第二级</a:t>
            </a:r>
          </a:p>
          <a:p>
            <a:pPr lvl="2"/>
            <a:r>
              <a:rPr lang="zh-CN" altLang="en-US" noProof="0" dirty="0" smtClean="0"/>
              <a:t>第三级</a:t>
            </a:r>
          </a:p>
          <a:p>
            <a:pPr lvl="3"/>
            <a:r>
              <a:rPr lang="zh-CN" altLang="en-US" noProof="0" dirty="0" smtClean="0"/>
              <a:t>第四级</a:t>
            </a:r>
          </a:p>
          <a:p>
            <a:pPr lvl="4"/>
            <a:r>
              <a:rPr lang="zh-CN" altLang="en-US" noProof="0" dirty="0" smtClean="0"/>
              <a:t>第五级</a:t>
            </a:r>
            <a:endParaRPr lang="zh-CN" altLang="en-US" noProof="0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微软雅黑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ea typeface="微软雅黑" panose="020B0503020204020204" pitchFamily="34" charset="-122"/>
              </a:defRPr>
            </a:lvl1pPr>
          </a:lstStyle>
          <a:p>
            <a:fld id="{937C8C4D-51B5-46FC-818F-5A430ED5565C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31860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微软雅黑" pitchFamily="34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微软雅黑" pitchFamily="34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微软雅黑" pitchFamily="34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微软雅黑" pitchFamily="34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微软雅黑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ea typeface="微软雅黑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ea typeface="微软雅黑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  <p:sp>
        <p:nvSpPr>
          <p:cNvPr id="8" name="内容占位符 7"/>
          <p:cNvSpPr>
            <a:spLocks noGrp="1"/>
          </p:cNvSpPr>
          <p:nvPr>
            <p:ph sz="quarter" idx="13"/>
          </p:nvPr>
        </p:nvSpPr>
        <p:spPr>
          <a:xfrm>
            <a:off x="468313" y="115888"/>
            <a:ext cx="2447925" cy="288925"/>
          </a:xfrm>
        </p:spPr>
        <p:txBody>
          <a:bodyPr/>
          <a:lstStyle>
            <a:lvl1pPr>
              <a:defRPr>
                <a:ea typeface="微软雅黑" pitchFamily="34" charset="-122"/>
              </a:defRPr>
            </a:lvl1pPr>
            <a:lvl2pPr>
              <a:defRPr>
                <a:ea typeface="微软雅黑" pitchFamily="34" charset="-122"/>
              </a:defRPr>
            </a:lvl2pPr>
            <a:lvl3pPr>
              <a:defRPr>
                <a:ea typeface="微软雅黑" pitchFamily="34" charset="-122"/>
              </a:defRPr>
            </a:lvl3pPr>
            <a:lvl4pPr>
              <a:defRPr>
                <a:ea typeface="微软雅黑" pitchFamily="34" charset="-122"/>
              </a:defRPr>
            </a:lvl4pPr>
            <a:lvl5pPr>
              <a:defRPr>
                <a:ea typeface="微软雅黑" pitchFamily="34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2AF15-6560-4CA0-8E5B-DDA471F84089}" type="datetime1">
              <a:rPr lang="zh-CN" altLang="en-US"/>
              <a:pPr>
                <a:defRPr/>
              </a:pPr>
              <a:t>2016/11/29</a:t>
            </a:fld>
            <a:endParaRPr lang="zh-CN" altLang="en-US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608EF059-14A5-4641-89DB-45B0CF237E2C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7616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a typeface="微软雅黑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ea typeface="微软雅黑" pitchFamily="34" charset="-122"/>
              </a:defRPr>
            </a:lvl1pPr>
            <a:lvl2pPr>
              <a:defRPr>
                <a:ea typeface="微软雅黑" pitchFamily="34" charset="-122"/>
              </a:defRPr>
            </a:lvl2pPr>
            <a:lvl3pPr>
              <a:defRPr>
                <a:ea typeface="微软雅黑" pitchFamily="34" charset="-122"/>
              </a:defRPr>
            </a:lvl3pPr>
            <a:lvl4pPr>
              <a:defRPr>
                <a:ea typeface="微软雅黑" pitchFamily="34" charset="-122"/>
              </a:defRPr>
            </a:lvl4pPr>
            <a:lvl5pPr>
              <a:defRPr>
                <a:ea typeface="微软雅黑" pitchFamily="34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93D22-95E5-4959-8F3D-A01F2A3414DB}" type="datetime1">
              <a:rPr lang="zh-CN" altLang="en-US"/>
              <a:pPr>
                <a:defRPr/>
              </a:pPr>
              <a:t>2016/11/29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98AD0-2138-487E-86E1-5D262109D7F1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7998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ea typeface="微软雅黑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ea typeface="微软雅黑" pitchFamily="34" charset="-122"/>
              </a:defRPr>
            </a:lvl1pPr>
            <a:lvl2pPr>
              <a:defRPr>
                <a:ea typeface="微软雅黑" pitchFamily="34" charset="-122"/>
              </a:defRPr>
            </a:lvl2pPr>
            <a:lvl3pPr>
              <a:defRPr>
                <a:ea typeface="微软雅黑" pitchFamily="34" charset="-122"/>
              </a:defRPr>
            </a:lvl3pPr>
            <a:lvl4pPr>
              <a:defRPr>
                <a:ea typeface="微软雅黑" pitchFamily="34" charset="-122"/>
              </a:defRPr>
            </a:lvl4pPr>
            <a:lvl5pPr>
              <a:defRPr>
                <a:ea typeface="微软雅黑" pitchFamily="34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CBB37-FDF7-43E6-A137-E776ED767D9C}" type="datetime1">
              <a:rPr lang="zh-CN" altLang="en-US"/>
              <a:pPr>
                <a:defRPr/>
              </a:pPr>
              <a:t>2016/11/29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499A03-E360-4CBF-A6AA-094D05BA747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694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ea typeface="微软雅黑" pitchFamily="34" charset="-122"/>
              </a:defRPr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ea typeface="微软雅黑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  <p:sp>
        <p:nvSpPr>
          <p:cNvPr id="8" name="内容占位符 7"/>
          <p:cNvSpPr>
            <a:spLocks noGrp="1"/>
          </p:cNvSpPr>
          <p:nvPr>
            <p:ph sz="quarter" idx="13"/>
          </p:nvPr>
        </p:nvSpPr>
        <p:spPr>
          <a:xfrm>
            <a:off x="468313" y="115888"/>
            <a:ext cx="2447925" cy="288925"/>
          </a:xfrm>
        </p:spPr>
        <p:txBody>
          <a:bodyPr/>
          <a:lstStyle>
            <a:lvl1pPr>
              <a:defRPr>
                <a:ea typeface="微软雅黑" pitchFamily="34" charset="-122"/>
              </a:defRPr>
            </a:lvl1pPr>
            <a:lvl2pPr>
              <a:defRPr>
                <a:ea typeface="微软雅黑" pitchFamily="34" charset="-122"/>
              </a:defRPr>
            </a:lvl2pPr>
            <a:lvl3pPr>
              <a:defRPr>
                <a:ea typeface="微软雅黑" pitchFamily="34" charset="-122"/>
              </a:defRPr>
            </a:lvl3pPr>
            <a:lvl4pPr>
              <a:defRPr>
                <a:ea typeface="微软雅黑" pitchFamily="34" charset="-122"/>
              </a:defRPr>
            </a:lvl4pPr>
            <a:lvl5pPr>
              <a:defRPr>
                <a:ea typeface="微软雅黑" pitchFamily="34" charset="-122"/>
              </a:defRPr>
            </a:lvl5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2E467-AF1E-46F6-9AC3-DAA00AB18A1F}" type="datetime1">
              <a:rPr lang="zh-CN" altLang="en-US"/>
              <a:pPr>
                <a:defRPr/>
              </a:pPr>
              <a:t>2016/11/29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CC2D1-316C-4396-BC93-AE728EDACFA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0465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a typeface="微软雅黑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ea typeface="微软雅黑" pitchFamily="34" charset="-122"/>
              </a:defRPr>
            </a:lvl1pPr>
            <a:lvl2pPr>
              <a:defRPr>
                <a:ea typeface="微软雅黑" pitchFamily="34" charset="-122"/>
              </a:defRPr>
            </a:lvl2pPr>
            <a:lvl3pPr>
              <a:defRPr>
                <a:ea typeface="微软雅黑" pitchFamily="34" charset="-122"/>
              </a:defRPr>
            </a:lvl3pPr>
            <a:lvl4pPr>
              <a:defRPr>
                <a:ea typeface="微软雅黑" pitchFamily="34" charset="-122"/>
              </a:defRPr>
            </a:lvl4pPr>
            <a:lvl5pPr>
              <a:defRPr>
                <a:ea typeface="微软雅黑" pitchFamily="34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C1E41-DD8C-4F74-B519-18E5037D87D4}" type="datetime1">
              <a:rPr lang="zh-CN" altLang="en-US"/>
              <a:pPr>
                <a:defRPr/>
              </a:pPr>
              <a:t>2016/11/29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099A9E-7F88-4B7E-8B17-9EDEEE987075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2419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ea typeface="微软雅黑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ea typeface="微软雅黑" pitchFamily="34" charset="-12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B3023-D5BA-4C98-AD6A-A9AB727EE281}" type="datetime1">
              <a:rPr lang="zh-CN" altLang="en-US"/>
              <a:pPr>
                <a:defRPr/>
              </a:pPr>
              <a:t>2016/11/29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A6DC54-6589-4DA3-966E-0365A5D2B6AB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8734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a typeface="微软雅黑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ea typeface="微软雅黑" pitchFamily="34" charset="-122"/>
              </a:defRPr>
            </a:lvl1pPr>
            <a:lvl2pPr>
              <a:defRPr sz="2400">
                <a:ea typeface="微软雅黑" pitchFamily="34" charset="-122"/>
              </a:defRPr>
            </a:lvl2pPr>
            <a:lvl3pPr>
              <a:defRPr sz="2000">
                <a:ea typeface="微软雅黑" pitchFamily="34" charset="-122"/>
              </a:defRPr>
            </a:lvl3pPr>
            <a:lvl4pPr>
              <a:defRPr sz="1800">
                <a:ea typeface="微软雅黑" pitchFamily="34" charset="-122"/>
              </a:defRPr>
            </a:lvl4pPr>
            <a:lvl5pPr>
              <a:defRPr sz="1800">
                <a:ea typeface="微软雅黑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ea typeface="微软雅黑" pitchFamily="34" charset="-122"/>
              </a:defRPr>
            </a:lvl1pPr>
            <a:lvl2pPr>
              <a:defRPr sz="2400">
                <a:ea typeface="微软雅黑" pitchFamily="34" charset="-122"/>
              </a:defRPr>
            </a:lvl2pPr>
            <a:lvl3pPr>
              <a:defRPr sz="2000">
                <a:ea typeface="微软雅黑" pitchFamily="34" charset="-122"/>
              </a:defRPr>
            </a:lvl3pPr>
            <a:lvl4pPr>
              <a:defRPr sz="1800">
                <a:ea typeface="微软雅黑" pitchFamily="34" charset="-122"/>
              </a:defRPr>
            </a:lvl4pPr>
            <a:lvl5pPr>
              <a:defRPr sz="1800">
                <a:ea typeface="微软雅黑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B4979-B9F4-4A3A-AD46-33DC00A83934}" type="datetime1">
              <a:rPr lang="zh-CN" altLang="en-US"/>
              <a:pPr>
                <a:defRPr/>
              </a:pPr>
              <a:t>2016/11/29</a:t>
            </a:fld>
            <a:endParaRPr lang="zh-CN" altLang="en-US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8B6C45-C327-444F-ABE4-832512438F26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1732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a typeface="微软雅黑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a typeface="微软雅黑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ea typeface="微软雅黑" pitchFamily="34" charset="-122"/>
              </a:defRPr>
            </a:lvl1pPr>
            <a:lvl2pPr>
              <a:defRPr sz="2000">
                <a:ea typeface="微软雅黑" pitchFamily="34" charset="-122"/>
              </a:defRPr>
            </a:lvl2pPr>
            <a:lvl3pPr>
              <a:defRPr sz="1800">
                <a:ea typeface="微软雅黑" pitchFamily="34" charset="-122"/>
              </a:defRPr>
            </a:lvl3pPr>
            <a:lvl4pPr>
              <a:defRPr sz="1600">
                <a:ea typeface="微软雅黑" pitchFamily="34" charset="-122"/>
              </a:defRPr>
            </a:lvl4pPr>
            <a:lvl5pPr>
              <a:defRPr sz="1600">
                <a:ea typeface="微软雅黑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a typeface="微软雅黑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ea typeface="微软雅黑" pitchFamily="34" charset="-122"/>
              </a:defRPr>
            </a:lvl1pPr>
            <a:lvl2pPr>
              <a:defRPr sz="2000">
                <a:ea typeface="微软雅黑" pitchFamily="34" charset="-122"/>
              </a:defRPr>
            </a:lvl2pPr>
            <a:lvl3pPr>
              <a:defRPr sz="1800">
                <a:ea typeface="微软雅黑" pitchFamily="34" charset="-122"/>
              </a:defRPr>
            </a:lvl3pPr>
            <a:lvl4pPr>
              <a:defRPr sz="1600">
                <a:ea typeface="微软雅黑" pitchFamily="34" charset="-122"/>
              </a:defRPr>
            </a:lvl4pPr>
            <a:lvl5pPr>
              <a:defRPr sz="1600">
                <a:ea typeface="微软雅黑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079E5-FD4C-43C8-90ED-209BD01B7995}" type="datetime1">
              <a:rPr lang="zh-CN" altLang="en-US"/>
              <a:pPr>
                <a:defRPr/>
              </a:pPr>
              <a:t>2016/11/29</a:t>
            </a:fld>
            <a:endParaRPr lang="zh-CN" altLang="en-US" dirty="0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7F726C-7F3D-40DA-BCFF-898F37C23C17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8545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a typeface="微软雅黑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D2B62-7400-433C-A947-D82CA68ED881}" type="datetime1">
              <a:rPr lang="zh-CN" altLang="en-US"/>
              <a:pPr>
                <a:defRPr/>
              </a:pPr>
              <a:t>2016/11/29</a:t>
            </a:fld>
            <a:endParaRPr lang="zh-CN" altLang="en-US" dirty="0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36F6C1-D05F-4BC3-90F8-50AB4440C022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2028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9F719-C180-4823-9781-764A6AC6C5B9}" type="datetime1">
              <a:rPr lang="zh-CN" altLang="en-US"/>
              <a:pPr>
                <a:defRPr/>
              </a:pPr>
              <a:t>2016/11/29</a:t>
            </a:fld>
            <a:endParaRPr lang="zh-CN" altLang="en-US" dirty="0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1087E7-3C2A-4318-BE47-34898D3ACAAE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071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ea typeface="微软雅黑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ea typeface="微软雅黑" pitchFamily="34" charset="-122"/>
              </a:defRPr>
            </a:lvl1pPr>
            <a:lvl2pPr>
              <a:defRPr sz="2800">
                <a:ea typeface="微软雅黑" pitchFamily="34" charset="-122"/>
              </a:defRPr>
            </a:lvl2pPr>
            <a:lvl3pPr>
              <a:defRPr sz="2400">
                <a:ea typeface="微软雅黑" pitchFamily="34" charset="-122"/>
              </a:defRPr>
            </a:lvl3pPr>
            <a:lvl4pPr>
              <a:defRPr sz="2000">
                <a:ea typeface="微软雅黑" pitchFamily="34" charset="-122"/>
              </a:defRPr>
            </a:lvl4pPr>
            <a:lvl5pPr>
              <a:defRPr sz="2000">
                <a:ea typeface="微软雅黑" pitchFamily="34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ea typeface="微软雅黑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05154-4EF8-4CCC-A56B-31467AD190DD}" type="datetime1">
              <a:rPr lang="zh-CN" altLang="en-US"/>
              <a:pPr>
                <a:defRPr/>
              </a:pPr>
              <a:t>2016/11/29</a:t>
            </a:fld>
            <a:endParaRPr lang="zh-CN" altLang="en-US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576D88-C3F1-41DA-A636-9F731B9203BB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8069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ea typeface="微软雅黑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ea typeface="微软雅黑" pitchFamily="34" charset="-12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dirty="0" smtClean="0"/>
              <a:t>单击图标添加图片</a:t>
            </a:r>
            <a:endParaRPr lang="zh-CN" altLang="en-US" noProof="0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ea typeface="微软雅黑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DFABA-2ECD-4909-8CB0-1C9B98FC2061}" type="datetime1">
              <a:rPr lang="zh-CN" altLang="en-US"/>
              <a:pPr>
                <a:defRPr/>
              </a:pPr>
              <a:t>2016/11/29</a:t>
            </a:fld>
            <a:endParaRPr lang="zh-CN" altLang="en-US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301618-83F2-47B4-AD09-634AFD04EA8B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4184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微软雅黑" pitchFamily="34" charset="-122"/>
              </a:defRPr>
            </a:lvl1pPr>
          </a:lstStyle>
          <a:p>
            <a:pPr>
              <a:defRPr/>
            </a:pPr>
            <a:fld id="{FC8E1311-BC71-4BD9-8662-AA7802564B69}" type="datetime1">
              <a:rPr lang="zh-CN" altLang="en-US"/>
              <a:pPr>
                <a:defRPr/>
              </a:pPr>
              <a:t>2016/11/29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微软雅黑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</a:lstStyle>
          <a:p>
            <a:fld id="{1AFDB242-C494-49D1-9289-93707F162206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微软雅黑" pitchFamily="34" charset="-122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微软雅黑" pitchFamily="34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微软雅黑" pitchFamily="34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微软雅黑" pitchFamily="34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微软雅黑" pitchFamily="34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微软雅黑" pitchFamily="34" charset="-122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微软雅黑" pitchFamily="34" charset="-122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微软雅黑" pitchFamily="34" charset="-122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微软雅黑" pitchFamily="34" charset="-122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微软雅黑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E:\平面设计\品牌形象\ppt\20130715稿3\封面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Box 6"/>
          <p:cNvSpPr txBox="1">
            <a:spLocks noChangeArrowheads="1"/>
          </p:cNvSpPr>
          <p:nvPr/>
        </p:nvSpPr>
        <p:spPr bwMode="auto">
          <a:xfrm>
            <a:off x="989806" y="2405857"/>
            <a:ext cx="76866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600" b="1" dirty="0" smtClean="0">
                <a:solidFill>
                  <a:srgbClr val="1C225E"/>
                </a:solidFill>
                <a:latin typeface="楷体" pitchFamily="49" charset="-122"/>
                <a:ea typeface="楷体" pitchFamily="49" charset="-122"/>
                <a:cs typeface="方正大黑简体"/>
              </a:rPr>
              <a:t>黑色系基本面评述</a:t>
            </a:r>
            <a:endParaRPr lang="zh-CN" altLang="en-US" sz="3600" b="1" dirty="0">
              <a:solidFill>
                <a:srgbClr val="1C225E"/>
              </a:solidFill>
              <a:latin typeface="楷体" pitchFamily="49" charset="-122"/>
              <a:ea typeface="楷体" pitchFamily="49" charset="-122"/>
              <a:cs typeface="方正大黑简体"/>
            </a:endParaRPr>
          </a:p>
        </p:txBody>
      </p:sp>
      <p:sp>
        <p:nvSpPr>
          <p:cNvPr id="2053" name="TextBox 9"/>
          <p:cNvSpPr txBox="1">
            <a:spLocks noChangeArrowheads="1"/>
          </p:cNvSpPr>
          <p:nvPr/>
        </p:nvSpPr>
        <p:spPr bwMode="auto">
          <a:xfrm>
            <a:off x="1403350" y="6103938"/>
            <a:ext cx="25209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200" b="1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  <a:cs typeface="方正黑体简体"/>
              </a:rPr>
              <a:t>公司网址：</a:t>
            </a:r>
            <a:r>
              <a:rPr lang="en-US" altLang="zh-CN" sz="1200" b="1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  <a:cs typeface="方正黑体简体"/>
              </a:rPr>
              <a:t>www.cindaqh.com</a:t>
            </a:r>
            <a:endParaRPr lang="zh-CN" altLang="en-US" sz="1200" b="1" dirty="0">
              <a:solidFill>
                <a:schemeClr val="bg1"/>
              </a:solidFill>
              <a:latin typeface="楷体" pitchFamily="49" charset="-122"/>
              <a:ea typeface="楷体" pitchFamily="49" charset="-122"/>
              <a:cs typeface="方正黑体简体"/>
            </a:endParaRPr>
          </a:p>
        </p:txBody>
      </p:sp>
      <p:sp>
        <p:nvSpPr>
          <p:cNvPr id="12" name="灯片编号占位符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BC0BDBA4-7A21-4A6F-B461-A4A6F5FB37B8}" type="slidenum">
              <a:rPr lang="zh-CN" altLang="en-US">
                <a:solidFill>
                  <a:srgbClr val="898989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pPr eaLnBrk="1" hangingPunct="1"/>
              <a:t>1</a:t>
            </a:fld>
            <a:endParaRPr lang="zh-CN" altLang="en-US">
              <a:solidFill>
                <a:srgbClr val="898989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84168" y="4221088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>
                <a:ea typeface="楷体" pitchFamily="49" charset="-122"/>
              </a:rPr>
              <a:t>研发中心  煤焦钢事业部 </a:t>
            </a:r>
            <a:endParaRPr lang="en-US" altLang="zh-CN" dirty="0" smtClean="0">
              <a:ea typeface="楷体" pitchFamily="49" charset="-122"/>
            </a:endParaRPr>
          </a:p>
          <a:p>
            <a:pPr algn="ctr"/>
            <a:r>
              <a:rPr lang="en-US" altLang="zh-CN" dirty="0" smtClean="0">
                <a:ea typeface="楷体" pitchFamily="49" charset="-122"/>
              </a:rPr>
              <a:t>20161129</a:t>
            </a:r>
            <a:endParaRPr lang="zh-CN" altLang="en-US" dirty="0"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087E7-3C2A-4318-BE47-34898D3ACAAE}" type="slidenum">
              <a:rPr lang="zh-CN" altLang="en-US" smtClean="0"/>
              <a:pPr/>
              <a:t>10</a:t>
            </a:fld>
            <a:endParaRPr lang="zh-CN" altLang="en-US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67544" y="14709"/>
            <a:ext cx="6769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 dirty="0" smtClean="0">
                <a:ea typeface="楷体" pitchFamily="49" charset="-122"/>
              </a:rPr>
              <a:t>小结</a:t>
            </a:r>
            <a:endParaRPr lang="zh-CN" altLang="en-US" sz="2400" b="1" dirty="0">
              <a:ea typeface="楷体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27584" y="692696"/>
            <a:ext cx="756084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ea typeface="楷体" pitchFamily="49" charset="-122"/>
              </a:rPr>
              <a:t>      </a:t>
            </a:r>
            <a:r>
              <a:rPr lang="zh-CN" altLang="en-US" dirty="0" smtClean="0">
                <a:ea typeface="楷体" pitchFamily="49" charset="-122"/>
              </a:rPr>
              <a:t>螺纹</a:t>
            </a:r>
            <a:r>
              <a:rPr lang="zh-CN" altLang="en-US" dirty="0">
                <a:ea typeface="楷体" pitchFamily="49" charset="-122"/>
              </a:rPr>
              <a:t>冬季淡季行情下，近月上涨上方存</a:t>
            </a:r>
            <a:r>
              <a:rPr lang="zh-CN" altLang="en-US" dirty="0" smtClean="0">
                <a:ea typeface="楷体" pitchFamily="49" charset="-122"/>
              </a:rPr>
              <a:t>压力；江苏查中频炉还在继续发酵，去产能预期助力远月，远月可考虑回调后长期步入多单。</a:t>
            </a:r>
            <a:endParaRPr lang="en-US" altLang="zh-CN" dirty="0" smtClean="0">
              <a:ea typeface="楷体" pitchFamily="49" charset="-122"/>
            </a:endParaRPr>
          </a:p>
          <a:p>
            <a:endParaRPr lang="en-US" altLang="zh-CN" dirty="0" smtClean="0">
              <a:ea typeface="楷体" pitchFamily="49" charset="-122"/>
            </a:endParaRPr>
          </a:p>
          <a:p>
            <a:r>
              <a:rPr lang="zh-CN" altLang="en-US" dirty="0" smtClean="0">
                <a:ea typeface="楷体" pitchFamily="49" charset="-122"/>
              </a:rPr>
              <a:t>     供给端短期难以出现大的调整，需求端补库持续中，但补库情绪出现减弱迹象，关注库存动态调整状态。整体来看，短时供需仍偏紧，对焦价形成支撑，预计双焦将步入高位震荡区间。</a:t>
            </a:r>
            <a:r>
              <a:rPr lang="en-US" altLang="zh-CN" dirty="0" smtClean="0">
                <a:ea typeface="楷体" pitchFamily="49" charset="-122"/>
              </a:rPr>
              <a:t>01</a:t>
            </a:r>
            <a:r>
              <a:rPr lang="zh-CN" altLang="en-US" dirty="0" smtClean="0">
                <a:ea typeface="楷体" pitchFamily="49" charset="-122"/>
              </a:rPr>
              <a:t>支撑较强，</a:t>
            </a:r>
            <a:r>
              <a:rPr lang="en-US" altLang="zh-CN" dirty="0" smtClean="0">
                <a:ea typeface="楷体" pitchFamily="49" charset="-122"/>
              </a:rPr>
              <a:t>05</a:t>
            </a:r>
            <a:r>
              <a:rPr lang="zh-CN" altLang="en-US" dirty="0" smtClean="0">
                <a:ea typeface="楷体" pitchFamily="49" charset="-122"/>
              </a:rPr>
              <a:t>受市场情绪影响较大。</a:t>
            </a:r>
            <a:endParaRPr lang="en-US" altLang="zh-CN" dirty="0">
              <a:ea typeface="楷体" pitchFamily="49" charset="-122"/>
            </a:endParaRPr>
          </a:p>
          <a:p>
            <a:endParaRPr lang="en-US" altLang="zh-CN" dirty="0" smtClean="0">
              <a:ea typeface="楷体" pitchFamily="49" charset="-122"/>
            </a:endParaRPr>
          </a:p>
          <a:p>
            <a:r>
              <a:rPr lang="en-US" altLang="zh-CN" dirty="0" smtClean="0">
                <a:ea typeface="楷体" pitchFamily="49" charset="-122"/>
              </a:rPr>
              <a:t>      </a:t>
            </a:r>
            <a:r>
              <a:rPr lang="zh-CN" altLang="en-US" dirty="0" smtClean="0">
                <a:ea typeface="楷体" pitchFamily="49" charset="-122"/>
              </a:rPr>
              <a:t>铁矿</a:t>
            </a:r>
            <a:r>
              <a:rPr lang="zh-CN" altLang="en-US" dirty="0">
                <a:ea typeface="楷体" pitchFamily="49" charset="-122"/>
              </a:rPr>
              <a:t>层面</a:t>
            </a:r>
            <a:r>
              <a:rPr lang="zh-CN" altLang="en-US" dirty="0" smtClean="0">
                <a:ea typeface="楷体" pitchFamily="49" charset="-122"/>
              </a:rPr>
              <a:t>，近期</a:t>
            </a:r>
            <a:r>
              <a:rPr lang="zh-CN" altLang="en-US" dirty="0">
                <a:ea typeface="楷体" pitchFamily="49" charset="-122"/>
              </a:rPr>
              <a:t>炒作氛围过于浓厚，上市以来出现罕见的连续涨停板接连跌停板再涨停板排列。市场炒作的焦点</a:t>
            </a:r>
            <a:r>
              <a:rPr lang="zh-CN" altLang="en-US" dirty="0" smtClean="0">
                <a:ea typeface="楷体" pitchFamily="49" charset="-122"/>
              </a:rPr>
              <a:t>仍是中</a:t>
            </a:r>
            <a:r>
              <a:rPr lang="zh-CN" altLang="en-US" dirty="0">
                <a:ea typeface="楷体" pitchFamily="49" charset="-122"/>
              </a:rPr>
              <a:t>高品位</a:t>
            </a:r>
            <a:r>
              <a:rPr lang="zh-CN" altLang="en-US" dirty="0" smtClean="0">
                <a:ea typeface="楷体" pitchFamily="49" charset="-122"/>
              </a:rPr>
              <a:t>矿结构性短缺问题，高低品味</a:t>
            </a:r>
            <a:r>
              <a:rPr lang="zh-CN" altLang="en-US" dirty="0">
                <a:ea typeface="楷体" pitchFamily="49" charset="-122"/>
              </a:rPr>
              <a:t>矿价</a:t>
            </a:r>
            <a:r>
              <a:rPr lang="zh-CN" altLang="en-US" dirty="0" smtClean="0">
                <a:ea typeface="楷体" pitchFamily="49" charset="-122"/>
              </a:rPr>
              <a:t>差保持在历史</a:t>
            </a:r>
            <a:r>
              <a:rPr lang="zh-CN" altLang="en-US" dirty="0">
                <a:ea typeface="楷体" pitchFamily="49" charset="-122"/>
              </a:rPr>
              <a:t>高位，但目前有部分钢厂开始转向低品位矿采购。短期对</a:t>
            </a:r>
            <a:r>
              <a:rPr lang="zh-CN" altLang="en-US" dirty="0" smtClean="0">
                <a:ea typeface="楷体" pitchFamily="49" charset="-122"/>
              </a:rPr>
              <a:t>铁矿石持观望态度；中长期关注深贴水下逢</a:t>
            </a:r>
            <a:r>
              <a:rPr lang="zh-CN" altLang="en-US" dirty="0">
                <a:ea typeface="楷体" pitchFamily="49" charset="-122"/>
              </a:rPr>
              <a:t>低做多及正套机会</a:t>
            </a:r>
            <a:r>
              <a:rPr lang="zh-CN" altLang="en-US" dirty="0" smtClean="0">
                <a:ea typeface="楷体" pitchFamily="49" charset="-122"/>
              </a:rPr>
              <a:t>。</a:t>
            </a:r>
            <a:endParaRPr lang="en-US" altLang="zh-CN" dirty="0" smtClean="0">
              <a:ea typeface="楷体" pitchFamily="49" charset="-122"/>
            </a:endParaRPr>
          </a:p>
          <a:p>
            <a:endParaRPr lang="en-US" altLang="zh-CN" dirty="0">
              <a:ea typeface="楷体" pitchFamily="49" charset="-122"/>
            </a:endParaRPr>
          </a:p>
          <a:p>
            <a:r>
              <a:rPr lang="zh-CN" altLang="en-US" dirty="0" smtClean="0">
                <a:ea typeface="楷体" pitchFamily="49" charset="-122"/>
              </a:rPr>
              <a:t>     价</a:t>
            </a:r>
            <a:r>
              <a:rPr lang="zh-CN" altLang="en-US" dirty="0">
                <a:ea typeface="楷体" pitchFamily="49" charset="-122"/>
              </a:rPr>
              <a:t>差方面，市场相对看好远月，螺纹</a:t>
            </a:r>
            <a:r>
              <a:rPr lang="en-US" altLang="zh-CN" dirty="0">
                <a:ea typeface="楷体" pitchFamily="49" charset="-122"/>
              </a:rPr>
              <a:t>1-5 </a:t>
            </a:r>
            <a:r>
              <a:rPr lang="zh-CN" altLang="en-US" dirty="0">
                <a:ea typeface="楷体" pitchFamily="49" charset="-122"/>
              </a:rPr>
              <a:t>价差迅速</a:t>
            </a:r>
            <a:r>
              <a:rPr lang="zh-CN" altLang="en-US" dirty="0" smtClean="0">
                <a:ea typeface="楷体" pitchFamily="49" charset="-122"/>
              </a:rPr>
              <a:t>扩大，可考虑出场。原料</a:t>
            </a:r>
            <a:r>
              <a:rPr lang="zh-CN" altLang="en-US" dirty="0">
                <a:ea typeface="楷体" pitchFamily="49" charset="-122"/>
              </a:rPr>
              <a:t>方面</a:t>
            </a:r>
            <a:r>
              <a:rPr lang="zh-CN" altLang="en-US" dirty="0" smtClean="0">
                <a:ea typeface="楷体" pitchFamily="49" charset="-122"/>
              </a:rPr>
              <a:t>，铁矿</a:t>
            </a:r>
            <a:r>
              <a:rPr lang="en-US" altLang="zh-CN" dirty="0" smtClean="0">
                <a:ea typeface="楷体" pitchFamily="49" charset="-122"/>
              </a:rPr>
              <a:t>5-9</a:t>
            </a:r>
            <a:r>
              <a:rPr lang="zh-CN" altLang="en-US" dirty="0" smtClean="0">
                <a:ea typeface="楷体" pitchFamily="49" charset="-122"/>
              </a:rPr>
              <a:t>正套逢低仍可买入，螺</a:t>
            </a:r>
            <a:r>
              <a:rPr lang="zh-CN" altLang="en-US" dirty="0">
                <a:ea typeface="楷体" pitchFamily="49" charset="-122"/>
              </a:rPr>
              <a:t>矿</a:t>
            </a:r>
            <a:r>
              <a:rPr lang="zh-CN" altLang="en-US" dirty="0" smtClean="0">
                <a:ea typeface="楷体" pitchFamily="49" charset="-122"/>
              </a:rPr>
              <a:t>比值、煤焦比值等待中。</a:t>
            </a:r>
            <a:endParaRPr lang="en-US" altLang="zh-CN" dirty="0">
              <a:ea typeface="楷体" pitchFamily="49" charset="-122"/>
            </a:endParaRPr>
          </a:p>
          <a:p>
            <a:endParaRPr lang="en-US" altLang="zh-CN" dirty="0" smtClean="0">
              <a:ea typeface="楷体" pitchFamily="49" charset="-122"/>
            </a:endParaRPr>
          </a:p>
          <a:p>
            <a:r>
              <a:rPr lang="en-US" altLang="zh-CN" dirty="0">
                <a:ea typeface="楷体" pitchFamily="49" charset="-122"/>
              </a:rPr>
              <a:t> </a:t>
            </a:r>
            <a:r>
              <a:rPr lang="en-US" altLang="zh-CN" dirty="0" smtClean="0">
                <a:ea typeface="楷体" pitchFamily="49" charset="-122"/>
              </a:rPr>
              <a:t>   </a:t>
            </a:r>
            <a:r>
              <a:rPr lang="zh-CN" altLang="en-US" sz="1600" dirty="0" smtClean="0">
                <a:ea typeface="楷体" pitchFamily="49" charset="-122"/>
              </a:rPr>
              <a:t>套利参考文章：</a:t>
            </a:r>
            <a:endParaRPr lang="en-US" altLang="zh-CN" sz="1600" dirty="0" smtClean="0">
              <a:ea typeface="楷体" pitchFamily="49" charset="-122"/>
            </a:endParaRPr>
          </a:p>
          <a:p>
            <a:r>
              <a:rPr lang="en-US" altLang="zh-CN" dirty="0" smtClean="0">
                <a:ea typeface="楷体" pitchFamily="49" charset="-122"/>
              </a:rPr>
              <a:t>  </a:t>
            </a:r>
            <a:r>
              <a:rPr lang="en-US" altLang="zh-CN" sz="1500" dirty="0" smtClean="0">
                <a:ea typeface="楷体" pitchFamily="49" charset="-122"/>
              </a:rPr>
              <a:t>《</a:t>
            </a:r>
            <a:r>
              <a:rPr lang="zh-CN" altLang="en-US" sz="1500" dirty="0" smtClean="0">
                <a:ea typeface="楷体" pitchFamily="49" charset="-122"/>
              </a:rPr>
              <a:t>铁矿正套的逻辑思辨</a:t>
            </a:r>
            <a:r>
              <a:rPr lang="en-US" altLang="zh-CN" sz="1500" dirty="0" smtClean="0">
                <a:ea typeface="楷体" pitchFamily="49" charset="-122"/>
              </a:rPr>
              <a:t>》http</a:t>
            </a:r>
            <a:r>
              <a:rPr lang="en-US" altLang="zh-CN" sz="1500" dirty="0">
                <a:ea typeface="楷体" pitchFamily="49" charset="-122"/>
              </a:rPr>
              <a:t>://</a:t>
            </a:r>
            <a:r>
              <a:rPr lang="en-US" altLang="zh-CN" sz="1500" dirty="0" smtClean="0">
                <a:ea typeface="楷体" pitchFamily="49" charset="-122"/>
              </a:rPr>
              <a:t>www.qhrb.com.cn/2016/1013/203600.shtml</a:t>
            </a:r>
          </a:p>
          <a:p>
            <a:r>
              <a:rPr lang="en-US" altLang="zh-CN" sz="1500" dirty="0">
                <a:ea typeface="楷体" pitchFamily="49" charset="-122"/>
              </a:rPr>
              <a:t> </a:t>
            </a:r>
            <a:r>
              <a:rPr lang="en-US" altLang="zh-CN" sz="1500" dirty="0" smtClean="0">
                <a:ea typeface="楷体" pitchFamily="49" charset="-122"/>
              </a:rPr>
              <a:t> 《</a:t>
            </a:r>
            <a:r>
              <a:rPr lang="zh-CN" altLang="en-US" sz="1500" dirty="0" smtClean="0">
                <a:ea typeface="楷体" pitchFamily="49" charset="-122"/>
              </a:rPr>
              <a:t>做空螺矿比值策略研究</a:t>
            </a:r>
            <a:r>
              <a:rPr lang="en-US" altLang="zh-CN" sz="1500" dirty="0" smtClean="0">
                <a:ea typeface="楷体" pitchFamily="49" charset="-122"/>
              </a:rPr>
              <a:t>》http</a:t>
            </a:r>
            <a:r>
              <a:rPr lang="en-US" altLang="zh-CN" sz="1500" dirty="0">
                <a:ea typeface="楷体" pitchFamily="49" charset="-122"/>
              </a:rPr>
              <a:t>://www.qhrb.com.cn/2016/1021/203999.shtml</a:t>
            </a:r>
            <a:endParaRPr lang="en-US" altLang="zh-CN" sz="1500" dirty="0" smtClean="0">
              <a:ea typeface="楷体" pitchFamily="49" charset="-122"/>
            </a:endParaRPr>
          </a:p>
          <a:p>
            <a:r>
              <a:rPr lang="en-US" altLang="zh-CN" sz="1500" dirty="0" smtClean="0">
                <a:ea typeface="楷体" pitchFamily="49" charset="-122"/>
              </a:rPr>
              <a:t>  《</a:t>
            </a:r>
            <a:r>
              <a:rPr lang="zh-CN" altLang="en-US" sz="1500" dirty="0" smtClean="0">
                <a:ea typeface="楷体" pitchFamily="49" charset="-122"/>
              </a:rPr>
              <a:t>煤焦比值变化逻辑与套利策略</a:t>
            </a:r>
            <a:r>
              <a:rPr lang="en-US" altLang="zh-CN" sz="1500" dirty="0" smtClean="0">
                <a:ea typeface="楷体" pitchFamily="49" charset="-122"/>
              </a:rPr>
              <a:t>》http</a:t>
            </a:r>
            <a:r>
              <a:rPr lang="en-US" altLang="zh-CN" sz="1500" dirty="0">
                <a:ea typeface="楷体" pitchFamily="49" charset="-122"/>
              </a:rPr>
              <a:t>://www.qhrb.com.cn/2016/1113/205015.shtml</a:t>
            </a:r>
          </a:p>
        </p:txBody>
      </p:sp>
    </p:spTree>
    <p:extLst>
      <p:ext uri="{BB962C8B-B14F-4D97-AF65-F5344CB8AC3E}">
        <p14:creationId xmlns:p14="http://schemas.microsoft.com/office/powerpoint/2010/main" val="41733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087E7-3C2A-4318-BE47-34898D3ACAAE}" type="slidenum">
              <a:rPr lang="zh-CN" altLang="en-US" smtClean="0"/>
              <a:pPr/>
              <a:t>11</a:t>
            </a:fld>
            <a:endParaRPr lang="zh-CN" altLang="en-US"/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485679" y="616343"/>
            <a:ext cx="7993063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dirty="0" smtClean="0">
                <a:ea typeface="楷体" pitchFamily="49" charset="-122"/>
              </a:rPr>
              <a:t>韩</a:t>
            </a:r>
            <a:r>
              <a:rPr lang="zh-CN" altLang="en-US" dirty="0">
                <a:ea typeface="楷体" pitchFamily="49" charset="-122"/>
              </a:rPr>
              <a:t>飞</a:t>
            </a:r>
            <a:br>
              <a:rPr lang="zh-CN" altLang="en-US" dirty="0">
                <a:ea typeface="楷体" pitchFamily="49" charset="-122"/>
              </a:rPr>
            </a:br>
            <a:r>
              <a:rPr lang="zh-CN" altLang="en-US" dirty="0">
                <a:ea typeface="楷体" pitchFamily="49" charset="-122"/>
              </a:rPr>
              <a:t>黑色事业部主管</a:t>
            </a:r>
            <a:br>
              <a:rPr lang="zh-CN" altLang="en-US" dirty="0">
                <a:ea typeface="楷体" pitchFamily="49" charset="-122"/>
              </a:rPr>
            </a:br>
            <a:r>
              <a:rPr lang="zh-CN" altLang="en-US" dirty="0">
                <a:ea typeface="楷体" pitchFamily="49" charset="-122"/>
              </a:rPr>
              <a:t>执业编号：</a:t>
            </a:r>
            <a:r>
              <a:rPr lang="en-US" altLang="zh-CN" dirty="0">
                <a:ea typeface="楷体" pitchFamily="49" charset="-122"/>
              </a:rPr>
              <a:t>F3002676 </a:t>
            </a:r>
          </a:p>
          <a:p>
            <a:r>
              <a:rPr lang="zh-CN" altLang="en-US" dirty="0">
                <a:ea typeface="楷体" pitchFamily="49" charset="-122"/>
              </a:rPr>
              <a:t>投资咨询编号：</a:t>
            </a:r>
            <a:r>
              <a:rPr lang="en-US" altLang="zh-CN" dirty="0">
                <a:ea typeface="楷体" pitchFamily="49" charset="-122"/>
              </a:rPr>
              <a:t>Z0011995</a:t>
            </a:r>
            <a:br>
              <a:rPr lang="en-US" altLang="zh-CN" dirty="0">
                <a:ea typeface="楷体" pitchFamily="49" charset="-122"/>
              </a:rPr>
            </a:br>
            <a:r>
              <a:rPr lang="zh-CN" altLang="en-US" dirty="0" smtClean="0">
                <a:ea typeface="楷体" pitchFamily="49" charset="-122"/>
              </a:rPr>
              <a:t>邮箱：</a:t>
            </a:r>
            <a:r>
              <a:rPr lang="en-US" altLang="zh-CN" dirty="0" smtClean="0">
                <a:ea typeface="楷体" pitchFamily="49" charset="-122"/>
              </a:rPr>
              <a:t>452493010@qq</a:t>
            </a:r>
            <a:r>
              <a:rPr lang="en-US" altLang="zh-CN" dirty="0">
                <a:ea typeface="楷体" pitchFamily="49" charset="-122"/>
              </a:rPr>
              <a:t>.</a:t>
            </a:r>
            <a:r>
              <a:rPr lang="en-US" altLang="zh-CN" dirty="0" smtClean="0">
                <a:ea typeface="楷体" pitchFamily="49" charset="-122"/>
              </a:rPr>
              <a:t>com</a:t>
            </a:r>
            <a:r>
              <a:rPr lang="en-US" altLang="zh-CN" dirty="0">
                <a:ea typeface="楷体" pitchFamily="49" charset="-122"/>
              </a:rPr>
              <a:t/>
            </a:r>
            <a:br>
              <a:rPr lang="en-US" altLang="zh-CN" dirty="0">
                <a:ea typeface="楷体" pitchFamily="49" charset="-122"/>
              </a:rPr>
            </a:br>
            <a:r>
              <a:rPr lang="zh-CN" altLang="en-US" dirty="0" smtClean="0">
                <a:ea typeface="楷体" pitchFamily="49" charset="-122"/>
              </a:rPr>
              <a:t>期货日报专栏：</a:t>
            </a:r>
            <a:r>
              <a:rPr lang="en-US" altLang="zh-CN" dirty="0" smtClean="0">
                <a:ea typeface="楷体" pitchFamily="49" charset="-122"/>
              </a:rPr>
              <a:t>http</a:t>
            </a:r>
            <a:r>
              <a:rPr lang="en-US" altLang="zh-CN" dirty="0">
                <a:ea typeface="楷体" pitchFamily="49" charset="-122"/>
              </a:rPr>
              <a:t>://space.qhrb.com.cn/hanfei</a:t>
            </a:r>
          </a:p>
          <a:p>
            <a:endParaRPr lang="en-US" altLang="zh-CN" dirty="0" smtClean="0">
              <a:ea typeface="楷体" pitchFamily="49" charset="-122"/>
            </a:endParaRPr>
          </a:p>
          <a:p>
            <a:r>
              <a:rPr lang="zh-CN" altLang="en-US" dirty="0" smtClean="0">
                <a:ea typeface="楷体" pitchFamily="49" charset="-122"/>
              </a:rPr>
              <a:t>盛佳峰</a:t>
            </a:r>
            <a:r>
              <a:rPr lang="zh-CN" altLang="en-US" dirty="0">
                <a:ea typeface="楷体" pitchFamily="49" charset="-122"/>
              </a:rPr>
              <a:t/>
            </a:r>
            <a:br>
              <a:rPr lang="zh-CN" altLang="en-US" dirty="0">
                <a:ea typeface="楷体" pitchFamily="49" charset="-122"/>
              </a:rPr>
            </a:br>
            <a:r>
              <a:rPr lang="zh-CN" altLang="en-US" dirty="0">
                <a:ea typeface="楷体" pitchFamily="49" charset="-122"/>
              </a:rPr>
              <a:t>黑色研究员</a:t>
            </a:r>
            <a:br>
              <a:rPr lang="zh-CN" altLang="en-US" dirty="0">
                <a:ea typeface="楷体" pitchFamily="49" charset="-122"/>
              </a:rPr>
            </a:br>
            <a:r>
              <a:rPr lang="zh-CN" altLang="en-US" dirty="0">
                <a:ea typeface="楷体" pitchFamily="49" charset="-122"/>
              </a:rPr>
              <a:t>执业编号：</a:t>
            </a:r>
            <a:r>
              <a:rPr lang="en-US" altLang="zh-CN" dirty="0">
                <a:ea typeface="楷体" pitchFamily="49" charset="-122"/>
              </a:rPr>
              <a:t>F3021430 </a:t>
            </a:r>
            <a:r>
              <a:rPr lang="en-US" altLang="zh-CN" dirty="0" smtClean="0">
                <a:ea typeface="楷体" pitchFamily="49" charset="-122"/>
              </a:rPr>
              <a:t/>
            </a:r>
            <a:br>
              <a:rPr lang="en-US" altLang="zh-CN" dirty="0" smtClean="0">
                <a:ea typeface="楷体" pitchFamily="49" charset="-122"/>
              </a:rPr>
            </a:br>
            <a:r>
              <a:rPr lang="zh-CN" altLang="en-US" dirty="0" smtClean="0">
                <a:ea typeface="楷体" pitchFamily="49" charset="-122"/>
              </a:rPr>
              <a:t>联系电话：</a:t>
            </a:r>
            <a:r>
              <a:rPr lang="en-US" altLang="zh-CN" dirty="0" smtClean="0">
                <a:ea typeface="楷体" pitchFamily="49" charset="-122"/>
              </a:rPr>
              <a:t>0571-28132639</a:t>
            </a:r>
            <a:r>
              <a:rPr lang="en-US" altLang="zh-CN" dirty="0">
                <a:ea typeface="楷体" pitchFamily="49" charset="-122"/>
              </a:rPr>
              <a:t/>
            </a:r>
            <a:br>
              <a:rPr lang="en-US" altLang="zh-CN" dirty="0">
                <a:ea typeface="楷体" pitchFamily="49" charset="-122"/>
              </a:rPr>
            </a:br>
            <a:r>
              <a:rPr lang="zh-CN" altLang="en-US" dirty="0">
                <a:ea typeface="楷体" pitchFamily="49" charset="-122"/>
              </a:rPr>
              <a:t>邮箱：</a:t>
            </a:r>
            <a:r>
              <a:rPr lang="en-US" altLang="zh-CN" dirty="0" smtClean="0">
                <a:ea typeface="楷体" pitchFamily="49" charset="-122"/>
              </a:rPr>
              <a:t>525108901@qq.com</a:t>
            </a:r>
          </a:p>
          <a:p>
            <a:endParaRPr lang="en-US" altLang="zh-CN" dirty="0" smtClean="0">
              <a:ea typeface="楷体" pitchFamily="49" charset="-122"/>
            </a:endParaRPr>
          </a:p>
          <a:p>
            <a:r>
              <a:rPr lang="zh-CN" altLang="en-US" dirty="0" smtClean="0">
                <a:ea typeface="楷体" pitchFamily="49" charset="-122"/>
              </a:rPr>
              <a:t>陈毅</a:t>
            </a:r>
            <a:endParaRPr lang="en-US" altLang="zh-CN" dirty="0">
              <a:ea typeface="楷体" pitchFamily="49" charset="-122"/>
            </a:endParaRPr>
          </a:p>
          <a:p>
            <a:r>
              <a:rPr lang="zh-CN" altLang="en-US" dirty="0">
                <a:ea typeface="楷体" pitchFamily="49" charset="-122"/>
              </a:rPr>
              <a:t>黑色研究员</a:t>
            </a:r>
            <a:endParaRPr lang="en-US" altLang="zh-CN" dirty="0">
              <a:ea typeface="楷体" pitchFamily="49" charset="-122"/>
            </a:endParaRPr>
          </a:p>
          <a:p>
            <a:r>
              <a:rPr lang="zh-CN" altLang="en-US" dirty="0">
                <a:ea typeface="楷体" pitchFamily="49" charset="-122"/>
              </a:rPr>
              <a:t>执业编号：</a:t>
            </a:r>
            <a:r>
              <a:rPr lang="en-US" altLang="zh-CN" dirty="0">
                <a:ea typeface="楷体" pitchFamily="49" charset="-122"/>
              </a:rPr>
              <a:t>F3022872</a:t>
            </a:r>
          </a:p>
          <a:p>
            <a:r>
              <a:rPr lang="zh-CN" altLang="en-US" dirty="0" smtClean="0">
                <a:ea typeface="楷体" pitchFamily="49" charset="-122"/>
              </a:rPr>
              <a:t>联系电话：</a:t>
            </a:r>
            <a:r>
              <a:rPr lang="en-US" altLang="zh-CN" dirty="0" smtClean="0">
                <a:ea typeface="楷体" pitchFamily="49" charset="-122"/>
              </a:rPr>
              <a:t>0571-28132639</a:t>
            </a:r>
          </a:p>
          <a:p>
            <a:r>
              <a:rPr lang="zh-CN" altLang="en-US" dirty="0" smtClean="0">
                <a:ea typeface="楷体" pitchFamily="49" charset="-122"/>
              </a:rPr>
              <a:t>邮箱</a:t>
            </a:r>
            <a:r>
              <a:rPr lang="zh-CN" altLang="en-US" dirty="0">
                <a:ea typeface="楷体" pitchFamily="49" charset="-122"/>
              </a:rPr>
              <a:t>：</a:t>
            </a:r>
            <a:r>
              <a:rPr lang="en-US" altLang="zh-CN" dirty="0" smtClean="0">
                <a:ea typeface="楷体" pitchFamily="49" charset="-122"/>
              </a:rPr>
              <a:t>649219507@qq.com</a:t>
            </a:r>
            <a:endParaRPr lang="en-US" altLang="zh-CN" dirty="0">
              <a:ea typeface="楷体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85679" y="116632"/>
            <a:ext cx="1114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ea typeface="楷体" pitchFamily="49" charset="-122"/>
              </a:rPr>
              <a:t>联系人：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8802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99A9E-7F88-4B7E-8B17-9EDEEE987075}" type="slidenum">
              <a:rPr lang="zh-CN" altLang="en-US" smtClean="0"/>
              <a:pPr/>
              <a:t>12</a:t>
            </a:fld>
            <a:endParaRPr lang="zh-CN" altLang="en-US"/>
          </a:p>
        </p:txBody>
      </p:sp>
      <p:sp>
        <p:nvSpPr>
          <p:cNvPr id="5" name="矩形 2"/>
          <p:cNvSpPr>
            <a:spLocks noChangeArrowheads="1"/>
          </p:cNvSpPr>
          <p:nvPr/>
        </p:nvSpPr>
        <p:spPr bwMode="auto">
          <a:xfrm>
            <a:off x="280988" y="1412875"/>
            <a:ext cx="8405812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b="1" dirty="0">
                <a:ea typeface="楷体" pitchFamily="49" charset="-122"/>
              </a:rPr>
              <a:t>       重要声明</a:t>
            </a:r>
            <a:endParaRPr lang="en-US" altLang="zh-CN" b="1" dirty="0">
              <a:ea typeface="楷体" pitchFamily="49" charset="-122"/>
            </a:endParaRPr>
          </a:p>
          <a:p>
            <a:endParaRPr lang="en-US" altLang="zh-CN" dirty="0">
              <a:ea typeface="楷体" pitchFamily="49" charset="-122"/>
            </a:endParaRPr>
          </a:p>
          <a:p>
            <a:r>
              <a:rPr lang="en-US" altLang="zh-CN" dirty="0">
                <a:ea typeface="楷体" pitchFamily="49" charset="-122"/>
              </a:rPr>
              <a:t>      </a:t>
            </a:r>
            <a:r>
              <a:rPr lang="zh-CN" altLang="en-US" dirty="0">
                <a:ea typeface="楷体" pitchFamily="49" charset="-122"/>
              </a:rPr>
              <a:t> 报告中的信息均来源于公开可获得的资料，信达期货有限公司力求准确可靠，但对这些信息的准确性及完整性不做任何保证，据此投资，责任自负。</a:t>
            </a:r>
            <a:endParaRPr lang="en-US" altLang="zh-CN" dirty="0">
              <a:ea typeface="楷体" pitchFamily="49" charset="-122"/>
            </a:endParaRPr>
          </a:p>
          <a:p>
            <a:r>
              <a:rPr lang="zh-CN" altLang="en-US" dirty="0">
                <a:ea typeface="楷体" pitchFamily="49" charset="-122"/>
              </a:rPr>
              <a:t/>
            </a:r>
            <a:br>
              <a:rPr lang="zh-CN" altLang="en-US" dirty="0">
                <a:ea typeface="楷体" pitchFamily="49" charset="-122"/>
              </a:rPr>
            </a:br>
            <a:r>
              <a:rPr lang="zh-CN" altLang="en-US" dirty="0">
                <a:ea typeface="楷体" pitchFamily="49" charset="-122"/>
              </a:rPr>
              <a:t>      本报告不构成个人投资建议，也没有考虑到个别客户特殊的投资目标、财政状况或需要。</a:t>
            </a:r>
            <a:endParaRPr lang="en-US" altLang="zh-CN" dirty="0">
              <a:ea typeface="楷体" pitchFamily="49" charset="-122"/>
            </a:endParaRPr>
          </a:p>
          <a:p>
            <a:r>
              <a:rPr lang="zh-CN" altLang="en-US" dirty="0">
                <a:ea typeface="楷体" pitchFamily="49" charset="-122"/>
              </a:rPr>
              <a:t/>
            </a:r>
            <a:br>
              <a:rPr lang="zh-CN" altLang="en-US" dirty="0">
                <a:ea typeface="楷体" pitchFamily="49" charset="-122"/>
              </a:rPr>
            </a:br>
            <a:r>
              <a:rPr lang="zh-CN" altLang="en-US" dirty="0">
                <a:ea typeface="楷体" pitchFamily="49" charset="-122"/>
              </a:rPr>
              <a:t>       客户应考虑本报告中的任何意见或建议是否符合其特定情况。未经信达期货有限公司授权许可，任何引用、转载以及向第三方传播本报告的行为均可能承担法律责任。</a:t>
            </a:r>
            <a:endParaRPr lang="en-US" altLang="zh-CN" dirty="0">
              <a:ea typeface="楷体" pitchFamily="49" charset="-122"/>
            </a:endParaRPr>
          </a:p>
          <a:p>
            <a:r>
              <a:rPr lang="zh-CN" altLang="en-US" dirty="0">
                <a:ea typeface="楷体" pitchFamily="49" charset="-122"/>
              </a:rPr>
              <a:t/>
            </a:r>
            <a:br>
              <a:rPr lang="zh-CN" altLang="en-US" dirty="0">
                <a:ea typeface="楷体" pitchFamily="49" charset="-122"/>
              </a:rPr>
            </a:br>
            <a:r>
              <a:rPr lang="zh-CN" altLang="en-US" dirty="0">
                <a:ea typeface="楷体" pitchFamily="49" charset="-122"/>
              </a:rPr>
              <a:t>       期市有风险，入市需谨慎。</a:t>
            </a:r>
            <a:br>
              <a:rPr lang="zh-CN" altLang="en-US" dirty="0">
                <a:ea typeface="楷体" pitchFamily="49" charset="-122"/>
              </a:rPr>
            </a:br>
            <a:endParaRPr lang="zh-CN" altLang="en-US" dirty="0">
              <a:ea typeface="楷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7121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3" descr="E:\平面设计\品牌形象\ppt\20130715稿3\封底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46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39" name="Picture 2" descr="E:\平面设计\品牌形象\ppt\20120910\ppt模板尾页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196975"/>
            <a:ext cx="6619875" cy="432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0" name="Rectangle 3"/>
          <p:cNvSpPr txBox="1">
            <a:spLocks noChangeArrowheads="1"/>
          </p:cNvSpPr>
          <p:nvPr/>
        </p:nvSpPr>
        <p:spPr bwMode="auto">
          <a:xfrm>
            <a:off x="1357313" y="2786063"/>
            <a:ext cx="5643562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4800" b="1" dirty="0">
                <a:latin typeface="Calibri" panose="020F0502020204030204" pitchFamily="34" charset="0"/>
                <a:ea typeface="楷体" pitchFamily="49" charset="-122"/>
              </a:rPr>
              <a:t>谢 谢</a:t>
            </a:r>
            <a:r>
              <a:rPr lang="en-US" altLang="zh-CN" sz="4800" b="1" dirty="0">
                <a:latin typeface="Calibri" panose="020F0502020204030204" pitchFamily="34" charset="0"/>
                <a:ea typeface="微软雅黑" panose="020B0503020204020204" pitchFamily="34" charset="-122"/>
              </a:rPr>
              <a:t>   </a:t>
            </a:r>
            <a:r>
              <a:rPr lang="en-US" altLang="zh-CN" sz="4000" b="1" dirty="0">
                <a:latin typeface="Calibri" panose="020F0502020204030204" pitchFamily="34" charset="0"/>
                <a:ea typeface="微软雅黑" panose="020B0503020204020204" pitchFamily="34" charset="-122"/>
              </a:rPr>
              <a:t>         </a:t>
            </a:r>
            <a:endParaRPr lang="zh-CN" altLang="en-US" sz="4000" b="1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D1A1836C-91E3-411C-A3CA-E7F65643941B}" type="slidenum">
              <a:rPr lang="zh-CN" altLang="en-US">
                <a:solidFill>
                  <a:srgbClr val="898989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pPr eaLnBrk="1" hangingPunct="1"/>
              <a:t>13</a:t>
            </a:fld>
            <a:endParaRPr lang="zh-CN" altLang="en-US">
              <a:solidFill>
                <a:srgbClr val="898989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9942" name="Rectangle 3"/>
          <p:cNvSpPr txBox="1">
            <a:spLocks noChangeArrowheads="1"/>
          </p:cNvSpPr>
          <p:nvPr/>
        </p:nvSpPr>
        <p:spPr bwMode="auto">
          <a:xfrm>
            <a:off x="611188" y="5589588"/>
            <a:ext cx="6192837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200" dirty="0">
                <a:latin typeface="Calibri" panose="020F0502020204030204" pitchFamily="34" charset="0"/>
                <a:ea typeface="楷体" pitchFamily="49" charset="-122"/>
              </a:rPr>
              <a:t>地址：杭州市文晖路</a:t>
            </a:r>
            <a:r>
              <a:rPr lang="en-US" altLang="zh-CN" sz="1200" dirty="0">
                <a:latin typeface="Calibri" panose="020F0502020204030204" pitchFamily="34" charset="0"/>
                <a:ea typeface="楷体" pitchFamily="49" charset="-122"/>
              </a:rPr>
              <a:t>108</a:t>
            </a:r>
            <a:r>
              <a:rPr lang="zh-CN" altLang="en-US" sz="1200" dirty="0">
                <a:latin typeface="Calibri" panose="020F0502020204030204" pitchFamily="34" charset="0"/>
                <a:ea typeface="楷体" pitchFamily="49" charset="-122"/>
              </a:rPr>
              <a:t>号浙江出版物资大厦</a:t>
            </a:r>
            <a:r>
              <a:rPr lang="en-US" altLang="zh-CN" sz="1200" dirty="0">
                <a:latin typeface="Calibri" panose="020F0502020204030204" pitchFamily="34" charset="0"/>
                <a:ea typeface="楷体" pitchFamily="49" charset="-122"/>
              </a:rPr>
              <a:t>1125</a:t>
            </a:r>
            <a:r>
              <a:rPr lang="zh-CN" altLang="en-US" sz="1200" dirty="0">
                <a:latin typeface="Calibri" panose="020F0502020204030204" pitchFamily="34" charset="0"/>
                <a:ea typeface="楷体" pitchFamily="49" charset="-122"/>
              </a:rPr>
              <a:t>室、</a:t>
            </a:r>
            <a:r>
              <a:rPr lang="en-US" altLang="zh-CN" sz="1200" dirty="0">
                <a:latin typeface="Calibri" panose="020F0502020204030204" pitchFamily="34" charset="0"/>
                <a:ea typeface="楷体" pitchFamily="49" charset="-122"/>
              </a:rPr>
              <a:t>1127</a:t>
            </a:r>
            <a:r>
              <a:rPr lang="zh-CN" altLang="en-US" sz="1200" dirty="0">
                <a:latin typeface="Calibri" panose="020F0502020204030204" pitchFamily="34" charset="0"/>
                <a:ea typeface="楷体" pitchFamily="49" charset="-122"/>
              </a:rPr>
              <a:t>室、</a:t>
            </a:r>
            <a:r>
              <a:rPr lang="en-US" altLang="zh-CN" sz="1200" dirty="0">
                <a:latin typeface="Calibri" panose="020F0502020204030204" pitchFamily="34" charset="0"/>
                <a:ea typeface="楷体" pitchFamily="49" charset="-122"/>
              </a:rPr>
              <a:t>12</a:t>
            </a:r>
            <a:r>
              <a:rPr lang="zh-CN" altLang="en-US" sz="1200" dirty="0">
                <a:latin typeface="Calibri" panose="020F0502020204030204" pitchFamily="34" charset="0"/>
                <a:ea typeface="楷体" pitchFamily="49" charset="-122"/>
              </a:rPr>
              <a:t>楼和</a:t>
            </a:r>
            <a:r>
              <a:rPr lang="en-US" altLang="zh-CN" sz="1200" dirty="0">
                <a:latin typeface="Calibri" panose="020F0502020204030204" pitchFamily="34" charset="0"/>
                <a:ea typeface="楷体" pitchFamily="49" charset="-122"/>
              </a:rPr>
              <a:t>16</a:t>
            </a:r>
            <a:r>
              <a:rPr lang="zh-CN" altLang="en-US" sz="1200" dirty="0">
                <a:latin typeface="Calibri" panose="020F0502020204030204" pitchFamily="34" charset="0"/>
                <a:ea typeface="楷体" pitchFamily="49" charset="-122"/>
              </a:rPr>
              <a:t>楼</a:t>
            </a:r>
            <a:endParaRPr lang="en-US" altLang="zh-CN" sz="1200" dirty="0">
              <a:latin typeface="Calibri" panose="020F0502020204030204" pitchFamily="34" charset="0"/>
              <a:ea typeface="楷体" pitchFamily="49" charset="-122"/>
            </a:endParaRPr>
          </a:p>
          <a:p>
            <a:pPr eaLnBrk="1" hangingPunct="1"/>
            <a:r>
              <a:rPr lang="zh-CN" altLang="en-US" sz="1200" dirty="0">
                <a:latin typeface="Calibri" panose="020F0502020204030204" pitchFamily="34" charset="0"/>
                <a:ea typeface="楷体" pitchFamily="49" charset="-122"/>
              </a:rPr>
              <a:t>邮编：</a:t>
            </a:r>
            <a:r>
              <a:rPr lang="en-US" altLang="zh-CN" sz="1200" dirty="0">
                <a:latin typeface="Calibri" panose="020F0502020204030204" pitchFamily="34" charset="0"/>
                <a:ea typeface="楷体" pitchFamily="49" charset="-122"/>
              </a:rPr>
              <a:t>310004</a:t>
            </a:r>
          </a:p>
          <a:p>
            <a:pPr eaLnBrk="1" hangingPunct="1"/>
            <a:r>
              <a:rPr lang="zh-CN" altLang="en-US" sz="1200" dirty="0">
                <a:latin typeface="Calibri" panose="020F0502020204030204" pitchFamily="34" charset="0"/>
                <a:ea typeface="楷体" pitchFamily="49" charset="-122"/>
              </a:rPr>
              <a:t>电话：</a:t>
            </a:r>
            <a:r>
              <a:rPr lang="en-US" altLang="zh-CN" sz="1200" dirty="0">
                <a:latin typeface="Calibri" panose="020F0502020204030204" pitchFamily="34" charset="0"/>
                <a:ea typeface="楷体" pitchFamily="49" charset="-122"/>
              </a:rPr>
              <a:t>0571-28132639</a:t>
            </a:r>
          </a:p>
          <a:p>
            <a:pPr eaLnBrk="1" hangingPunct="1"/>
            <a:r>
              <a:rPr lang="zh-CN" altLang="en-US" sz="1200" dirty="0">
                <a:latin typeface="Calibri" panose="020F0502020204030204" pitchFamily="34" charset="0"/>
                <a:ea typeface="楷体" pitchFamily="49" charset="-122"/>
              </a:rPr>
              <a:t>传真：</a:t>
            </a:r>
            <a:r>
              <a:rPr lang="en-US" altLang="zh-CN" sz="1200" dirty="0">
                <a:latin typeface="Calibri" panose="020F0502020204030204" pitchFamily="34" charset="0"/>
                <a:ea typeface="楷体" pitchFamily="49" charset="-122"/>
              </a:rPr>
              <a:t>0571-28132689</a:t>
            </a:r>
          </a:p>
          <a:p>
            <a:pPr eaLnBrk="1" hangingPunct="1"/>
            <a:r>
              <a:rPr lang="zh-CN" altLang="en-US" sz="1200" dirty="0">
                <a:latin typeface="Calibri" panose="020F0502020204030204" pitchFamily="34" charset="0"/>
                <a:ea typeface="楷体" pitchFamily="49" charset="-122"/>
              </a:rPr>
              <a:t>网址：</a:t>
            </a:r>
            <a:r>
              <a:rPr lang="en-US" altLang="zh-CN" sz="1200" dirty="0">
                <a:latin typeface="Calibri" panose="020F0502020204030204" pitchFamily="34" charset="0"/>
                <a:ea typeface="楷体" pitchFamily="49" charset="-122"/>
              </a:rPr>
              <a:t>www.cindaqh.com</a:t>
            </a:r>
            <a:endParaRPr lang="zh-CN" altLang="en-US" sz="1200" dirty="0">
              <a:latin typeface="Calibri" panose="020F0502020204030204" pitchFamily="34" charset="0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3" descr="E:\平面设计\品牌形象\ppt\20130715稿3\封底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46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9" name="灯片编号占位符 5"/>
          <p:cNvSpPr>
            <a:spLocks noGrp="1" noChangeArrowheads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fld id="{ACA7FB35-8256-4609-BD2D-BC008C66395E}" type="slidenum">
              <a:rPr lang="zh-CN" altLang="en-US" sz="1200" smtClean="0">
                <a:solidFill>
                  <a:srgbClr val="898989"/>
                </a:solidFill>
                <a:ea typeface="微软雅黑" pitchFamily="34" charset="-122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None/>
              </a:pPr>
              <a:t>14</a:t>
            </a:fld>
            <a:endParaRPr lang="zh-CN" altLang="en-US" sz="1200" smtClean="0">
              <a:solidFill>
                <a:srgbClr val="898989"/>
              </a:solidFill>
              <a:ea typeface="微软雅黑" pitchFamily="34" charset="-12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988840"/>
            <a:ext cx="4415358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621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087E7-3C2A-4318-BE47-34898D3ACAAE}" type="slidenum">
              <a:rPr lang="zh-CN" altLang="en-US" smtClean="0"/>
              <a:pPr/>
              <a:t>2</a:t>
            </a:fld>
            <a:endParaRPr lang="zh-CN" altLang="en-US" dirty="0"/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395536" y="44624"/>
            <a:ext cx="8291264" cy="41257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/>
            <a:r>
              <a:rPr lang="zh-CN" altLang="en-US" sz="2800" b="1" dirty="0" smtClean="0">
                <a:ea typeface="楷体" pitchFamily="49" charset="-122"/>
              </a:rPr>
              <a:t>关于钢材需求的论述</a:t>
            </a:r>
            <a:endParaRPr lang="zh-CN" altLang="en-US" sz="2800" b="1" dirty="0">
              <a:ea typeface="楷体" pitchFamily="49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642754"/>
            <a:ext cx="835292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ea typeface="楷体" pitchFamily="49" charset="-122"/>
              </a:rPr>
              <a:t>1</a:t>
            </a:r>
            <a:r>
              <a:rPr lang="zh-CN" altLang="en-US" dirty="0" smtClean="0">
                <a:ea typeface="楷体" pitchFamily="49" charset="-122"/>
              </a:rPr>
              <a:t>、</a:t>
            </a:r>
            <a:r>
              <a:rPr lang="en-US" altLang="zh-CN" dirty="0" smtClean="0">
                <a:ea typeface="楷体" pitchFamily="49" charset="-122"/>
              </a:rPr>
              <a:t>2016</a:t>
            </a:r>
            <a:r>
              <a:rPr lang="zh-CN" altLang="en-US" dirty="0" smtClean="0">
                <a:ea typeface="楷体" pitchFamily="49" charset="-122"/>
              </a:rPr>
              <a:t>年</a:t>
            </a:r>
            <a:r>
              <a:rPr lang="en-US" altLang="zh-CN" dirty="0" smtClean="0">
                <a:ea typeface="楷体" pitchFamily="49" charset="-122"/>
              </a:rPr>
              <a:t>1-10</a:t>
            </a:r>
            <a:r>
              <a:rPr lang="zh-CN" altLang="en-US" dirty="0" smtClean="0">
                <a:ea typeface="楷体" pitchFamily="49" charset="-122"/>
              </a:rPr>
              <a:t>月，钢材累计产量同比增加</a:t>
            </a:r>
            <a:r>
              <a:rPr lang="en-US" altLang="zh-CN" dirty="0" smtClean="0">
                <a:ea typeface="楷体" pitchFamily="49" charset="-122"/>
              </a:rPr>
              <a:t>2.4%</a:t>
            </a:r>
            <a:r>
              <a:rPr lang="zh-CN" altLang="en-US" dirty="0" smtClean="0">
                <a:ea typeface="楷体" pitchFamily="49" charset="-122"/>
              </a:rPr>
              <a:t>；当前重点钢企库存</a:t>
            </a:r>
            <a:r>
              <a:rPr lang="en-US" altLang="zh-CN" dirty="0" smtClean="0">
                <a:ea typeface="楷体" pitchFamily="49" charset="-122"/>
              </a:rPr>
              <a:t>1291</a:t>
            </a:r>
            <a:r>
              <a:rPr lang="zh-CN" altLang="en-US" dirty="0" smtClean="0">
                <a:ea typeface="楷体" pitchFamily="49" charset="-122"/>
              </a:rPr>
              <a:t>万吨，同比下降</a:t>
            </a:r>
            <a:r>
              <a:rPr lang="en-US" altLang="zh-CN" dirty="0" smtClean="0">
                <a:ea typeface="楷体" pitchFamily="49" charset="-122"/>
              </a:rPr>
              <a:t>14.07%</a:t>
            </a:r>
            <a:r>
              <a:rPr lang="zh-CN" altLang="en-US" dirty="0" smtClean="0">
                <a:ea typeface="楷体" pitchFamily="49" charset="-122"/>
              </a:rPr>
              <a:t>，螺纹社会库存同比持平。</a:t>
            </a:r>
            <a:endParaRPr lang="en-US" altLang="zh-CN" dirty="0" smtClean="0">
              <a:ea typeface="楷体" pitchFamily="49" charset="-122"/>
            </a:endParaRPr>
          </a:p>
          <a:p>
            <a:endParaRPr lang="en-US" altLang="zh-CN" dirty="0" smtClean="0"/>
          </a:p>
          <a:p>
            <a:r>
              <a:rPr lang="en-US" altLang="zh-CN" dirty="0" smtClean="0"/>
              <a:t>2</a:t>
            </a:r>
            <a:r>
              <a:rPr lang="zh-CN" altLang="en-US" dirty="0" smtClean="0"/>
              <a:t>、</a:t>
            </a:r>
            <a:r>
              <a:rPr lang="zh-CN" altLang="en-US" dirty="0">
                <a:ea typeface="楷体" pitchFamily="49" charset="-122"/>
              </a:rPr>
              <a:t>去产能大背景下，高炉</a:t>
            </a:r>
            <a:r>
              <a:rPr lang="zh-CN" altLang="en-US" dirty="0" smtClean="0">
                <a:ea typeface="楷体" pitchFamily="49" charset="-122"/>
              </a:rPr>
              <a:t>开工率整体低于去年水平，今年</a:t>
            </a:r>
            <a:r>
              <a:rPr lang="en-US" altLang="zh-CN" dirty="0">
                <a:ea typeface="楷体" pitchFamily="49" charset="-122"/>
              </a:rPr>
              <a:t>1-10</a:t>
            </a:r>
            <a:r>
              <a:rPr lang="zh-CN" altLang="en-US" dirty="0">
                <a:ea typeface="楷体" pitchFamily="49" charset="-122"/>
              </a:rPr>
              <a:t>月粗钢产量同比增加</a:t>
            </a:r>
            <a:r>
              <a:rPr lang="en-US" altLang="zh-CN" dirty="0">
                <a:ea typeface="楷体" pitchFamily="49" charset="-122"/>
              </a:rPr>
              <a:t>0.7%</a:t>
            </a:r>
            <a:r>
              <a:rPr lang="zh-CN" altLang="en-US" dirty="0" smtClean="0">
                <a:ea typeface="楷体" pitchFamily="49" charset="-122"/>
              </a:rPr>
              <a:t>，产生了用矿的结构性问题。</a:t>
            </a:r>
            <a:endParaRPr lang="en-US" altLang="zh-CN" dirty="0" smtClean="0">
              <a:ea typeface="楷体" pitchFamily="49" charset="-122"/>
            </a:endParaRPr>
          </a:p>
          <a:p>
            <a:endParaRPr lang="en-US" altLang="zh-CN" dirty="0">
              <a:ea typeface="楷体" pitchFamily="49" charset="-122"/>
            </a:endParaRPr>
          </a:p>
          <a:p>
            <a:r>
              <a:rPr lang="en-US" altLang="zh-CN" dirty="0" smtClean="0">
                <a:ea typeface="楷体" pitchFamily="49" charset="-122"/>
              </a:rPr>
              <a:t>3</a:t>
            </a:r>
            <a:r>
              <a:rPr lang="zh-CN" altLang="en-US" dirty="0" smtClean="0">
                <a:ea typeface="楷体" pitchFamily="49" charset="-122"/>
              </a:rPr>
              <a:t>、沪终端线螺采购周度数据</a:t>
            </a:r>
            <a:r>
              <a:rPr lang="en-US" altLang="zh-CN" dirty="0" smtClean="0">
                <a:ea typeface="楷体" pitchFamily="49" charset="-122"/>
              </a:rPr>
              <a:t>2.8</a:t>
            </a:r>
            <a:r>
              <a:rPr lang="zh-CN" altLang="en-US" dirty="0" smtClean="0">
                <a:ea typeface="楷体" pitchFamily="49" charset="-122"/>
              </a:rPr>
              <a:t>万吨，同比高位，截止目前下游终端仍保持不错态势。</a:t>
            </a:r>
            <a:endParaRPr lang="en-US" altLang="zh-CN" dirty="0" smtClean="0">
              <a:ea typeface="楷体" pitchFamily="49" charset="-122"/>
            </a:endParaRPr>
          </a:p>
          <a:p>
            <a:endParaRPr lang="en-US" altLang="zh-CN" dirty="0">
              <a:ea typeface="楷体" pitchFamily="49" charset="-122"/>
            </a:endParaRPr>
          </a:p>
          <a:p>
            <a:r>
              <a:rPr lang="en-US" altLang="zh-CN" dirty="0" smtClean="0">
                <a:ea typeface="楷体" pitchFamily="49" charset="-122"/>
              </a:rPr>
              <a:t>4</a:t>
            </a:r>
            <a:r>
              <a:rPr lang="zh-CN" altLang="en-US" dirty="0" smtClean="0">
                <a:ea typeface="楷体" pitchFamily="49" charset="-122"/>
              </a:rPr>
              <a:t>、中长期看好远月的逻辑：需求仍将延续</a:t>
            </a:r>
            <a:r>
              <a:rPr lang="en-US" altLang="zh-CN" dirty="0" smtClean="0">
                <a:ea typeface="楷体" pitchFamily="49" charset="-122"/>
              </a:rPr>
              <a:t>+</a:t>
            </a:r>
            <a:r>
              <a:rPr lang="zh-CN" altLang="en-US" dirty="0" smtClean="0">
                <a:ea typeface="楷体" pitchFamily="49" charset="-122"/>
              </a:rPr>
              <a:t>供给侧改革</a:t>
            </a:r>
            <a:endParaRPr lang="en-US" altLang="zh-CN" dirty="0" smtClean="0">
              <a:ea typeface="楷体" pitchFamily="49" charset="-122"/>
            </a:endParaRPr>
          </a:p>
          <a:p>
            <a:r>
              <a:rPr lang="en-US" altLang="zh-CN" dirty="0" smtClean="0">
                <a:ea typeface="楷体" pitchFamily="49" charset="-122"/>
              </a:rPr>
              <a:t>    1</a:t>
            </a:r>
            <a:r>
              <a:rPr lang="zh-CN" altLang="en-US" dirty="0" smtClean="0">
                <a:ea typeface="楷体" pitchFamily="49" charset="-122"/>
              </a:rPr>
              <a:t>）</a:t>
            </a:r>
            <a:r>
              <a:rPr lang="zh-CN" altLang="en-US" dirty="0">
                <a:ea typeface="楷体" pitchFamily="49" charset="-122"/>
              </a:rPr>
              <a:t>今年</a:t>
            </a:r>
            <a:r>
              <a:rPr lang="en-US" altLang="zh-CN" dirty="0">
                <a:ea typeface="楷体" pitchFamily="49" charset="-122"/>
              </a:rPr>
              <a:t>1-10</a:t>
            </a:r>
            <a:r>
              <a:rPr lang="zh-CN" altLang="en-US" dirty="0">
                <a:ea typeface="楷体" pitchFamily="49" charset="-122"/>
              </a:rPr>
              <a:t>月固定资产投资增速为</a:t>
            </a:r>
            <a:r>
              <a:rPr lang="en-US" altLang="zh-CN" dirty="0">
                <a:ea typeface="楷体" pitchFamily="49" charset="-122"/>
              </a:rPr>
              <a:t>8.3%</a:t>
            </a:r>
            <a:r>
              <a:rPr lang="zh-CN" altLang="en-US" dirty="0">
                <a:ea typeface="楷体" pitchFamily="49" charset="-122"/>
              </a:rPr>
              <a:t>，其中工业投资依然低迷，但基建投资同比增速依然高达</a:t>
            </a:r>
            <a:r>
              <a:rPr lang="en-US" altLang="zh-CN" dirty="0">
                <a:ea typeface="楷体" pitchFamily="49" charset="-122"/>
              </a:rPr>
              <a:t>17.59%</a:t>
            </a:r>
            <a:r>
              <a:rPr lang="zh-CN" altLang="en-US" dirty="0">
                <a:ea typeface="楷体" pitchFamily="49" charset="-122"/>
              </a:rPr>
              <a:t>，这说明政府为了稳增长，逆经济周期下加大了基建的投入力度</a:t>
            </a:r>
            <a:r>
              <a:rPr lang="zh-CN" altLang="en-US" dirty="0" smtClean="0">
                <a:ea typeface="楷体" pitchFamily="49" charset="-122"/>
              </a:rPr>
              <a:t>。</a:t>
            </a:r>
            <a:endParaRPr lang="en-US" altLang="zh-CN" dirty="0" smtClean="0">
              <a:ea typeface="楷体" pitchFamily="49" charset="-122"/>
            </a:endParaRPr>
          </a:p>
          <a:p>
            <a:endParaRPr lang="en-US" altLang="zh-CN" dirty="0">
              <a:ea typeface="楷体" pitchFamily="49" charset="-122"/>
            </a:endParaRPr>
          </a:p>
          <a:p>
            <a:r>
              <a:rPr lang="en-US" altLang="zh-CN" dirty="0" smtClean="0">
                <a:ea typeface="楷体" pitchFamily="49" charset="-122"/>
              </a:rPr>
              <a:t>    2</a:t>
            </a:r>
            <a:r>
              <a:rPr lang="zh-CN" altLang="en-US" dirty="0" smtClean="0">
                <a:ea typeface="楷体" pitchFamily="49" charset="-122"/>
              </a:rPr>
              <a:t>）</a:t>
            </a:r>
            <a:r>
              <a:rPr lang="zh-CN" altLang="en-US" dirty="0">
                <a:ea typeface="楷体" pitchFamily="49" charset="-122"/>
              </a:rPr>
              <a:t>房地产投资增速的回升也对也对钢价起到了促进作用，</a:t>
            </a:r>
            <a:r>
              <a:rPr lang="en-US" altLang="zh-CN" dirty="0">
                <a:ea typeface="楷体" pitchFamily="49" charset="-122"/>
              </a:rPr>
              <a:t>1-10</a:t>
            </a:r>
            <a:r>
              <a:rPr lang="zh-CN" altLang="en-US" dirty="0">
                <a:ea typeface="楷体" pitchFamily="49" charset="-122"/>
              </a:rPr>
              <a:t>月房地产新开工面积同比增速</a:t>
            </a:r>
            <a:r>
              <a:rPr lang="en-US" altLang="zh-CN" dirty="0">
                <a:ea typeface="楷体" pitchFamily="49" charset="-122"/>
              </a:rPr>
              <a:t>8.1%</a:t>
            </a:r>
            <a:r>
              <a:rPr lang="zh-CN" altLang="en-US" dirty="0">
                <a:ea typeface="楷体" pitchFamily="49" charset="-122"/>
              </a:rPr>
              <a:t>，投资、销售双回升也带动了相关的上下游钢铁、水泥建材及下游家电、装饰等行业。按照钢材需求与房屋新开工的滞后效应来看，即使在新开工增长出现拐点后，钢材需求仍将持续</a:t>
            </a:r>
            <a:r>
              <a:rPr lang="en-US" altLang="zh-CN" dirty="0">
                <a:ea typeface="楷体" pitchFamily="49" charset="-122"/>
              </a:rPr>
              <a:t>6-18</a:t>
            </a:r>
            <a:r>
              <a:rPr lang="zh-CN" altLang="en-US" dirty="0">
                <a:ea typeface="楷体" pitchFamily="49" charset="-122"/>
              </a:rPr>
              <a:t>个月不等</a:t>
            </a:r>
            <a:r>
              <a:rPr lang="zh-CN" altLang="en-US" dirty="0" smtClean="0">
                <a:ea typeface="楷体" pitchFamily="49" charset="-122"/>
              </a:rPr>
              <a:t>。</a:t>
            </a:r>
            <a:endParaRPr lang="en-US" altLang="zh-CN" dirty="0" smtClean="0">
              <a:ea typeface="楷体" pitchFamily="49" charset="-122"/>
            </a:endParaRPr>
          </a:p>
          <a:p>
            <a:endParaRPr lang="en-US" altLang="zh-CN" dirty="0">
              <a:ea typeface="楷体" pitchFamily="49" charset="-122"/>
            </a:endParaRPr>
          </a:p>
          <a:p>
            <a:r>
              <a:rPr lang="en-US" altLang="zh-CN" dirty="0" smtClean="0">
                <a:ea typeface="楷体" pitchFamily="49" charset="-122"/>
              </a:rPr>
              <a:t>    3</a:t>
            </a:r>
            <a:r>
              <a:rPr lang="zh-CN" altLang="en-US" dirty="0" smtClean="0">
                <a:ea typeface="楷体" pitchFamily="49" charset="-122"/>
              </a:rPr>
              <a:t>）辅助数据：</a:t>
            </a:r>
            <a:r>
              <a:rPr lang="en-US" altLang="zh-CN" dirty="0" smtClean="0">
                <a:ea typeface="楷体" pitchFamily="49" charset="-122"/>
              </a:rPr>
              <a:t>PMI</a:t>
            </a:r>
            <a:r>
              <a:rPr lang="zh-CN" altLang="en-US" dirty="0" smtClean="0">
                <a:ea typeface="楷体" pitchFamily="49" charset="-122"/>
              </a:rPr>
              <a:t>制造业数据持续向好。</a:t>
            </a:r>
            <a:endParaRPr lang="en-US" altLang="zh-CN" dirty="0">
              <a:ea typeface="楷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188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00EFD351-27F3-46BA-9841-D970E42DC3D1}" type="slidenum">
              <a:rPr lang="zh-CN" altLang="en-US">
                <a:solidFill>
                  <a:srgbClr val="898989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pPr eaLnBrk="1" hangingPunct="1"/>
              <a:t>3</a:t>
            </a:fld>
            <a:endParaRPr lang="zh-CN" altLang="en-US">
              <a:solidFill>
                <a:srgbClr val="898989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67544" y="14709"/>
            <a:ext cx="6769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 dirty="0" smtClean="0">
                <a:ea typeface="楷体" pitchFamily="49" charset="-122"/>
              </a:rPr>
              <a:t>相关数据图解</a:t>
            </a:r>
            <a:endParaRPr lang="zh-CN" altLang="en-US" sz="2400" b="1" dirty="0">
              <a:ea typeface="楷体" pitchFamily="49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V="1">
            <a:off x="239733" y="3350872"/>
            <a:ext cx="8640960" cy="624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2987824" y="548680"/>
            <a:ext cx="0" cy="58326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>
            <a:off x="6164940" y="548680"/>
            <a:ext cx="0" cy="58326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00" y="836712"/>
            <a:ext cx="2776272" cy="2390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52" y="3634129"/>
            <a:ext cx="2798048" cy="2501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5196" y="764704"/>
            <a:ext cx="2936964" cy="2462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5727" y="3671968"/>
            <a:ext cx="3008972" cy="2493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0589" y="836714"/>
            <a:ext cx="2791303" cy="239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0589" y="3634129"/>
            <a:ext cx="2791303" cy="254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087E7-3C2A-4318-BE47-34898D3ACAAE}" type="slidenum">
              <a:rPr lang="zh-CN" altLang="en-US" smtClean="0"/>
              <a:pPr/>
              <a:t>4</a:t>
            </a:fld>
            <a:endParaRPr lang="zh-CN" altLang="en-US" dirty="0"/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467544" y="14709"/>
            <a:ext cx="77768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 dirty="0" smtClean="0">
                <a:ea typeface="楷体" pitchFamily="49" charset="-122"/>
              </a:rPr>
              <a:t>当前黑色产业链的中心锚</a:t>
            </a:r>
            <a:r>
              <a:rPr lang="en-US" altLang="zh-CN" sz="2400" b="1" dirty="0" smtClean="0">
                <a:ea typeface="楷体" pitchFamily="49" charset="-122"/>
              </a:rPr>
              <a:t>----</a:t>
            </a:r>
            <a:r>
              <a:rPr lang="zh-CN" altLang="en-US" sz="2400" b="1" dirty="0" smtClean="0">
                <a:ea typeface="楷体" pitchFamily="49" charset="-122"/>
              </a:rPr>
              <a:t>煤焦偏紧能持续到什么时候</a:t>
            </a:r>
            <a:endParaRPr lang="zh-CN" altLang="en-US" sz="2400" b="1" dirty="0">
              <a:ea typeface="楷体" pitchFamily="49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1688" y="5389331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ea typeface="楷体" pitchFamily="49" charset="-122"/>
              </a:rPr>
              <a:t>结论</a:t>
            </a:r>
            <a:endParaRPr lang="en-US" altLang="zh-CN" dirty="0" smtClean="0">
              <a:ea typeface="楷体" pitchFamily="49" charset="-122"/>
            </a:endParaRPr>
          </a:p>
          <a:p>
            <a:r>
              <a:rPr lang="zh-CN" altLang="en-US" dirty="0" smtClean="0">
                <a:ea typeface="楷体" pitchFamily="49" charset="-122"/>
              </a:rPr>
              <a:t>焦煤：</a:t>
            </a:r>
            <a:r>
              <a:rPr lang="en-US" altLang="zh-CN" dirty="0" smtClean="0">
                <a:ea typeface="楷体" pitchFamily="49" charset="-122"/>
              </a:rPr>
              <a:t>1</a:t>
            </a:r>
            <a:r>
              <a:rPr lang="zh-CN" altLang="en-US" dirty="0" smtClean="0">
                <a:ea typeface="楷体" pitchFamily="49" charset="-122"/>
              </a:rPr>
              <a:t>月份之前乃至一季度供给难以大幅改善；钢企仍存补库动力；预计后期钢铁去产能或检修，煤焦或进入高位震荡区。</a:t>
            </a:r>
            <a:endParaRPr lang="zh-CN" altLang="en-US" dirty="0">
              <a:ea typeface="楷体" pitchFamily="49" charset="-122"/>
            </a:endParaRPr>
          </a:p>
        </p:txBody>
      </p:sp>
      <p:pic>
        <p:nvPicPr>
          <p:cNvPr id="3" name="Picture 1" descr="C:\Users\Administrator\AppData\Roaming\Tencent\Users\452493010\QQ\WinTemp\RichOle\LI[%G]`N812EWLH~LR_2}A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968" y="620688"/>
            <a:ext cx="8264816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744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087E7-3C2A-4318-BE47-34898D3ACAAE}" type="slidenum">
              <a:rPr lang="zh-CN" altLang="en-US" smtClean="0"/>
              <a:pPr/>
              <a:t>5</a:t>
            </a:fld>
            <a:endParaRPr lang="zh-CN" altLang="en-US"/>
          </a:p>
        </p:txBody>
      </p:sp>
      <p:sp>
        <p:nvSpPr>
          <p:cNvPr id="3" name="标题 1"/>
          <p:cNvSpPr txBox="1">
            <a:spLocks/>
          </p:cNvSpPr>
          <p:nvPr/>
        </p:nvSpPr>
        <p:spPr>
          <a:xfrm>
            <a:off x="395536" y="44624"/>
            <a:ext cx="8291264" cy="41257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微软雅黑" pitchFamily="34" charset="-122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/>
            <a:r>
              <a:rPr lang="zh-CN" altLang="en-US" sz="2800" b="1" dirty="0" smtClean="0">
                <a:ea typeface="楷体" pitchFamily="49" charset="-122"/>
              </a:rPr>
              <a:t>成本</a:t>
            </a:r>
            <a:r>
              <a:rPr lang="en-US" altLang="zh-CN" sz="2800" b="1" dirty="0" smtClean="0">
                <a:ea typeface="楷体" pitchFamily="49" charset="-122"/>
              </a:rPr>
              <a:t>--</a:t>
            </a:r>
            <a:r>
              <a:rPr lang="zh-CN" altLang="en-US" sz="2800" b="1" dirty="0" smtClean="0">
                <a:ea typeface="楷体" pitchFamily="49" charset="-122"/>
              </a:rPr>
              <a:t>成材传导大体顺畅，查中频炉助力多头</a:t>
            </a:r>
            <a:endParaRPr lang="zh-CN" altLang="en-US" sz="2800" b="1" dirty="0">
              <a:ea typeface="楷体" pitchFamily="49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5817" y="5517232"/>
            <a:ext cx="85706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ea typeface="楷体" pitchFamily="49" charset="-122"/>
              </a:rPr>
              <a:t>结论</a:t>
            </a:r>
            <a:endParaRPr lang="en-US" altLang="zh-CN" dirty="0" smtClean="0">
              <a:ea typeface="楷体" pitchFamily="49" charset="-122"/>
            </a:endParaRPr>
          </a:p>
          <a:p>
            <a:r>
              <a:rPr lang="zh-CN" altLang="en-US" dirty="0" smtClean="0">
                <a:ea typeface="楷体" pitchFamily="49" charset="-122"/>
              </a:rPr>
              <a:t>螺纹：中长期看涨趋势较为确定，</a:t>
            </a:r>
            <a:r>
              <a:rPr lang="en-US" altLang="zh-CN" dirty="0" smtClean="0">
                <a:ea typeface="楷体" pitchFamily="49" charset="-122"/>
              </a:rPr>
              <a:t>1-5</a:t>
            </a:r>
            <a:r>
              <a:rPr lang="zh-CN" altLang="en-US" dirty="0" smtClean="0">
                <a:ea typeface="楷体" pitchFamily="49" charset="-122"/>
              </a:rPr>
              <a:t>反</a:t>
            </a:r>
            <a:r>
              <a:rPr lang="zh-CN" altLang="en-US" dirty="0" smtClean="0">
                <a:ea typeface="楷体" pitchFamily="49" charset="-122"/>
              </a:rPr>
              <a:t>套考虑出场，</a:t>
            </a:r>
            <a:r>
              <a:rPr lang="zh-CN" altLang="en-US" dirty="0" smtClean="0">
                <a:ea typeface="楷体" pitchFamily="49" charset="-122"/>
              </a:rPr>
              <a:t>关注去产能的动态及煤焦的供需动态变化。</a:t>
            </a:r>
            <a:endParaRPr lang="zh-CN" altLang="en-US" dirty="0">
              <a:ea typeface="楷体" pitchFamily="49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628639" y="784118"/>
            <a:ext cx="4501412" cy="4620084"/>
            <a:chOff x="1224227" y="784118"/>
            <a:chExt cx="4501412" cy="4620084"/>
          </a:xfrm>
        </p:grpSpPr>
        <p:sp>
          <p:nvSpPr>
            <p:cNvPr id="6" name="矩形 5"/>
            <p:cNvSpPr/>
            <p:nvPr/>
          </p:nvSpPr>
          <p:spPr>
            <a:xfrm rot="19655676">
              <a:off x="1224227" y="784118"/>
              <a:ext cx="1512168" cy="53348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煤焦</a:t>
              </a:r>
            </a:p>
          </p:txBody>
        </p:sp>
        <p:sp>
          <p:nvSpPr>
            <p:cNvPr id="7" name="矩形 6"/>
            <p:cNvSpPr/>
            <p:nvPr/>
          </p:nvSpPr>
          <p:spPr>
            <a:xfrm>
              <a:off x="1367177" y="2996952"/>
              <a:ext cx="1512168" cy="53348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钢材</a:t>
              </a:r>
            </a:p>
          </p:txBody>
        </p:sp>
        <p:sp>
          <p:nvSpPr>
            <p:cNvPr id="8" name="矩形 7"/>
            <p:cNvSpPr/>
            <p:nvPr/>
          </p:nvSpPr>
          <p:spPr>
            <a:xfrm>
              <a:off x="4242040" y="966084"/>
              <a:ext cx="1483599" cy="58443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铁矿</a:t>
              </a:r>
            </a:p>
          </p:txBody>
        </p:sp>
        <p:sp>
          <p:nvSpPr>
            <p:cNvPr id="9" name="矩形 8"/>
            <p:cNvSpPr/>
            <p:nvPr/>
          </p:nvSpPr>
          <p:spPr>
            <a:xfrm>
              <a:off x="1354805" y="4870715"/>
              <a:ext cx="1512168" cy="53348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终端需求</a:t>
              </a:r>
            </a:p>
          </p:txBody>
        </p:sp>
        <p:cxnSp>
          <p:nvCxnSpPr>
            <p:cNvPr id="10" name="直接连接符 9"/>
            <p:cNvCxnSpPr>
              <a:stCxn id="6" idx="2"/>
              <a:endCxn id="7" idx="0"/>
            </p:cNvCxnSpPr>
            <p:nvPr/>
          </p:nvCxnSpPr>
          <p:spPr>
            <a:xfrm>
              <a:off x="2123261" y="1276067"/>
              <a:ext cx="0" cy="1720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>
              <a:stCxn id="6" idx="2"/>
            </p:cNvCxnSpPr>
            <p:nvPr/>
          </p:nvCxnSpPr>
          <p:spPr>
            <a:xfrm flipV="1">
              <a:off x="2123261" y="1258301"/>
              <a:ext cx="2118779" cy="177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>
              <a:stCxn id="7" idx="2"/>
            </p:cNvCxnSpPr>
            <p:nvPr/>
          </p:nvCxnSpPr>
          <p:spPr>
            <a:xfrm flipH="1">
              <a:off x="2110889" y="3530439"/>
              <a:ext cx="12372" cy="13387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>
              <a:stCxn id="7" idx="3"/>
              <a:endCxn id="8" idx="1"/>
            </p:cNvCxnSpPr>
            <p:nvPr/>
          </p:nvCxnSpPr>
          <p:spPr>
            <a:xfrm flipV="1">
              <a:off x="2879345" y="1258301"/>
              <a:ext cx="1362695" cy="200539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矩形 13"/>
            <p:cNvSpPr/>
            <p:nvPr/>
          </p:nvSpPr>
          <p:spPr>
            <a:xfrm>
              <a:off x="3289934" y="2996952"/>
              <a:ext cx="1512168" cy="53348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查</a:t>
              </a:r>
              <a:r>
                <a:rPr lang="zh-CN" altLang="en-US" dirty="0" smtClean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中频</a:t>
              </a:r>
              <a:r>
                <a:rPr lang="zh-CN" altLang="en-US" dirty="0">
                  <a:solidFill>
                    <a:schemeClr val="tx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炉</a:t>
              </a:r>
            </a:p>
          </p:txBody>
        </p:sp>
        <p:sp>
          <p:nvSpPr>
            <p:cNvPr id="15" name="左大括号 14"/>
            <p:cNvSpPr/>
            <p:nvPr/>
          </p:nvSpPr>
          <p:spPr>
            <a:xfrm>
              <a:off x="4961020" y="1884122"/>
              <a:ext cx="432048" cy="3292634"/>
            </a:xfrm>
            <a:prstGeom prst="leftBrace">
              <a:avLst>
                <a:gd name="adj1" fmla="val 16401"/>
                <a:gd name="adj2" fmla="val 45677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>
              <a:stCxn id="7" idx="3"/>
              <a:endCxn id="14" idx="1"/>
            </p:cNvCxnSpPr>
            <p:nvPr/>
          </p:nvCxnSpPr>
          <p:spPr>
            <a:xfrm>
              <a:off x="2879345" y="3263696"/>
              <a:ext cx="41058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矩形 17"/>
          <p:cNvSpPr/>
          <p:nvPr/>
        </p:nvSpPr>
        <p:spPr>
          <a:xfrm>
            <a:off x="4840049" y="1844824"/>
            <a:ext cx="389110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>
              <a:buFont typeface="Wingdings" panose="05000000000000000000" pitchFamily="2" charset="2"/>
              <a:buChar char="l"/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本周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11.24-11.27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工信部再次赶赴江苏，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主要在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连云港、宿迁、徐州三地，调查目标主要针对中频炉，影响日均产量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1.15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万吨，其中螺纹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7500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吨、盘螺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4000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吨，约占江苏省建筑钢产日均产量的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6%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en-US" altLang="zh-CN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indent="-285750">
              <a:buFont typeface="Wingdings" panose="05000000000000000000" pitchFamily="2" charset="2"/>
              <a:buChar char="l"/>
            </a:pP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indent="-285750">
              <a:buFont typeface="Wingdings" panose="05000000000000000000" pitchFamily="2" charset="2"/>
              <a:buChar char="l"/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江苏省中频炉产能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4000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万吨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，全国</a:t>
            </a:r>
            <a:r>
              <a:rPr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1.2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亿吨，占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全国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30%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以上。</a:t>
            </a:r>
            <a:endParaRPr lang="en-US" altLang="zh-CN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indent="-285750">
              <a:buFont typeface="Wingdings" panose="05000000000000000000" pitchFamily="2" charset="2"/>
              <a:buChar char="l"/>
            </a:pP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indent="-285750">
              <a:buFont typeface="Wingdings" panose="05000000000000000000" pitchFamily="2" charset="2"/>
              <a:buChar char="l"/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江苏省中频炉产量约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2400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万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吨，</a:t>
            </a: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江苏粗钢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产量占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全国粗钢产量的</a:t>
            </a:r>
            <a:r>
              <a:rPr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10%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（</a:t>
            </a:r>
            <a:r>
              <a:rPr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8000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万吨）。</a:t>
            </a: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9259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24C28587-1BCE-4C1F-86FE-FB381590935F}" type="slidenum">
              <a:rPr lang="zh-CN" altLang="en-US">
                <a:solidFill>
                  <a:srgbClr val="898989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pPr eaLnBrk="1" hangingPunct="1"/>
              <a:t>6</a:t>
            </a:fld>
            <a:endParaRPr lang="zh-CN" altLang="en-US">
              <a:solidFill>
                <a:srgbClr val="898989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2291" name="TextBox 2"/>
          <p:cNvSpPr txBox="1">
            <a:spLocks noChangeArrowheads="1"/>
          </p:cNvSpPr>
          <p:nvPr/>
        </p:nvSpPr>
        <p:spPr bwMode="auto">
          <a:xfrm>
            <a:off x="467544" y="14709"/>
            <a:ext cx="71287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 dirty="0" smtClean="0">
                <a:ea typeface="楷体" pitchFamily="49" charset="-122"/>
              </a:rPr>
              <a:t>去产能推动远月偏强，一致预期下</a:t>
            </a:r>
            <a:r>
              <a:rPr lang="zh-CN" altLang="en-US" sz="2400" b="1" dirty="0">
                <a:ea typeface="楷体" pitchFamily="49" charset="-122"/>
              </a:rPr>
              <a:t>做</a:t>
            </a:r>
            <a:r>
              <a:rPr lang="zh-CN" altLang="en-US" sz="2400" b="1" dirty="0" smtClean="0">
                <a:ea typeface="楷体" pitchFamily="49" charset="-122"/>
              </a:rPr>
              <a:t>多的风险面</a:t>
            </a:r>
            <a:endParaRPr lang="zh-CN" altLang="en-US" sz="2400" b="1" dirty="0">
              <a:ea typeface="楷体" pitchFamily="49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764704"/>
            <a:ext cx="712879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ea typeface="楷体" pitchFamily="49" charset="-122"/>
              </a:rPr>
              <a:t>市场</a:t>
            </a:r>
            <a:r>
              <a:rPr lang="zh-CN" altLang="en-US" dirty="0">
                <a:ea typeface="楷体" pitchFamily="49" charset="-122"/>
              </a:rPr>
              <a:t>表现</a:t>
            </a:r>
            <a:r>
              <a:rPr lang="zh-CN" altLang="en-US" dirty="0" smtClean="0">
                <a:ea typeface="楷体" pitchFamily="49" charset="-122"/>
              </a:rPr>
              <a:t>：当前整体</a:t>
            </a:r>
            <a:r>
              <a:rPr lang="zh-CN" altLang="en-US" dirty="0">
                <a:ea typeface="楷体" pitchFamily="49" charset="-122"/>
              </a:rPr>
              <a:t>成本传导仍</a:t>
            </a:r>
            <a:r>
              <a:rPr lang="zh-CN" altLang="en-US" dirty="0" smtClean="0">
                <a:ea typeface="楷体" pitchFamily="49" charset="-122"/>
              </a:rPr>
              <a:t>顺畅。</a:t>
            </a:r>
            <a:endParaRPr lang="en-US" altLang="zh-CN" dirty="0" smtClean="0">
              <a:ea typeface="楷体" pitchFamily="49" charset="-122"/>
            </a:endParaRPr>
          </a:p>
          <a:p>
            <a:endParaRPr lang="en-US" altLang="zh-CN" dirty="0" smtClean="0">
              <a:ea typeface="楷体" pitchFamily="49" charset="-122"/>
            </a:endParaRPr>
          </a:p>
          <a:p>
            <a:r>
              <a:rPr lang="en-US" altLang="zh-CN" dirty="0" smtClean="0">
                <a:latin typeface="宋体"/>
                <a:ea typeface="宋体"/>
              </a:rPr>
              <a:t>▲</a:t>
            </a:r>
            <a:r>
              <a:rPr lang="zh-CN" altLang="en-US" dirty="0" smtClean="0">
                <a:ea typeface="楷体" pitchFamily="49" charset="-122"/>
              </a:rPr>
              <a:t>看多预期的后市情形：去产能延续，钢材涨，成材带着原料涨；钢价决定产业链总体收入，原料由各自基本面决定自身利润。</a:t>
            </a:r>
            <a:endParaRPr lang="en-US" altLang="zh-CN" dirty="0" smtClean="0">
              <a:ea typeface="楷体" pitchFamily="49" charset="-122"/>
            </a:endParaRPr>
          </a:p>
          <a:p>
            <a:endParaRPr lang="en-US" altLang="zh-CN" dirty="0">
              <a:ea typeface="楷体" pitchFamily="49" charset="-122"/>
            </a:endParaRPr>
          </a:p>
          <a:p>
            <a:r>
              <a:rPr lang="zh-CN" altLang="en-US" dirty="0" smtClean="0">
                <a:latin typeface="宋体"/>
                <a:ea typeface="宋体"/>
              </a:rPr>
              <a:t>▼</a:t>
            </a:r>
            <a:r>
              <a:rPr lang="zh-CN" altLang="en-US" dirty="0" smtClean="0">
                <a:ea typeface="楷体" pitchFamily="49" charset="-122"/>
              </a:rPr>
              <a:t>一致</a:t>
            </a:r>
            <a:r>
              <a:rPr lang="zh-CN" altLang="en-US" dirty="0">
                <a:ea typeface="楷体" pitchFamily="49" charset="-122"/>
              </a:rPr>
              <a:t>看涨预期的对立面：如果回调，将以什么情形回调，我们做一些路径预测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b="1" dirty="0" smtClean="0">
                <a:ea typeface="楷体" pitchFamily="49" charset="-122"/>
              </a:rPr>
              <a:t>情形猜想</a:t>
            </a:r>
            <a:r>
              <a:rPr lang="en-US" altLang="zh-CN" b="1" dirty="0" smtClean="0">
                <a:ea typeface="楷体" pitchFamily="49" charset="-122"/>
              </a:rPr>
              <a:t>1</a:t>
            </a:r>
            <a:r>
              <a:rPr lang="en-US" altLang="zh-CN" b="1" dirty="0">
                <a:ea typeface="楷体" pitchFamily="49" charset="-122"/>
              </a:rPr>
              <a:t>:</a:t>
            </a:r>
            <a:r>
              <a:rPr lang="zh-CN" altLang="en-US" dirty="0">
                <a:ea typeface="楷体" pitchFamily="49" charset="-122"/>
              </a:rPr>
              <a:t>随着气温的继续走低，钢材供需双双弱化，但成本及低库存支撑使得回调不会顺畅</a:t>
            </a:r>
            <a:r>
              <a:rPr lang="zh-CN" altLang="en-US" dirty="0" smtClean="0">
                <a:ea typeface="楷体" pitchFamily="49" charset="-122"/>
              </a:rPr>
              <a:t>。</a:t>
            </a:r>
            <a:endParaRPr lang="en-US" altLang="zh-CN" dirty="0" smtClean="0">
              <a:ea typeface="楷体" pitchFamily="49" charset="-122"/>
            </a:endParaRPr>
          </a:p>
          <a:p>
            <a:endParaRPr lang="en-US" altLang="zh-CN" dirty="0">
              <a:ea typeface="楷体" pitchFamily="49" charset="-122"/>
            </a:endParaRPr>
          </a:p>
          <a:p>
            <a:r>
              <a:rPr lang="zh-CN" altLang="en-US" b="1" dirty="0" smtClean="0">
                <a:ea typeface="楷体" pitchFamily="49" charset="-122"/>
              </a:rPr>
              <a:t>情形猜想</a:t>
            </a:r>
            <a:r>
              <a:rPr lang="en-US" altLang="zh-CN" b="1" dirty="0" smtClean="0">
                <a:ea typeface="楷体" pitchFamily="49" charset="-122"/>
              </a:rPr>
              <a:t>2</a:t>
            </a:r>
            <a:r>
              <a:rPr lang="en-US" altLang="zh-CN" b="1" dirty="0">
                <a:ea typeface="楷体" pitchFamily="49" charset="-122"/>
              </a:rPr>
              <a:t>: </a:t>
            </a:r>
            <a:r>
              <a:rPr lang="zh-CN" altLang="en-US" dirty="0">
                <a:ea typeface="楷体" pitchFamily="49" charset="-122"/>
              </a:rPr>
              <a:t>煤焦如果能顺利回调，黑色系将出现顺利回调</a:t>
            </a:r>
            <a:r>
              <a:rPr lang="zh-CN" altLang="en-US" dirty="0" smtClean="0">
                <a:ea typeface="楷体" pitchFamily="49" charset="-122"/>
              </a:rPr>
              <a:t>。</a:t>
            </a:r>
            <a:endParaRPr lang="en-US" altLang="zh-CN" dirty="0" smtClean="0">
              <a:ea typeface="楷体" pitchFamily="49" charset="-122"/>
            </a:endParaRPr>
          </a:p>
          <a:p>
            <a:endParaRPr lang="en-US" altLang="zh-CN" dirty="0">
              <a:ea typeface="楷体" pitchFamily="49" charset="-122"/>
            </a:endParaRPr>
          </a:p>
          <a:p>
            <a:r>
              <a:rPr lang="zh-CN" altLang="en-US" dirty="0" smtClean="0">
                <a:ea typeface="楷体" pitchFamily="49" charset="-122"/>
              </a:rPr>
              <a:t>当前煤焦仍然偏紧，产业链下游仍然有补库动力，雨雪天气加剧的运力紧张加剧了煤焦的紧缺程度。</a:t>
            </a:r>
            <a:endParaRPr lang="en-US" altLang="zh-CN" dirty="0" smtClean="0">
              <a:ea typeface="楷体" pitchFamily="49" charset="-122"/>
            </a:endParaRPr>
          </a:p>
          <a:p>
            <a:endParaRPr lang="en-US" altLang="zh-CN" dirty="0">
              <a:ea typeface="楷体" pitchFamily="49" charset="-122"/>
            </a:endParaRPr>
          </a:p>
          <a:p>
            <a:r>
              <a:rPr lang="zh-CN" altLang="en-US" dirty="0" smtClean="0">
                <a:ea typeface="楷体" pitchFamily="49" charset="-122"/>
              </a:rPr>
              <a:t>如果后期上述因素能有大的缓解，黑色系品种价格或出现流畅回调。</a:t>
            </a:r>
            <a:endParaRPr lang="en-US" altLang="zh-CN" dirty="0" smtClean="0"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6AA846F5-FFE7-4BEB-8F87-3BFC18E8D242}" type="slidenum">
              <a:rPr lang="zh-CN" altLang="en-US">
                <a:solidFill>
                  <a:srgbClr val="898989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pPr eaLnBrk="1" hangingPunct="1"/>
              <a:t>7</a:t>
            </a:fld>
            <a:endParaRPr lang="zh-CN" altLang="en-US">
              <a:solidFill>
                <a:srgbClr val="898989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67544" y="14709"/>
            <a:ext cx="6769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 dirty="0" smtClean="0">
                <a:ea typeface="楷体" pitchFamily="49" charset="-122"/>
              </a:rPr>
              <a:t>再说铁矿石的结构性短缺问题</a:t>
            </a:r>
            <a:endParaRPr lang="zh-CN" altLang="en-US" sz="2400" b="1" dirty="0">
              <a:ea typeface="楷体" pitchFamily="49" charset="-12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84578"/>
            <a:ext cx="4032448" cy="2550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847141"/>
            <a:ext cx="3844233" cy="2488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087E7-3C2A-4318-BE47-34898D3ACAAE}" type="slidenum">
              <a:rPr lang="zh-CN" altLang="en-US" smtClean="0"/>
              <a:pPr/>
              <a:t>8</a:t>
            </a:fld>
            <a:endParaRPr lang="zh-CN" altLang="en-US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67544" y="14709"/>
            <a:ext cx="6769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 dirty="0" smtClean="0">
                <a:ea typeface="楷体" pitchFamily="49" charset="-122"/>
              </a:rPr>
              <a:t>I1705</a:t>
            </a:r>
            <a:r>
              <a:rPr lang="zh-CN" altLang="en-US" sz="2400" b="1" dirty="0" smtClean="0">
                <a:ea typeface="楷体" pitchFamily="49" charset="-122"/>
              </a:rPr>
              <a:t>的持仓分析</a:t>
            </a:r>
            <a:endParaRPr lang="zh-CN" altLang="en-US" sz="2400" b="1" dirty="0">
              <a:ea typeface="楷体" pitchFamily="49" charset="-122"/>
            </a:endParaRPr>
          </a:p>
        </p:txBody>
      </p:sp>
      <p:pic>
        <p:nvPicPr>
          <p:cNvPr id="2049" name="Picture 1" descr="D:\用户目录\我的文档\Tencent Files\452493010\Image\C2C\[FLV[WX3@03FPYPWFM@4Z0Q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2242" y="5229200"/>
            <a:ext cx="3876021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D:\用户目录\我的文档\Tencent Files\452493010\Image\C2C\BQ4P(LD1[(_LZZR4OH4L]4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656" y="620688"/>
            <a:ext cx="8543925" cy="432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383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8DC232A-46AE-4448-9718-3F3DB1E3691A}" type="slidenum">
              <a:rPr lang="zh-CN" altLang="en-US">
                <a:solidFill>
                  <a:srgbClr val="898989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pPr eaLnBrk="1" hangingPunct="1"/>
              <a:t>9</a:t>
            </a:fld>
            <a:endParaRPr lang="zh-CN" altLang="en-US">
              <a:solidFill>
                <a:srgbClr val="898989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67544" y="14709"/>
            <a:ext cx="6769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 dirty="0" smtClean="0">
                <a:ea typeface="楷体" pitchFamily="49" charset="-122"/>
              </a:rPr>
              <a:t>黑色系品种价差分析</a:t>
            </a:r>
            <a:endParaRPr lang="zh-CN" altLang="en-US" sz="2400" b="1" dirty="0">
              <a:ea typeface="楷体" pitchFamily="49" charset="-122"/>
            </a:endParaRPr>
          </a:p>
        </p:txBody>
      </p:sp>
      <p:sp>
        <p:nvSpPr>
          <p:cNvPr id="5" name="AutoShape 1" descr="C:\Users\Administrator\AppData\Roaming\Tencent\Users\452493010\QQ\WinTemp\RichOle\EU[STL6AVR8]CR4%RX~IG.png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" name="AutoShape 3" descr="C:\Users\Administrator\AppData\Roaming\Tencent\Users\452493010\QQ\WinTemp\RichOle\EU[STL6AVR8]CR4%RX~IG.png"/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5364088" y="1484784"/>
            <a:ext cx="20882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ea typeface="楷体" pitchFamily="49" charset="-122"/>
              </a:rPr>
              <a:t>螺纹最新报价</a:t>
            </a:r>
            <a:r>
              <a:rPr lang="en-US" altLang="zh-CN" dirty="0" smtClean="0">
                <a:ea typeface="楷体" pitchFamily="49" charset="-122"/>
              </a:rPr>
              <a:t>3190</a:t>
            </a:r>
            <a:r>
              <a:rPr lang="zh-CN" altLang="en-US" dirty="0" smtClean="0">
                <a:ea typeface="楷体" pitchFamily="49" charset="-122"/>
              </a:rPr>
              <a:t>，折算盘面</a:t>
            </a:r>
            <a:r>
              <a:rPr lang="en-US" altLang="zh-CN" dirty="0" smtClean="0">
                <a:ea typeface="楷体" pitchFamily="49" charset="-122"/>
              </a:rPr>
              <a:t>3290</a:t>
            </a:r>
            <a:r>
              <a:rPr lang="zh-CN" altLang="en-US" dirty="0" smtClean="0">
                <a:ea typeface="楷体" pitchFamily="49" charset="-122"/>
              </a:rPr>
              <a:t>。</a:t>
            </a:r>
            <a:endParaRPr lang="en-US" altLang="zh-CN" dirty="0" smtClean="0">
              <a:ea typeface="楷体" pitchFamily="49" charset="-122"/>
            </a:endParaRPr>
          </a:p>
          <a:p>
            <a:endParaRPr lang="en-US" altLang="zh-CN" dirty="0" smtClean="0">
              <a:ea typeface="楷体" pitchFamily="49" charset="-122"/>
            </a:endParaRPr>
          </a:p>
          <a:p>
            <a:r>
              <a:rPr lang="en-US" altLang="zh-CN" dirty="0">
                <a:ea typeface="楷体" pitchFamily="49" charset="-122"/>
              </a:rPr>
              <a:t> </a:t>
            </a:r>
            <a:r>
              <a:rPr lang="en-US" altLang="zh-CN" dirty="0" smtClean="0">
                <a:ea typeface="楷体" pitchFamily="49" charset="-122"/>
              </a:rPr>
              <a:t>PB</a:t>
            </a:r>
            <a:r>
              <a:rPr lang="zh-CN" altLang="en-US" dirty="0" smtClean="0">
                <a:ea typeface="楷体" pitchFamily="49" charset="-122"/>
              </a:rPr>
              <a:t>粉报价</a:t>
            </a:r>
            <a:r>
              <a:rPr lang="en-US" altLang="zh-CN" dirty="0" smtClean="0">
                <a:ea typeface="楷体" pitchFamily="49" charset="-122"/>
              </a:rPr>
              <a:t>650</a:t>
            </a:r>
            <a:r>
              <a:rPr lang="zh-CN" altLang="en-US" dirty="0" smtClean="0">
                <a:ea typeface="楷体" pitchFamily="49" charset="-122"/>
              </a:rPr>
              <a:t>，折算盘面</a:t>
            </a:r>
            <a:r>
              <a:rPr lang="en-US" altLang="zh-CN" dirty="0" smtClean="0">
                <a:ea typeface="楷体" pitchFamily="49" charset="-122"/>
              </a:rPr>
              <a:t>714</a:t>
            </a:r>
            <a:r>
              <a:rPr lang="zh-CN" altLang="en-US" dirty="0" smtClean="0">
                <a:ea typeface="楷体" pitchFamily="49" charset="-122"/>
              </a:rPr>
              <a:t>；普氏</a:t>
            </a:r>
            <a:r>
              <a:rPr lang="en-US" altLang="zh-CN" dirty="0" smtClean="0">
                <a:ea typeface="楷体" pitchFamily="49" charset="-122"/>
              </a:rPr>
              <a:t>81.65</a:t>
            </a:r>
            <a:r>
              <a:rPr lang="zh-CN" altLang="en-US" dirty="0" smtClean="0">
                <a:ea typeface="楷体" pitchFamily="49" charset="-122"/>
              </a:rPr>
              <a:t>，折盘面</a:t>
            </a:r>
            <a:r>
              <a:rPr lang="en-US" altLang="zh-CN" dirty="0" smtClean="0">
                <a:ea typeface="楷体" pitchFamily="49" charset="-122"/>
              </a:rPr>
              <a:t>690</a:t>
            </a:r>
            <a:r>
              <a:rPr lang="zh-CN" altLang="en-US" dirty="0" smtClean="0">
                <a:ea typeface="楷体" pitchFamily="49" charset="-122"/>
              </a:rPr>
              <a:t>。</a:t>
            </a:r>
            <a:endParaRPr lang="en-US" altLang="zh-CN" dirty="0" smtClean="0">
              <a:ea typeface="楷体" pitchFamily="49" charset="-122"/>
            </a:endParaRPr>
          </a:p>
          <a:p>
            <a:endParaRPr lang="en-US" altLang="zh-CN" dirty="0" smtClean="0">
              <a:ea typeface="楷体" pitchFamily="49" charset="-122"/>
            </a:endParaRPr>
          </a:p>
          <a:p>
            <a:r>
              <a:rPr lang="zh-CN" altLang="en-US" dirty="0" smtClean="0">
                <a:ea typeface="楷体" pitchFamily="49" charset="-122"/>
              </a:rPr>
              <a:t>焦煤京唐港报价</a:t>
            </a:r>
            <a:r>
              <a:rPr lang="en-US" altLang="zh-CN" dirty="0" smtClean="0">
                <a:ea typeface="楷体" pitchFamily="49" charset="-122"/>
              </a:rPr>
              <a:t>1650-1700.</a:t>
            </a:r>
          </a:p>
          <a:p>
            <a:endParaRPr lang="en-US" altLang="zh-CN" dirty="0" smtClean="0">
              <a:ea typeface="楷体" pitchFamily="49" charset="-122"/>
            </a:endParaRPr>
          </a:p>
          <a:p>
            <a:r>
              <a:rPr lang="zh-CN" altLang="en-US" dirty="0" smtClean="0">
                <a:ea typeface="楷体" pitchFamily="49" charset="-122"/>
              </a:rPr>
              <a:t>焦炭天津港准一级报价</a:t>
            </a:r>
            <a:r>
              <a:rPr lang="en-US" altLang="zh-CN" dirty="0" smtClean="0">
                <a:ea typeface="楷体" pitchFamily="49" charset="-122"/>
              </a:rPr>
              <a:t>2300-2350</a:t>
            </a:r>
            <a:r>
              <a:rPr lang="zh-CN" altLang="en-US" dirty="0" smtClean="0">
                <a:ea typeface="楷体" pitchFamily="49" charset="-122"/>
              </a:rPr>
              <a:t>。</a:t>
            </a:r>
            <a:endParaRPr lang="en-US" altLang="zh-CN" dirty="0" smtClean="0">
              <a:ea typeface="楷体" pitchFamily="49" charset="-122"/>
            </a:endParaRPr>
          </a:p>
        </p:txBody>
      </p:sp>
      <p:pic>
        <p:nvPicPr>
          <p:cNvPr id="1025" name="Picture 1" descr="C:\Users\Administrator\AppData\Roaming\Tencent\Users\452493010\QQ\WinTemp\RichOle\ZS9SH2XZ6~PE0A~O6(8019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36712"/>
            <a:ext cx="3744416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动力煤营销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18018</TotalTime>
  <Words>1099</Words>
  <Application>Microsoft Office PowerPoint</Application>
  <PresentationFormat>全屏显示(4:3)</PresentationFormat>
  <Paragraphs>109</Paragraphs>
  <Slides>14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动力煤营销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he</dc:creator>
  <cp:lastModifiedBy>Administrator</cp:lastModifiedBy>
  <cp:revision>917</cp:revision>
  <dcterms:created xsi:type="dcterms:W3CDTF">2013-07-28T16:40:41Z</dcterms:created>
  <dcterms:modified xsi:type="dcterms:W3CDTF">2016-11-29T08:43:17Z</dcterms:modified>
</cp:coreProperties>
</file>