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75" r:id="rId2"/>
    <p:sldId id="427" r:id="rId3"/>
    <p:sldId id="384" r:id="rId4"/>
    <p:sldId id="385" r:id="rId5"/>
    <p:sldId id="397" r:id="rId6"/>
    <p:sldId id="399" r:id="rId7"/>
    <p:sldId id="398" r:id="rId8"/>
    <p:sldId id="400" r:id="rId9"/>
    <p:sldId id="401" r:id="rId10"/>
    <p:sldId id="402" r:id="rId11"/>
    <p:sldId id="403" r:id="rId12"/>
    <p:sldId id="404" r:id="rId13"/>
    <p:sldId id="407" r:id="rId14"/>
    <p:sldId id="406" r:id="rId15"/>
    <p:sldId id="408" r:id="rId16"/>
    <p:sldId id="409" r:id="rId17"/>
    <p:sldId id="410" r:id="rId18"/>
    <p:sldId id="411" r:id="rId19"/>
    <p:sldId id="396" r:id="rId20"/>
    <p:sldId id="416" r:id="rId21"/>
    <p:sldId id="417" r:id="rId22"/>
    <p:sldId id="418" r:id="rId23"/>
    <p:sldId id="419" r:id="rId24"/>
    <p:sldId id="420" r:id="rId25"/>
    <p:sldId id="424" r:id="rId26"/>
    <p:sldId id="425" r:id="rId27"/>
    <p:sldId id="426" r:id="rId28"/>
    <p:sldId id="421" r:id="rId29"/>
    <p:sldId id="423" r:id="rId30"/>
    <p:sldId id="428" r:id="rId31"/>
  </p:sldIdLst>
  <p:sldSz cx="9144000" cy="6858000" type="screen4x3"/>
  <p:notesSz cx="6797675" cy="9926638"/>
  <p:defaultTextStyle>
    <a:defPPr>
      <a:defRPr lang="zh-CN"/>
    </a:defPPr>
    <a:lvl1pPr algn="ctr" rtl="0" fontAlgn="base">
      <a:spcBef>
        <a:spcPct val="0"/>
      </a:spcBef>
      <a:spcAft>
        <a:spcPct val="0"/>
      </a:spcAft>
      <a:defRPr kern="1200">
        <a:solidFill>
          <a:schemeClr val="tx1"/>
        </a:solidFill>
        <a:latin typeface="Arial" charset="0"/>
        <a:ea typeface="宋体" charset="-122"/>
        <a:cs typeface="+mn-cs"/>
      </a:defRPr>
    </a:lvl1pPr>
    <a:lvl2pPr marL="457200" algn="ctr" rtl="0" fontAlgn="base">
      <a:spcBef>
        <a:spcPct val="0"/>
      </a:spcBef>
      <a:spcAft>
        <a:spcPct val="0"/>
      </a:spcAft>
      <a:defRPr kern="1200">
        <a:solidFill>
          <a:schemeClr val="tx1"/>
        </a:solidFill>
        <a:latin typeface="Arial" charset="0"/>
        <a:ea typeface="宋体" charset="-122"/>
        <a:cs typeface="+mn-cs"/>
      </a:defRPr>
    </a:lvl2pPr>
    <a:lvl3pPr marL="914400" algn="ctr" rtl="0" fontAlgn="base">
      <a:spcBef>
        <a:spcPct val="0"/>
      </a:spcBef>
      <a:spcAft>
        <a:spcPct val="0"/>
      </a:spcAft>
      <a:defRPr kern="1200">
        <a:solidFill>
          <a:schemeClr val="tx1"/>
        </a:solidFill>
        <a:latin typeface="Arial" charset="0"/>
        <a:ea typeface="宋体" charset="-122"/>
        <a:cs typeface="+mn-cs"/>
      </a:defRPr>
    </a:lvl3pPr>
    <a:lvl4pPr marL="1371600" algn="ctr" rtl="0" fontAlgn="base">
      <a:spcBef>
        <a:spcPct val="0"/>
      </a:spcBef>
      <a:spcAft>
        <a:spcPct val="0"/>
      </a:spcAft>
      <a:defRPr kern="1200">
        <a:solidFill>
          <a:schemeClr val="tx1"/>
        </a:solidFill>
        <a:latin typeface="Arial" charset="0"/>
        <a:ea typeface="宋体" charset="-122"/>
        <a:cs typeface="+mn-cs"/>
      </a:defRPr>
    </a:lvl4pPr>
    <a:lvl5pPr marL="1828800" algn="ctr"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2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54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novo\Desktop\&#20892;&#20135;&#21697;-&#39038;20160515\&#27833;&#33026;&#27833;&#26009;&#20840;&#23616;\&#26032;&#24314;%20Microsoft%20Office%20Excel%20&#24037;&#20316;&#3492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yulu\Desktop\&#20892;&#20135;&#21697;-&#39038;20160515\&#26837;&#27016;&#27833;&#23448;&#26041;&#25968;&#25454;\&#26837;&#27016;&#25968;&#25454;&#242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a:t>2001</a:t>
            </a:r>
            <a:endParaRPr lang="zh-CN" altLang="en-US"/>
          </a:p>
        </c:rich>
      </c:tx>
      <c:layout/>
      <c:overlay val="0"/>
    </c:title>
    <c:autoTitleDeleted val="0"/>
    <c:plotArea>
      <c:layout/>
      <c:pieChart>
        <c:varyColors val="1"/>
        <c:ser>
          <c:idx val="0"/>
          <c:order val="0"/>
          <c:tx>
            <c:v>各油脂品种占比图</c:v>
          </c:tx>
          <c:dLbls>
            <c:showLegendKey val="0"/>
            <c:showVal val="1"/>
            <c:showCatName val="0"/>
            <c:showSerName val="0"/>
            <c:showPercent val="0"/>
            <c:showBubbleSize val="0"/>
            <c:showLeaderLines val="1"/>
          </c:dLbls>
          <c:cat>
            <c:strRef>
              <c:f>全球油脂供应格局!$A$14:$A$22</c:f>
              <c:strCache>
                <c:ptCount val="9"/>
                <c:pt idx="0">
                  <c:v>Coconut</c:v>
                </c:pt>
                <c:pt idx="1">
                  <c:v>Cottonseed</c:v>
                </c:pt>
                <c:pt idx="2">
                  <c:v>olive</c:v>
                </c:pt>
                <c:pt idx="3">
                  <c:v>Palm</c:v>
                </c:pt>
                <c:pt idx="4">
                  <c:v>Palm Kernel</c:v>
                </c:pt>
                <c:pt idx="5">
                  <c:v>Peanut</c:v>
                </c:pt>
                <c:pt idx="6">
                  <c:v>Rapeseed</c:v>
                </c:pt>
                <c:pt idx="7">
                  <c:v>Soybean</c:v>
                </c:pt>
                <c:pt idx="8">
                  <c:v>Sunflowerseed</c:v>
                </c:pt>
              </c:strCache>
            </c:strRef>
          </c:cat>
          <c:val>
            <c:numRef>
              <c:f>全球油脂供应格局!$B$25:$B$33</c:f>
              <c:numCache>
                <c:formatCode>0.00%</c:formatCode>
                <c:ptCount val="9"/>
                <c:pt idx="0">
                  <c:v>5.6278464541314258E-2</c:v>
                </c:pt>
                <c:pt idx="1">
                  <c:v>5.8555627846454137E-3</c:v>
                </c:pt>
                <c:pt idx="2">
                  <c:v>1.5940143135979183E-2</c:v>
                </c:pt>
                <c:pt idx="3">
                  <c:v>0.53610930383864663</c:v>
                </c:pt>
                <c:pt idx="4">
                  <c:v>3.9687703318152252E-2</c:v>
                </c:pt>
                <c:pt idx="5">
                  <c:v>7.8074170461938852E-3</c:v>
                </c:pt>
                <c:pt idx="6">
                  <c:v>3.7085230969420964E-2</c:v>
                </c:pt>
                <c:pt idx="7">
                  <c:v>0.22934287573194542</c:v>
                </c:pt>
                <c:pt idx="8">
                  <c:v>7.189329863370203E-2</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zh-CN"/>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spPr>
        <a:noFill/>
        <a:ln w="25400">
          <a:noFill/>
        </a:ln>
      </c:spPr>
    </c:plotArea>
    <c:legend>
      <c:legendPos val="t"/>
      <c:layout/>
      <c:overlay val="0"/>
    </c:legend>
    <c:plotVisOnly val="1"/>
    <c:dispBlanksAs val="zero"/>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248472" cy="2880320"/>
        </a:xfrm>
        <a:prstGeom xmlns:a="http://schemas.openxmlformats.org/drawingml/2006/main" prst="rect">
          <a:avLst/>
        </a:prstGeom>
      </cdr:spPr>
    </cdr:pic>
  </cdr:relSizeAnchor>
  <cdr:relSizeAnchor xmlns:cdr="http://schemas.openxmlformats.org/drawingml/2006/chartDrawing">
    <cdr:from>
      <cdr:x>0.32203</cdr:x>
      <cdr:y>0.02</cdr:y>
    </cdr:from>
    <cdr:to>
      <cdr:x>0.69492</cdr:x>
      <cdr:y>0.14</cdr:y>
    </cdr:to>
    <cdr:sp macro="" textlink="">
      <cdr:nvSpPr>
        <cdr:cNvPr id="3" name="TextBox 2"/>
        <cdr:cNvSpPr txBox="1"/>
      </cdr:nvSpPr>
      <cdr:spPr>
        <a:xfrm xmlns:a="http://schemas.openxmlformats.org/drawingml/2006/main">
          <a:off x="1368152" y="72008"/>
          <a:ext cx="158417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2400" dirty="0" smtClean="0"/>
            <a:t>2002</a:t>
          </a:r>
        </a:p>
        <a:p xmlns:a="http://schemas.openxmlformats.org/drawingml/2006/main">
          <a:endParaRPr lang="zh-CN"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869F246-1CE2-4094-908C-592EE8A0FADB}" type="datetimeFigureOut">
              <a:rPr lang="zh-CN" altLang="en-US"/>
              <a:pPr>
                <a:defRPr/>
              </a:pPr>
              <a:t>2016/9/21</a:t>
            </a:fld>
            <a:endParaRPr lang="zh-CN" altLang="en-US"/>
          </a:p>
        </p:txBody>
      </p:sp>
      <p:sp>
        <p:nvSpPr>
          <p:cNvPr id="4" name="页脚占位符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29BF3C85-4FFA-405E-91BD-AB3459BAE003}" type="slidenum">
              <a:rPr lang="zh-CN" altLang="en-US"/>
              <a:pPr>
                <a:defRPr/>
              </a:pPr>
              <a:t>‹#›</a:t>
            </a:fld>
            <a:endParaRPr lang="zh-CN" altLang="en-US"/>
          </a:p>
        </p:txBody>
      </p:sp>
    </p:spTree>
    <p:extLst>
      <p:ext uri="{BB962C8B-B14F-4D97-AF65-F5344CB8AC3E}">
        <p14:creationId xmlns:p14="http://schemas.microsoft.com/office/powerpoint/2010/main" val="193964911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CEC158C-08FA-46A7-BFBF-F9E27C4A9E28}" type="datetimeFigureOut">
              <a:rPr lang="zh-CN" altLang="en-US"/>
              <a:pPr>
                <a:defRPr/>
              </a:pPr>
              <a:t>2016/9/21</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3305CF7-4BDA-4D68-86CE-7AB6CDAB6ABD}" type="slidenum">
              <a:rPr lang="zh-CN" altLang="en-US"/>
              <a:pPr>
                <a:defRPr/>
              </a:pPr>
              <a:t>‹#›</a:t>
            </a:fld>
            <a:endParaRPr lang="zh-CN" altLang="en-US"/>
          </a:p>
        </p:txBody>
      </p:sp>
    </p:spTree>
    <p:extLst>
      <p:ext uri="{BB962C8B-B14F-4D97-AF65-F5344CB8AC3E}">
        <p14:creationId xmlns:p14="http://schemas.microsoft.com/office/powerpoint/2010/main" val="217615160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棕榈，葵花籽，菜油贸易量显著增大，豆油以及小油种的贸易量比例在减少</a:t>
            </a:r>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pPr>
              <a:defRPr/>
            </a:pPr>
            <a:fld id="{53305CF7-4BDA-4D68-86CE-7AB6CDAB6ABD}" type="slidenum">
              <a:rPr lang="zh-CN" altLang="en-US" smtClean="0"/>
              <a:pPr>
                <a:defRPr/>
              </a:pPr>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headEnd/>
            <a:tailEnd/>
          </a:ln>
        </p:spPr>
      </p:sp>
      <p:sp>
        <p:nvSpPr>
          <p:cNvPr id="266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smtClean="0"/>
              <a:t>马棕当前月度产量处于低位，导致库存迟迟无法增长，当前库存处于过去</a:t>
            </a:r>
            <a:r>
              <a:rPr lang="en-US" altLang="zh-CN" dirty="0" smtClean="0"/>
              <a:t>5</a:t>
            </a:r>
            <a:r>
              <a:rPr lang="zh-CN" altLang="en-US" dirty="0" smtClean="0"/>
              <a:t>年同期的低位，供应偏向紧张。</a:t>
            </a:r>
          </a:p>
        </p:txBody>
      </p:sp>
      <p:sp>
        <p:nvSpPr>
          <p:cNvPr id="2662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5369CF-23D2-4A8B-892F-2F1598829B58}" type="slidenum">
              <a:rPr lang="zh-CN" altLang="en-US" smtClean="0"/>
              <a:pPr fontAlgn="base">
                <a:spcBef>
                  <a:spcPct val="0"/>
                </a:spcBef>
                <a:spcAft>
                  <a:spcPct val="0"/>
                </a:spcAft>
              </a:pPr>
              <a:t>21</a:t>
            </a:fld>
            <a:endParaRPr lang="en-US" altLang="zh-CN" smtClean="0"/>
          </a:p>
        </p:txBody>
      </p:sp>
      <p:sp>
        <p:nvSpPr>
          <p:cNvPr id="26629" name="页脚占位符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headEnd/>
            <a:tailEnd/>
          </a:ln>
        </p:spPr>
      </p:sp>
      <p:sp>
        <p:nvSpPr>
          <p:cNvPr id="266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1. </a:t>
            </a:r>
            <a:r>
              <a:rPr lang="zh-CN" altLang="en-US" dirty="0" smtClean="0"/>
              <a:t>因为我主观是做多油脂，所以在预测产量时会放大产量预期，我预计</a:t>
            </a:r>
            <a:r>
              <a:rPr lang="en-US" altLang="zh-CN" dirty="0" smtClean="0"/>
              <a:t>8-12</a:t>
            </a:r>
            <a:r>
              <a:rPr lang="zh-CN" altLang="en-US" dirty="0" smtClean="0"/>
              <a:t>月的增产周期环比增长率为过去</a:t>
            </a:r>
            <a:r>
              <a:rPr lang="en-US" altLang="zh-CN" dirty="0" smtClean="0"/>
              <a:t>5</a:t>
            </a:r>
            <a:r>
              <a:rPr lang="zh-CN" altLang="en-US" dirty="0" smtClean="0"/>
              <a:t>年平均数值的两倍，预期产量为图中虚线，产量在</a:t>
            </a:r>
            <a:r>
              <a:rPr lang="en-US" altLang="zh-CN" dirty="0" smtClean="0"/>
              <a:t>10</a:t>
            </a:r>
            <a:r>
              <a:rPr lang="zh-CN" altLang="en-US" dirty="0" smtClean="0"/>
              <a:t>月份达到高点。</a:t>
            </a:r>
          </a:p>
        </p:txBody>
      </p:sp>
      <p:sp>
        <p:nvSpPr>
          <p:cNvPr id="2662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5369CF-23D2-4A8B-892F-2F1598829B58}" type="slidenum">
              <a:rPr lang="zh-CN" altLang="en-US" smtClean="0"/>
              <a:pPr fontAlgn="base">
                <a:spcBef>
                  <a:spcPct val="0"/>
                </a:spcBef>
                <a:spcAft>
                  <a:spcPct val="0"/>
                </a:spcAft>
              </a:pPr>
              <a:t>22</a:t>
            </a:fld>
            <a:endParaRPr lang="en-US" altLang="zh-CN" smtClean="0"/>
          </a:p>
        </p:txBody>
      </p:sp>
      <p:sp>
        <p:nvSpPr>
          <p:cNvPr id="26629" name="页脚占位符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pPr>
              <a:defRPr/>
            </a:pPr>
            <a:fld id="{53305CF7-4BDA-4D68-86CE-7AB6CDAB6ABD}" type="slidenum">
              <a:rPr lang="zh-CN" altLang="en-US" smtClean="0"/>
              <a:pPr>
                <a:defRPr/>
              </a:pPr>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pPr>
              <a:defRPr/>
            </a:pPr>
            <a:fld id="{53305CF7-4BDA-4D68-86CE-7AB6CDAB6ABD}" type="slidenum">
              <a:rPr lang="zh-CN" altLang="en-US" smtClean="0"/>
              <a:pPr>
                <a:defRPr/>
              </a:pPr>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pPr>
              <a:defRPr/>
            </a:pPr>
            <a:fld id="{53305CF7-4BDA-4D68-86CE-7AB6CDAB6ABD}" type="slidenum">
              <a:rPr lang="zh-CN" altLang="en-US" smtClean="0"/>
              <a:pPr>
                <a:defRPr/>
              </a:pPr>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pPr>
              <a:defRPr/>
            </a:pPr>
            <a:fld id="{53305CF7-4BDA-4D68-86CE-7AB6CDAB6ABD}" type="slidenum">
              <a:rPr lang="zh-CN" altLang="en-US" smtClean="0"/>
              <a:pPr>
                <a:defRPr/>
              </a:pPr>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pPr>
              <a:defRPr/>
            </a:pPr>
            <a:fld id="{53305CF7-4BDA-4D68-86CE-7AB6CDAB6ABD}" type="slidenum">
              <a:rPr lang="zh-CN" altLang="en-US" smtClean="0"/>
              <a:pPr>
                <a:defRPr/>
              </a:pPr>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pPr>
              <a:defRPr/>
            </a:pPr>
            <a:fld id="{53305CF7-4BDA-4D68-86CE-7AB6CDAB6ABD}" type="slidenum">
              <a:rPr lang="zh-CN" altLang="en-US" smtClean="0"/>
              <a:pPr>
                <a:defRPr/>
              </a:pPr>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pPr>
              <a:defRPr/>
            </a:pPr>
            <a:fld id="{53305CF7-4BDA-4D68-86CE-7AB6CDAB6ABD}" type="slidenum">
              <a:rPr lang="zh-CN" altLang="en-US" smtClean="0"/>
              <a:pPr>
                <a:defRPr/>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891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2B0AE1-10D3-4822-8BD1-67E3FFB8CECF}" type="slidenum">
              <a:rPr lang="zh-CN" altLang="en-US" smtClean="0"/>
              <a:pPr fontAlgn="base">
                <a:spcBef>
                  <a:spcPct val="0"/>
                </a:spcBef>
                <a:spcAft>
                  <a:spcPct val="0"/>
                </a:spcAft>
              </a:pPr>
              <a:t>19</a:t>
            </a:fld>
            <a:endParaRPr lang="en-US" altLang="zh-CN" smtClean="0"/>
          </a:p>
        </p:txBody>
      </p:sp>
      <p:sp>
        <p:nvSpPr>
          <p:cNvPr id="38917" name="页脚占位符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48ED25E-2117-4240-95A0-03ABCC3B8171}" type="datetime1">
              <a:rPr lang="zh-CN" altLang="en-US"/>
              <a:pPr>
                <a:defRPr/>
              </a:pPr>
              <a:t>2016/9/21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62EB929-17CC-4AD7-AE70-DF1F1F8114A2}"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9232C5D-6D66-4A00-8F53-80F021451EF2}" type="datetime1">
              <a:rPr lang="zh-CN" altLang="en-US"/>
              <a:pPr>
                <a:defRPr/>
              </a:pPr>
              <a:t>2016/9/21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A170C88-9772-484A-875E-1DEE433653A1}"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0D02314-8348-4E55-936A-D79D0C70D2AF}" type="datetime1">
              <a:rPr lang="zh-CN" altLang="en-US"/>
              <a:pPr>
                <a:defRPr/>
              </a:pPr>
              <a:t>2016/9/21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F27CD9D-D7AB-48EA-8F13-884C072C0838}"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内容占位符 5"/>
          <p:cNvSpPr>
            <a:spLocks noGrp="1"/>
          </p:cNvSpPr>
          <p:nvPr>
            <p:ph sz="quarter" idx="13"/>
          </p:nvPr>
        </p:nvSpPr>
        <p:spPr>
          <a:xfrm>
            <a:off x="468312" y="692150"/>
            <a:ext cx="5471839" cy="649288"/>
          </a:xfrm>
        </p:spPr>
        <p:txBody>
          <a:bodyPr/>
          <a:lstStyle>
            <a:lvl1pPr marL="0" indent="0">
              <a:buNone/>
              <a:defRPr b="1">
                <a:latin typeface="楷体_GB2312" pitchFamily="49" charset="-122"/>
                <a:ea typeface="楷体_GB2312" pitchFamily="49" charset="-122"/>
              </a:defRPr>
            </a:lvl1pPr>
          </a:lstStyle>
          <a:p>
            <a:pPr lvl="0"/>
            <a:r>
              <a:rPr lang="zh-CN" altLang="en-US" dirty="0" smtClean="0"/>
              <a:t>单击此处编辑母版文本样式</a:t>
            </a:r>
          </a:p>
        </p:txBody>
      </p:sp>
      <p:sp>
        <p:nvSpPr>
          <p:cNvPr id="8" name="内容占位符 7"/>
          <p:cNvSpPr>
            <a:spLocks noGrp="1"/>
          </p:cNvSpPr>
          <p:nvPr>
            <p:ph sz="quarter" idx="14"/>
          </p:nvPr>
        </p:nvSpPr>
        <p:spPr>
          <a:xfrm>
            <a:off x="467544" y="1484784"/>
            <a:ext cx="7777163" cy="4465637"/>
          </a:xfrm>
        </p:spPr>
        <p:txBody>
          <a:bodyPr/>
          <a:lstStyle>
            <a:lvl1pPr marL="0" indent="0">
              <a:buNone/>
              <a:defRPr sz="2400">
                <a:latin typeface="Times New Roman" panose="02020603050405020304" pitchFamily="18" charset="0"/>
                <a:ea typeface="楷体_GB2312" pitchFamily="49" charset="-122"/>
                <a:cs typeface="Times New Roman" panose="02020603050405020304" pitchFamily="18" charset="0"/>
              </a:defRPr>
            </a:lvl1pPr>
            <a:lvl2pPr marL="742950" indent="-285750">
              <a:buFont typeface="Wingdings" pitchFamily="2" charset="2"/>
              <a:buChar char="l"/>
              <a:defRPr sz="1800">
                <a:latin typeface="Times New Roman" panose="02020603050405020304" pitchFamily="18" charset="0"/>
                <a:ea typeface="楷体_GB2312" pitchFamily="49" charset="-122"/>
                <a:cs typeface="Times New Roman" panose="02020603050405020304" pitchFamily="18" charset="0"/>
              </a:defRPr>
            </a:lvl2pPr>
            <a:lvl3pPr marL="1143000" indent="-228600">
              <a:buFont typeface="Wingdings" pitchFamily="2" charset="2"/>
              <a:buChar char="l"/>
              <a:defRPr sz="1800">
                <a:latin typeface="Times New Roman" panose="02020603050405020304" pitchFamily="18" charset="0"/>
                <a:ea typeface="楷体_GB2312" pitchFamily="49" charset="-122"/>
                <a:cs typeface="Times New Roman" panose="02020603050405020304" pitchFamily="18" charset="0"/>
              </a:defRPr>
            </a:lvl3pPr>
            <a:lvl4pPr marL="1600200" indent="-228600">
              <a:buFont typeface="Wingdings" pitchFamily="2" charset="2"/>
              <a:buChar char="l"/>
              <a:defRPr sz="1800">
                <a:latin typeface="Times New Roman" panose="02020603050405020304" pitchFamily="18" charset="0"/>
                <a:ea typeface="楷体_GB2312" pitchFamily="49" charset="-122"/>
                <a:cs typeface="Times New Roman" panose="02020603050405020304" pitchFamily="18" charset="0"/>
              </a:defRPr>
            </a:lvl4pPr>
            <a:lvl5pPr marL="2057400" indent="-228600">
              <a:buFont typeface="Wingdings" pitchFamily="2" charset="2"/>
              <a:buChar char="l"/>
              <a:defRPr sz="1800">
                <a:latin typeface="Times New Roman" panose="02020603050405020304" pitchFamily="18" charset="0"/>
                <a:ea typeface="楷体_GB2312" pitchFamily="49" charset="-122"/>
                <a:cs typeface="Times New Roman" panose="02020603050405020304" pitchFamily="18"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noChangeArrowheads="1"/>
          </p:cNvSpPr>
          <p:nvPr>
            <p:ph type="dt" sz="half" idx="15"/>
          </p:nvPr>
        </p:nvSpPr>
        <p:spPr>
          <a:ln/>
        </p:spPr>
        <p:txBody>
          <a:bodyPr/>
          <a:lstStyle>
            <a:lvl1pPr>
              <a:defRPr/>
            </a:lvl1pPr>
          </a:lstStyle>
          <a:p>
            <a:pPr>
              <a:defRPr/>
            </a:pPr>
            <a:fld id="{3451684B-39A9-4E4B-9E57-68DF78966DD9}" type="datetime1">
              <a:rPr lang="zh-CN" altLang="en-US"/>
              <a:pPr>
                <a:defRPr/>
              </a:pPr>
              <a:t>2016/9/21</a:t>
            </a:fld>
            <a:endParaRPr lang="zh-CN" altLang="en-US"/>
          </a:p>
        </p:txBody>
      </p:sp>
      <p:sp>
        <p:nvSpPr>
          <p:cNvPr id="5" name="页脚占位符 4"/>
          <p:cNvSpPr>
            <a:spLocks noGrp="1" noChangeArrowheads="1"/>
          </p:cNvSpPr>
          <p:nvPr>
            <p:ph type="ftr" sz="quarter" idx="16"/>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7"/>
          </p:nvPr>
        </p:nvSpPr>
        <p:spPr>
          <a:ln/>
        </p:spPr>
        <p:txBody>
          <a:bodyPr/>
          <a:lstStyle>
            <a:lvl1pPr>
              <a:defRPr/>
            </a:lvl1pPr>
          </a:lstStyle>
          <a:p>
            <a:pPr>
              <a:defRPr/>
            </a:pPr>
            <a:fld id="{6EC93F89-8C55-4124-8E95-4BF35E04101C}" type="slidenum">
              <a:rPr lang="zh-CN" altLang="en-US"/>
              <a:pPr>
                <a:defRPr/>
              </a:pPr>
              <a:t>‹#›</a:t>
            </a:fld>
            <a:endParaRPr lang="zh-CN" altLang="en-US"/>
          </a:p>
        </p:txBody>
      </p:sp>
    </p:spTree>
    <p:extLst>
      <p:ext uri="{BB962C8B-B14F-4D97-AF65-F5344CB8AC3E}">
        <p14:creationId xmlns:p14="http://schemas.microsoft.com/office/powerpoint/2010/main" val="2444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a:ea typeface="微软雅黑" pitchFamily="34" charset="-122"/>
              </a:defRPr>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8" name="内容占位符 7"/>
          <p:cNvSpPr>
            <a:spLocks noGrp="1"/>
          </p:cNvSpPr>
          <p:nvPr>
            <p:ph sz="quarter" idx="13"/>
          </p:nvPr>
        </p:nvSpPr>
        <p:spPr>
          <a:xfrm>
            <a:off x="468313" y="115888"/>
            <a:ext cx="2447925" cy="288925"/>
          </a:xfrm>
        </p:spPr>
        <p:txBody>
          <a:bodyPr/>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4"/>
          </p:nvPr>
        </p:nvSpPr>
        <p:spPr/>
        <p:txBody>
          <a:bodyPr/>
          <a:lstStyle>
            <a:lvl1pPr>
              <a:defRPr/>
            </a:lvl1pPr>
          </a:lstStyle>
          <a:p>
            <a:pPr>
              <a:defRPr/>
            </a:pPr>
            <a:fld id="{F0A2E467-AF1E-46F6-9AC3-DAA00AB18A1F}" type="datetime1">
              <a:rPr lang="zh-CN" altLang="en-US"/>
              <a:pPr>
                <a:defRPr/>
              </a:pPr>
              <a:t>2016/9/21</a:t>
            </a:fld>
            <a:endParaRPr lang="zh-CN" altLang="en-US"/>
          </a:p>
        </p:txBody>
      </p:sp>
      <p:sp>
        <p:nvSpPr>
          <p:cNvPr id="6" name="页脚占位符 4"/>
          <p:cNvSpPr>
            <a:spLocks noGrp="1"/>
          </p:cNvSpPr>
          <p:nvPr>
            <p:ph type="ftr" sz="quarter" idx="15"/>
          </p:nvPr>
        </p:nvSpPr>
        <p:spPr/>
        <p:txBody>
          <a:bodyPr/>
          <a:lstStyle>
            <a:lvl1pPr>
              <a:defRPr/>
            </a:lvl1pPr>
          </a:lstStyle>
          <a:p>
            <a:pPr>
              <a:defRPr/>
            </a:pPr>
            <a:endParaRPr lang="zh-CN" altLang="en-US"/>
          </a:p>
        </p:txBody>
      </p:sp>
      <p:sp>
        <p:nvSpPr>
          <p:cNvPr id="7" name="灯片编号占位符 5"/>
          <p:cNvSpPr>
            <a:spLocks noGrp="1"/>
          </p:cNvSpPr>
          <p:nvPr>
            <p:ph type="sldNum" sz="quarter" idx="16"/>
          </p:nvPr>
        </p:nvSpPr>
        <p:spPr/>
        <p:txBody>
          <a:bodyPr/>
          <a:lstStyle>
            <a:lvl1pPr>
              <a:defRPr/>
            </a:lvl1pPr>
          </a:lstStyle>
          <a:p>
            <a:pPr>
              <a:defRPr/>
            </a:pPr>
            <a:fld id="{11ECC2D1-316C-4396-BC93-AE728EDACFAF}" type="slidenum">
              <a:rPr lang="zh-CN" altLang="en-US"/>
              <a:pPr>
                <a:defRPr/>
              </a:pPr>
              <a:t>‹#›</a:t>
            </a:fld>
            <a:endParaRPr lang="zh-CN" altLang="en-US"/>
          </a:p>
        </p:txBody>
      </p:sp>
    </p:spTree>
    <p:extLst>
      <p:ext uri="{BB962C8B-B14F-4D97-AF65-F5344CB8AC3E}">
        <p14:creationId xmlns:p14="http://schemas.microsoft.com/office/powerpoint/2010/main" val="170983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D203D7A-4B2C-4E08-8B6B-5392B9F43755}" type="datetime1">
              <a:rPr lang="zh-CN" altLang="en-US"/>
              <a:pPr>
                <a:defRPr/>
              </a:pPr>
              <a:t>2016/9/21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54B90A6-7836-4601-86E4-937A53DB8B67}"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70F20FF-7505-4AC3-8254-4DF7B60DBC76}" type="datetime1">
              <a:rPr lang="zh-CN" altLang="en-US"/>
              <a:pPr>
                <a:defRPr/>
              </a:pPr>
              <a:t>2016/9/21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3EA4DFF-D081-4BB8-B88F-208A6474FC2E}"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BEF12C07-BC41-4BE0-AF55-235BD13756C2}" type="datetime1">
              <a:rPr lang="zh-CN" altLang="en-US"/>
              <a:pPr>
                <a:defRPr/>
              </a:pPr>
              <a:t>2016/9/21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0D49225-2AA5-4AF6-9C14-AD4E1027285B}"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CCC7418-403F-4FF3-ABAB-6723E5E19FE1}" type="datetime1">
              <a:rPr lang="zh-CN" altLang="en-US"/>
              <a:pPr>
                <a:defRPr/>
              </a:pPr>
              <a:t>2016/9/21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F0A26A2-4D73-44B8-8FB1-4EC8E71048A0}"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AB5C71F-9DF6-4007-819D-5F7E1840692D}" type="datetime1">
              <a:rPr lang="zh-CN" altLang="en-US"/>
              <a:pPr>
                <a:defRPr/>
              </a:pPr>
              <a:t>2016/9/21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3C98143-76A9-4647-B11E-2D2C7014AACC}"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828ABE1-AB03-4F3A-AC20-BE8DFB317B72}" type="datetime1">
              <a:rPr lang="zh-CN" altLang="en-US"/>
              <a:pPr>
                <a:defRPr/>
              </a:pPr>
              <a:t>2016/9/21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B63969A-2E41-4878-9742-D60EC62F8B5D}"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CA507DA-0F2B-4ACA-A267-26C511881BBD}" type="datetime1">
              <a:rPr lang="zh-CN" altLang="en-US"/>
              <a:pPr>
                <a:defRPr/>
              </a:pPr>
              <a:t>2016/9/21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5FBE1EC-1CFC-4B77-873D-EBB84235FB40}"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230F4C9-C553-4D73-971F-0C6DDAAA51CA}" type="datetime1">
              <a:rPr lang="zh-CN" altLang="en-US"/>
              <a:pPr>
                <a:defRPr/>
              </a:pPr>
              <a:t>2016/9/21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B1B9A1E-1A98-46F3-B0C2-E140FB1F8F7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F1E4DF5-C506-4C29-B4E4-D3D5CC468864}" type="datetime1">
              <a:rPr lang="zh-CN" altLang="en-US"/>
              <a:pPr>
                <a:defRPr/>
              </a:pPr>
              <a:t>2016/9/21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0A79A8A-5F4B-4A1E-9914-8809742312A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E:\平面设计\品牌形象\ppt\20130715稿3\封面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6"/>
          <p:cNvSpPr txBox="1">
            <a:spLocks noChangeArrowheads="1"/>
          </p:cNvSpPr>
          <p:nvPr/>
        </p:nvSpPr>
        <p:spPr bwMode="auto">
          <a:xfrm>
            <a:off x="857224" y="2071678"/>
            <a:ext cx="79296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4000" dirty="0" smtClean="0">
                <a:solidFill>
                  <a:srgbClr val="1C225E"/>
                </a:solidFill>
                <a:latin typeface="黑体" pitchFamily="2" charset="-122"/>
                <a:ea typeface="黑体" pitchFamily="2" charset="-122"/>
              </a:rPr>
              <a:t>棕榈油产业链报告</a:t>
            </a:r>
            <a:endParaRPr lang="zh-CN" altLang="en-US" sz="4000" dirty="0">
              <a:solidFill>
                <a:srgbClr val="1C225E"/>
              </a:solidFill>
              <a:latin typeface="黑体" pitchFamily="2" charset="-122"/>
              <a:ea typeface="黑体" pitchFamily="2" charset="-122"/>
            </a:endParaRPr>
          </a:p>
        </p:txBody>
      </p:sp>
      <p:sp>
        <p:nvSpPr>
          <p:cNvPr id="2054" name="TextBox 9"/>
          <p:cNvSpPr txBox="1">
            <a:spLocks noChangeArrowheads="1"/>
          </p:cNvSpPr>
          <p:nvPr/>
        </p:nvSpPr>
        <p:spPr bwMode="auto">
          <a:xfrm>
            <a:off x="0" y="6429396"/>
            <a:ext cx="2520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200" b="1" dirty="0">
                <a:solidFill>
                  <a:schemeClr val="bg1"/>
                </a:solidFill>
                <a:ea typeface="方正黑体简体" pitchFamily="1" charset="-122"/>
                <a:cs typeface="Arial" pitchFamily="34" charset="0"/>
              </a:rPr>
              <a:t>www.cindaqh.com</a:t>
            </a:r>
            <a:endParaRPr lang="zh-CN" altLang="en-US" sz="1200" b="1" dirty="0">
              <a:solidFill>
                <a:schemeClr val="bg1"/>
              </a:solidFill>
              <a:ea typeface="方正黑体简体" pitchFamily="1" charset="-122"/>
              <a:cs typeface="Arial" pitchFamily="34" charset="0"/>
            </a:endParaRPr>
          </a:p>
        </p:txBody>
      </p:sp>
      <p:sp>
        <p:nvSpPr>
          <p:cNvPr id="9" name="TextBox 8"/>
          <p:cNvSpPr txBox="1"/>
          <p:nvPr/>
        </p:nvSpPr>
        <p:spPr>
          <a:xfrm>
            <a:off x="6000760" y="3714752"/>
            <a:ext cx="3357586" cy="400110"/>
          </a:xfrm>
          <a:prstGeom prst="rect">
            <a:avLst/>
          </a:prstGeom>
          <a:noFill/>
        </p:spPr>
        <p:txBody>
          <a:bodyPr wrap="square" rtlCol="0">
            <a:spAutoFit/>
          </a:bodyPr>
          <a:lstStyle/>
          <a:p>
            <a:r>
              <a:rPr lang="zh-CN" altLang="en-US" sz="2000" dirty="0" smtClean="0">
                <a:latin typeface="华文细黑" pitchFamily="2" charset="-122"/>
                <a:ea typeface="华文细黑" pitchFamily="2" charset="-122"/>
              </a:rPr>
              <a:t>研究发展中心   顾宇路</a:t>
            </a:r>
            <a:r>
              <a:rPr lang="en-US" altLang="zh-CN" sz="2000" dirty="0" smtClean="0">
                <a:latin typeface="华文细黑" pitchFamily="2" charset="-122"/>
                <a:ea typeface="华文细黑" pitchFamily="2" charset="-122"/>
              </a:rPr>
              <a:t>	</a:t>
            </a:r>
            <a:endParaRPr lang="zh-CN" altLang="en-US" dirty="0">
              <a:latin typeface="Times New Roman" pitchFamily="18" charset="0"/>
              <a:ea typeface="华文行楷" pitchFamily="2" charset="-122"/>
              <a:cs typeface="Times New Roman" pitchFamily="18" charset="0"/>
            </a:endParaRPr>
          </a:p>
        </p:txBody>
      </p:sp>
      <p:sp>
        <p:nvSpPr>
          <p:cNvPr id="7" name="矩形 6"/>
          <p:cNvSpPr/>
          <p:nvPr/>
        </p:nvSpPr>
        <p:spPr>
          <a:xfrm>
            <a:off x="7191369" y="4357694"/>
            <a:ext cx="1178529" cy="369332"/>
          </a:xfrm>
          <a:prstGeom prst="rect">
            <a:avLst/>
          </a:prstGeom>
        </p:spPr>
        <p:txBody>
          <a:bodyPr wrap="none">
            <a:spAutoFit/>
          </a:bodyPr>
          <a:lstStyle/>
          <a:p>
            <a:r>
              <a:rPr lang="en-US" altLang="zh-CN" dirty="0" smtClean="0">
                <a:latin typeface="华文楷体" pitchFamily="2" charset="-122"/>
                <a:ea typeface="华文楷体" pitchFamily="2" charset="-122"/>
                <a:cs typeface="Times New Roman" pitchFamily="18" charset="0"/>
              </a:rPr>
              <a:t>2016/9/19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dirty="0" smtClean="0"/>
              <a:t>棕榈进口国</a:t>
            </a:r>
            <a:r>
              <a:rPr lang="en-US" altLang="zh-CN" dirty="0" smtClean="0"/>
              <a:t>—</a:t>
            </a:r>
            <a:r>
              <a:rPr lang="zh-CN" altLang="en-US" dirty="0"/>
              <a:t>欧盟</a:t>
            </a:r>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10</a:t>
            </a:fld>
            <a:endParaRPr lang="zh-CN" altLang="en-US"/>
          </a:p>
        </p:txBody>
      </p:sp>
      <p:sp>
        <p:nvSpPr>
          <p:cNvPr id="6" name="内容占位符 5"/>
          <p:cNvSpPr>
            <a:spLocks noGrp="1"/>
          </p:cNvSpPr>
          <p:nvPr>
            <p:ph sz="quarter" idx="14"/>
          </p:nvPr>
        </p:nvSpPr>
        <p:spPr>
          <a:xfrm flipH="1" flipV="1">
            <a:off x="-1692696" y="5589240"/>
            <a:ext cx="216024" cy="45719"/>
          </a:xfrm>
        </p:spPr>
        <p:txBody>
          <a:bodyPr/>
          <a:lstStyle/>
          <a:p>
            <a:endParaRPr lang="zh-CN" altLang="en-US" dirty="0"/>
          </a:p>
        </p:txBody>
      </p:sp>
      <p:pic>
        <p:nvPicPr>
          <p:cNvPr id="9" name="图片 8" descr="C:\Users\yulu\Documents\Tencent Files\446324665\Image\C2C\ME%ZH)091[DPG}UYAP(KN]2.png"/>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40768"/>
            <a:ext cx="7632848" cy="3022080"/>
          </a:xfrm>
          <a:prstGeom prst="rect">
            <a:avLst/>
          </a:prstGeom>
          <a:noFill/>
          <a:ln>
            <a:noFill/>
          </a:ln>
        </p:spPr>
      </p:pic>
      <p:sp>
        <p:nvSpPr>
          <p:cNvPr id="3" name="矩形 2"/>
          <p:cNvSpPr/>
          <p:nvPr/>
        </p:nvSpPr>
        <p:spPr>
          <a:xfrm>
            <a:off x="2699792" y="1628800"/>
            <a:ext cx="1512168" cy="2520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下箭头 4"/>
          <p:cNvSpPr/>
          <p:nvPr/>
        </p:nvSpPr>
        <p:spPr>
          <a:xfrm>
            <a:off x="3221850" y="4077072"/>
            <a:ext cx="46805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05620" y="4797152"/>
            <a:ext cx="1800200" cy="923330"/>
          </a:xfrm>
          <a:prstGeom prst="rect">
            <a:avLst/>
          </a:prstGeom>
          <a:noFill/>
        </p:spPr>
        <p:txBody>
          <a:bodyPr wrap="square" rtlCol="0">
            <a:spAutoFit/>
          </a:bodyPr>
          <a:lstStyle/>
          <a:p>
            <a:r>
              <a:rPr lang="zh-CN" altLang="en-US" dirty="0" smtClean="0"/>
              <a:t>进口量从</a:t>
            </a:r>
            <a:r>
              <a:rPr lang="en-US" altLang="zh-CN" dirty="0" smtClean="0"/>
              <a:t>600</a:t>
            </a:r>
            <a:r>
              <a:rPr lang="zh-CN" altLang="en-US" dirty="0" smtClean="0"/>
              <a:t>万吨下降到</a:t>
            </a:r>
            <a:r>
              <a:rPr lang="en-US" altLang="zh-CN" dirty="0" smtClean="0"/>
              <a:t>420</a:t>
            </a:r>
            <a:r>
              <a:rPr lang="zh-CN" altLang="en-US" dirty="0" smtClean="0"/>
              <a:t>万吨</a:t>
            </a:r>
            <a:endParaRPr lang="zh-CN" altLang="en-US" dirty="0"/>
          </a:p>
        </p:txBody>
      </p:sp>
      <p:sp>
        <p:nvSpPr>
          <p:cNvPr id="10" name="矩形 9"/>
          <p:cNvSpPr/>
          <p:nvPr/>
        </p:nvSpPr>
        <p:spPr>
          <a:xfrm>
            <a:off x="4211960" y="1628800"/>
            <a:ext cx="2376264" cy="2520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a:off x="5112060" y="4093214"/>
            <a:ext cx="46805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644008" y="4813294"/>
            <a:ext cx="1728192" cy="923330"/>
          </a:xfrm>
          <a:prstGeom prst="rect">
            <a:avLst/>
          </a:prstGeom>
          <a:noFill/>
        </p:spPr>
        <p:txBody>
          <a:bodyPr wrap="square" rtlCol="0">
            <a:spAutoFit/>
          </a:bodyPr>
          <a:lstStyle/>
          <a:p>
            <a:r>
              <a:rPr lang="zh-CN" altLang="en-US" dirty="0" smtClean="0"/>
              <a:t>进口量从</a:t>
            </a:r>
            <a:r>
              <a:rPr lang="en-US" altLang="zh-CN" dirty="0" smtClean="0"/>
              <a:t>420</a:t>
            </a:r>
            <a:r>
              <a:rPr lang="zh-CN" altLang="en-US" dirty="0" smtClean="0"/>
              <a:t>万吨增长至</a:t>
            </a:r>
            <a:r>
              <a:rPr lang="en-US" altLang="zh-CN" dirty="0" smtClean="0"/>
              <a:t>710</a:t>
            </a:r>
            <a:r>
              <a:rPr lang="zh-CN" altLang="en-US" dirty="0" smtClean="0"/>
              <a:t>万吨</a:t>
            </a:r>
            <a:endParaRPr lang="zh-CN" altLang="en-US" dirty="0"/>
          </a:p>
        </p:txBody>
      </p:sp>
      <p:sp>
        <p:nvSpPr>
          <p:cNvPr id="13" name="矩形 12"/>
          <p:cNvSpPr/>
          <p:nvPr/>
        </p:nvSpPr>
        <p:spPr>
          <a:xfrm>
            <a:off x="6588224" y="1628800"/>
            <a:ext cx="1368152" cy="2520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p:nvSpPr>
        <p:spPr>
          <a:xfrm>
            <a:off x="7092280" y="4077072"/>
            <a:ext cx="432048" cy="736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6516216" y="4813294"/>
            <a:ext cx="1440160" cy="923330"/>
          </a:xfrm>
          <a:prstGeom prst="rect">
            <a:avLst/>
          </a:prstGeom>
          <a:noFill/>
        </p:spPr>
        <p:txBody>
          <a:bodyPr wrap="square" rtlCol="0">
            <a:spAutoFit/>
          </a:bodyPr>
          <a:lstStyle/>
          <a:p>
            <a:r>
              <a:rPr lang="en-US" altLang="zh-CN" dirty="0" smtClean="0"/>
              <a:t>710</a:t>
            </a:r>
            <a:r>
              <a:rPr lang="zh-CN" altLang="en-US" dirty="0" smtClean="0"/>
              <a:t>万吨逐年下降至</a:t>
            </a:r>
            <a:r>
              <a:rPr lang="en-US" altLang="zh-CN" dirty="0" smtClean="0"/>
              <a:t>610</a:t>
            </a:r>
            <a:r>
              <a:rPr lang="zh-CN" altLang="en-US" dirty="0" smtClean="0"/>
              <a:t>万吨</a:t>
            </a:r>
            <a:endParaRPr lang="zh-CN" altLang="en-US" dirty="0"/>
          </a:p>
        </p:txBody>
      </p:sp>
    </p:spTree>
    <p:extLst>
      <p:ext uri="{BB962C8B-B14F-4D97-AF65-F5344CB8AC3E}">
        <p14:creationId xmlns:p14="http://schemas.microsoft.com/office/powerpoint/2010/main" val="909392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dirty="0" smtClean="0"/>
              <a:t>棕榈供应周期</a:t>
            </a:r>
            <a:endParaRPr lang="zh-CN" altLang="en-US" dirty="0"/>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11</a:t>
            </a:fld>
            <a:endParaRPr lang="zh-CN" altLang="en-US"/>
          </a:p>
        </p:txBody>
      </p:sp>
      <p:sp>
        <p:nvSpPr>
          <p:cNvPr id="6" name="内容占位符 5"/>
          <p:cNvSpPr>
            <a:spLocks noGrp="1"/>
          </p:cNvSpPr>
          <p:nvPr>
            <p:ph sz="quarter" idx="14"/>
          </p:nvPr>
        </p:nvSpPr>
        <p:spPr>
          <a:xfrm flipH="1" flipV="1">
            <a:off x="-1692696" y="5589240"/>
            <a:ext cx="216024" cy="45719"/>
          </a:xfrm>
        </p:spPr>
        <p:txBody>
          <a:bodyPr/>
          <a:lstStyle/>
          <a:p>
            <a:endParaRPr lang="zh-CN" altLang="en-US" dirty="0"/>
          </a:p>
        </p:txBody>
      </p:sp>
      <p:pic>
        <p:nvPicPr>
          <p:cNvPr id="7" name="图片 6"/>
          <p:cNvPicPr/>
          <p:nvPr/>
        </p:nvPicPr>
        <p:blipFill>
          <a:blip r:embed="rId3"/>
          <a:stretch>
            <a:fillRect/>
          </a:stretch>
        </p:blipFill>
        <p:spPr>
          <a:xfrm>
            <a:off x="755576" y="1556792"/>
            <a:ext cx="7056784" cy="3096344"/>
          </a:xfrm>
          <a:prstGeom prst="rect">
            <a:avLst/>
          </a:prstGeom>
        </p:spPr>
      </p:pic>
      <p:sp>
        <p:nvSpPr>
          <p:cNvPr id="5" name="矩形 4"/>
          <p:cNvSpPr/>
          <p:nvPr/>
        </p:nvSpPr>
        <p:spPr>
          <a:xfrm>
            <a:off x="1187624" y="2060848"/>
            <a:ext cx="576064"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27784" y="2060848"/>
            <a:ext cx="288032"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851920" y="2060848"/>
            <a:ext cx="288032"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004048" y="2060848"/>
            <a:ext cx="288032"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372200" y="2060848"/>
            <a:ext cx="576064"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755576" y="4869160"/>
            <a:ext cx="7416824" cy="646331"/>
          </a:xfrm>
          <a:prstGeom prst="rect">
            <a:avLst/>
          </a:prstGeom>
          <a:noFill/>
        </p:spPr>
        <p:txBody>
          <a:bodyPr wrap="square" rtlCol="0">
            <a:spAutoFit/>
          </a:bodyPr>
          <a:lstStyle/>
          <a:p>
            <a:r>
              <a:rPr lang="zh-CN" altLang="en-US" dirty="0" smtClean="0"/>
              <a:t>产量周期即为天气周期，每</a:t>
            </a:r>
            <a:r>
              <a:rPr lang="en-US" altLang="zh-CN" dirty="0" smtClean="0"/>
              <a:t>4</a:t>
            </a:r>
            <a:r>
              <a:rPr lang="zh-CN" altLang="en-US" dirty="0" smtClean="0"/>
              <a:t>年一个厄尔尼诺气候周期造成了棕榈油每</a:t>
            </a:r>
            <a:r>
              <a:rPr lang="en-US" altLang="zh-CN" dirty="0" smtClean="0"/>
              <a:t>4</a:t>
            </a:r>
            <a:r>
              <a:rPr lang="zh-CN" altLang="en-US" dirty="0" smtClean="0"/>
              <a:t>年出现一个产量同比低点，相应期价出现一波上涨；</a:t>
            </a:r>
            <a:endParaRPr lang="zh-CN" altLang="en-US" dirty="0"/>
          </a:p>
        </p:txBody>
      </p:sp>
    </p:spTree>
    <p:extLst>
      <p:ext uri="{BB962C8B-B14F-4D97-AF65-F5344CB8AC3E}">
        <p14:creationId xmlns:p14="http://schemas.microsoft.com/office/powerpoint/2010/main" val="2663407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dirty="0" smtClean="0"/>
              <a:t>棕榈需求周期</a:t>
            </a:r>
            <a:r>
              <a:rPr lang="en-US" altLang="zh-CN" dirty="0" smtClean="0"/>
              <a:t>—</a:t>
            </a:r>
            <a:r>
              <a:rPr lang="zh-CN" altLang="en-US" dirty="0" smtClean="0"/>
              <a:t>生物性柴油</a:t>
            </a:r>
            <a:endParaRPr lang="zh-CN" altLang="en-US" dirty="0"/>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12</a:t>
            </a:fld>
            <a:endParaRPr lang="zh-CN" altLang="en-US"/>
          </a:p>
        </p:txBody>
      </p:sp>
      <p:sp>
        <p:nvSpPr>
          <p:cNvPr id="6" name="内容占位符 5"/>
          <p:cNvSpPr>
            <a:spLocks noGrp="1"/>
          </p:cNvSpPr>
          <p:nvPr>
            <p:ph sz="quarter" idx="14"/>
          </p:nvPr>
        </p:nvSpPr>
        <p:spPr>
          <a:xfrm flipH="1" flipV="1">
            <a:off x="-1692696" y="5589240"/>
            <a:ext cx="216024" cy="45719"/>
          </a:xfrm>
        </p:spPr>
        <p:txBody>
          <a:bodyPr/>
          <a:lstStyle/>
          <a:p>
            <a:endParaRPr lang="zh-CN" altLang="en-US" dirty="0"/>
          </a:p>
        </p:txBody>
      </p:sp>
      <p:sp>
        <p:nvSpPr>
          <p:cNvPr id="5" name="TextBox 4"/>
          <p:cNvSpPr txBox="1"/>
          <p:nvPr/>
        </p:nvSpPr>
        <p:spPr>
          <a:xfrm>
            <a:off x="455051" y="1844824"/>
            <a:ext cx="8064896" cy="2031325"/>
          </a:xfrm>
          <a:prstGeom prst="rect">
            <a:avLst/>
          </a:prstGeom>
          <a:noFill/>
        </p:spPr>
        <p:txBody>
          <a:bodyPr wrap="square" rtlCol="0">
            <a:spAutoFit/>
          </a:bodyPr>
          <a:lstStyle/>
          <a:p>
            <a:pPr marL="342900" indent="-342900" algn="l">
              <a:buAutoNum type="arabicPeriod"/>
            </a:pPr>
            <a:r>
              <a:rPr lang="zh-CN" altLang="en-US" dirty="0" smtClean="0"/>
              <a:t>棕榈油制生物性柴油主要消费地区为：欧盟，马来西亚，印尼；</a:t>
            </a:r>
            <a:endParaRPr lang="en-US" altLang="zh-CN" dirty="0" smtClean="0"/>
          </a:p>
          <a:p>
            <a:pPr marL="342900" indent="-342900" algn="l">
              <a:buAutoNum type="arabicPeriod"/>
            </a:pPr>
            <a:endParaRPr lang="en-US" altLang="zh-CN" dirty="0"/>
          </a:p>
          <a:p>
            <a:pPr marL="342900" indent="-342900" algn="l">
              <a:buAutoNum type="arabicPeriod"/>
            </a:pPr>
            <a:r>
              <a:rPr lang="zh-CN" altLang="en-US" dirty="0" smtClean="0"/>
              <a:t>欧盟进口棕榈油有一半以上用作生物性柴油；</a:t>
            </a:r>
            <a:endParaRPr lang="en-US" altLang="zh-CN" dirty="0" smtClean="0"/>
          </a:p>
          <a:p>
            <a:pPr marL="342900" indent="-342900" algn="l">
              <a:buAutoNum type="arabicPeriod"/>
            </a:pPr>
            <a:endParaRPr lang="en-US" altLang="zh-CN" dirty="0"/>
          </a:p>
          <a:p>
            <a:pPr marL="342900" indent="-342900" algn="l">
              <a:buAutoNum type="arabicPeriod"/>
            </a:pPr>
            <a:r>
              <a:rPr lang="zh-CN" altLang="en-US" dirty="0" smtClean="0"/>
              <a:t>马来西亚当前生物性柴油用量约为产量的</a:t>
            </a:r>
            <a:r>
              <a:rPr lang="en-US" altLang="zh-CN" dirty="0" smtClean="0"/>
              <a:t>3%</a:t>
            </a:r>
            <a:r>
              <a:rPr lang="zh-CN" altLang="en-US" dirty="0" smtClean="0"/>
              <a:t>；</a:t>
            </a:r>
            <a:endParaRPr lang="en-US" altLang="zh-CN" dirty="0" smtClean="0"/>
          </a:p>
          <a:p>
            <a:pPr marL="342900" indent="-342900" algn="l">
              <a:buAutoNum type="arabicPeriod"/>
            </a:pPr>
            <a:endParaRPr lang="en-US" altLang="zh-CN" dirty="0"/>
          </a:p>
          <a:p>
            <a:pPr marL="342900" indent="-342900" algn="l">
              <a:buAutoNum type="arabicPeriod"/>
            </a:pPr>
            <a:r>
              <a:rPr lang="zh-CN" altLang="en-US" dirty="0" smtClean="0"/>
              <a:t>印尼生柴用量约为产量的</a:t>
            </a:r>
            <a:r>
              <a:rPr lang="en-US" altLang="zh-CN" dirty="0" smtClean="0"/>
              <a:t>6%-8%</a:t>
            </a:r>
            <a:r>
              <a:rPr lang="zh-CN" altLang="en-US" dirty="0" smtClean="0"/>
              <a:t>；</a:t>
            </a:r>
            <a:endParaRPr lang="zh-CN" altLang="en-US" dirty="0"/>
          </a:p>
        </p:txBody>
      </p:sp>
    </p:spTree>
    <p:extLst>
      <p:ext uri="{BB962C8B-B14F-4D97-AF65-F5344CB8AC3E}">
        <p14:creationId xmlns:p14="http://schemas.microsoft.com/office/powerpoint/2010/main" val="733185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dirty="0" smtClean="0"/>
              <a:t>生物性柴油制作</a:t>
            </a:r>
            <a:r>
              <a:rPr lang="en-US" altLang="zh-CN" dirty="0" smtClean="0"/>
              <a:t>-</a:t>
            </a:r>
            <a:r>
              <a:rPr lang="zh-CN" altLang="en-US" dirty="0" smtClean="0"/>
              <a:t>印度尼西亚</a:t>
            </a:r>
            <a:endParaRPr lang="zh-CN" altLang="en-US" dirty="0"/>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13</a:t>
            </a:fld>
            <a:endParaRPr lang="zh-CN" altLang="en-US"/>
          </a:p>
        </p:txBody>
      </p:sp>
      <p:sp>
        <p:nvSpPr>
          <p:cNvPr id="6" name="内容占位符 5"/>
          <p:cNvSpPr>
            <a:spLocks noGrp="1"/>
          </p:cNvSpPr>
          <p:nvPr>
            <p:ph sz="quarter" idx="14"/>
          </p:nvPr>
        </p:nvSpPr>
        <p:spPr>
          <a:xfrm flipH="1" flipV="1">
            <a:off x="-1692696" y="5589240"/>
            <a:ext cx="216024" cy="45719"/>
          </a:xfrm>
        </p:spPr>
        <p:txBody>
          <a:bodyPr/>
          <a:lstStyle/>
          <a:p>
            <a:endParaRPr lang="zh-CN" altLang="en-US" dirty="0"/>
          </a:p>
        </p:txBody>
      </p:sp>
      <p:pic>
        <p:nvPicPr>
          <p:cNvPr id="8" name="图片 7"/>
          <p:cNvPicPr/>
          <p:nvPr/>
        </p:nvPicPr>
        <p:blipFill>
          <a:blip r:embed="rId3"/>
          <a:stretch>
            <a:fillRect/>
          </a:stretch>
        </p:blipFill>
        <p:spPr>
          <a:xfrm>
            <a:off x="899592" y="1412776"/>
            <a:ext cx="6984776" cy="2736305"/>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428268"/>
            <a:ext cx="6696744"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676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468312" y="692150"/>
            <a:ext cx="6335936" cy="649288"/>
          </a:xfrm>
        </p:spPr>
        <p:txBody>
          <a:bodyPr/>
          <a:lstStyle/>
          <a:p>
            <a:r>
              <a:rPr lang="zh-CN" altLang="en-US" dirty="0" smtClean="0"/>
              <a:t>中国食用</a:t>
            </a:r>
            <a:r>
              <a:rPr lang="zh-CN" altLang="zh-CN" dirty="0" smtClean="0"/>
              <a:t>棕榈油</a:t>
            </a:r>
            <a:r>
              <a:rPr lang="zh-CN" altLang="zh-CN" dirty="0"/>
              <a:t>主要用途以及比例</a:t>
            </a:r>
            <a:endParaRPr lang="zh-CN" altLang="en-US" dirty="0"/>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14</a:t>
            </a:fld>
            <a:endParaRPr lang="zh-CN" altLang="en-US"/>
          </a:p>
        </p:txBody>
      </p:sp>
      <p:pic>
        <p:nvPicPr>
          <p:cNvPr id="5" name="内容占位符 4"/>
          <p:cNvPicPr>
            <a:picLocks noGrp="1"/>
          </p:cNvPicPr>
          <p:nvPr>
            <p:ph sz="quarter" idx="14"/>
          </p:nvPr>
        </p:nvPicPr>
        <p:blipFill>
          <a:blip r:embed="rId2"/>
          <a:srcRect/>
          <a:stretch>
            <a:fillRect/>
          </a:stretch>
        </p:blipFill>
        <p:spPr bwMode="auto">
          <a:xfrm>
            <a:off x="971600" y="1628800"/>
            <a:ext cx="6768752" cy="3672408"/>
          </a:xfrm>
          <a:prstGeom prst="rect">
            <a:avLst/>
          </a:prstGeom>
          <a:noFill/>
          <a:ln w="9525">
            <a:noFill/>
            <a:miter lim="800000"/>
            <a:headEnd/>
            <a:tailEnd/>
          </a:ln>
        </p:spPr>
      </p:pic>
    </p:spTree>
    <p:extLst>
      <p:ext uri="{BB962C8B-B14F-4D97-AF65-F5344CB8AC3E}">
        <p14:creationId xmlns:p14="http://schemas.microsoft.com/office/powerpoint/2010/main" val="370380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dirty="0" smtClean="0"/>
              <a:t>中国食用油消费结构</a:t>
            </a:r>
            <a:endParaRPr lang="zh-CN" altLang="en-US" dirty="0"/>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15</a:t>
            </a:fld>
            <a:endParaRPr lang="zh-CN" altLang="en-US"/>
          </a:p>
        </p:txBody>
      </p:sp>
      <p:sp>
        <p:nvSpPr>
          <p:cNvPr id="6" name="内容占位符 5"/>
          <p:cNvSpPr>
            <a:spLocks noGrp="1"/>
          </p:cNvSpPr>
          <p:nvPr>
            <p:ph sz="quarter" idx="14"/>
          </p:nvPr>
        </p:nvSpPr>
        <p:spPr/>
        <p:txBody>
          <a:bodyPr/>
          <a:lstStyle/>
          <a:p>
            <a:endParaRPr lang="zh-CN" altLang="en-US"/>
          </a:p>
        </p:txBody>
      </p:sp>
      <p:pic>
        <p:nvPicPr>
          <p:cNvPr id="7" name="图片 6"/>
          <p:cNvPicPr/>
          <p:nvPr/>
        </p:nvPicPr>
        <p:blipFill>
          <a:blip r:embed="rId2"/>
          <a:stretch>
            <a:fillRect/>
          </a:stretch>
        </p:blipFill>
        <p:spPr>
          <a:xfrm>
            <a:off x="683568" y="1484784"/>
            <a:ext cx="7488832" cy="3744416"/>
          </a:xfrm>
          <a:prstGeom prst="rect">
            <a:avLst/>
          </a:prstGeom>
        </p:spPr>
      </p:pic>
    </p:spTree>
    <p:extLst>
      <p:ext uri="{BB962C8B-B14F-4D97-AF65-F5344CB8AC3E}">
        <p14:creationId xmlns:p14="http://schemas.microsoft.com/office/powerpoint/2010/main" val="1176878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dirty="0" smtClean="0"/>
              <a:t>中国食用油消费结构</a:t>
            </a:r>
            <a:r>
              <a:rPr lang="en-US" altLang="zh-CN" dirty="0" smtClean="0"/>
              <a:t>-</a:t>
            </a:r>
            <a:r>
              <a:rPr lang="zh-CN" altLang="en-US" dirty="0" smtClean="0"/>
              <a:t>方便面</a:t>
            </a:r>
            <a:endParaRPr lang="zh-CN" altLang="en-US" dirty="0"/>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16</a:t>
            </a:fld>
            <a:endParaRPr lang="zh-CN" altLang="en-US"/>
          </a:p>
        </p:txBody>
      </p:sp>
      <p:pic>
        <p:nvPicPr>
          <p:cNvPr id="8" name="chart"/>
          <p:cNvPicPr>
            <a:picLocks noGrp="1" noChangeAspect="1"/>
          </p:cNvPicPr>
          <p:nvPr>
            <p:ph sz="quarter" idx="14"/>
          </p:nvPr>
        </p:nvPicPr>
        <p:blipFill>
          <a:blip r:embed="rId2"/>
          <a:stretch>
            <a:fillRect/>
          </a:stretch>
        </p:blipFill>
        <p:spPr>
          <a:xfrm>
            <a:off x="468313" y="1627745"/>
            <a:ext cx="4319711" cy="2437111"/>
          </a:xfrm>
          <a:prstGeom prst="rect">
            <a:avLst/>
          </a:prstGeom>
        </p:spPr>
      </p:pic>
      <p:pic>
        <p:nvPicPr>
          <p:cNvPr id="9" name="图片 8"/>
          <p:cNvPicPr/>
          <p:nvPr/>
        </p:nvPicPr>
        <p:blipFill>
          <a:blip r:embed="rId3"/>
          <a:stretch>
            <a:fillRect/>
          </a:stretch>
        </p:blipFill>
        <p:spPr>
          <a:xfrm>
            <a:off x="4139952" y="3933056"/>
            <a:ext cx="4226446" cy="2450604"/>
          </a:xfrm>
          <a:prstGeom prst="rect">
            <a:avLst/>
          </a:prstGeom>
        </p:spPr>
      </p:pic>
      <p:sp>
        <p:nvSpPr>
          <p:cNvPr id="3" name="TextBox 2"/>
          <p:cNvSpPr txBox="1"/>
          <p:nvPr/>
        </p:nvSpPr>
        <p:spPr>
          <a:xfrm>
            <a:off x="5220072" y="1628800"/>
            <a:ext cx="3146326" cy="1200329"/>
          </a:xfrm>
          <a:prstGeom prst="rect">
            <a:avLst/>
          </a:prstGeom>
          <a:noFill/>
        </p:spPr>
        <p:txBody>
          <a:bodyPr wrap="square" rtlCol="0">
            <a:spAutoFit/>
          </a:bodyPr>
          <a:lstStyle/>
          <a:p>
            <a:r>
              <a:rPr lang="zh-CN" altLang="en-US" dirty="0" smtClean="0"/>
              <a:t>近年来方便面产量同比下滑，其主因是中国饮食结构的改变以及对健康观念的注重导致的。</a:t>
            </a:r>
            <a:endParaRPr lang="zh-CN" altLang="en-US" dirty="0"/>
          </a:p>
        </p:txBody>
      </p:sp>
      <p:sp>
        <p:nvSpPr>
          <p:cNvPr id="5" name="TextBox 4"/>
          <p:cNvSpPr txBox="1"/>
          <p:nvPr/>
        </p:nvSpPr>
        <p:spPr>
          <a:xfrm>
            <a:off x="611560" y="4365104"/>
            <a:ext cx="3240360" cy="1477328"/>
          </a:xfrm>
          <a:prstGeom prst="rect">
            <a:avLst/>
          </a:prstGeom>
          <a:noFill/>
        </p:spPr>
        <p:txBody>
          <a:bodyPr wrap="square" rtlCol="0">
            <a:spAutoFit/>
          </a:bodyPr>
          <a:lstStyle/>
          <a:p>
            <a:r>
              <a:rPr lang="zh-CN" altLang="en-US" dirty="0" smtClean="0"/>
              <a:t>作为夕阳行业的代表，方便面行业平均利润基本为零，利润主要集中在大型企业手中，随着中小企业的陆续倒闭，方便面产量不容乐观。</a:t>
            </a:r>
            <a:endParaRPr lang="zh-CN" altLang="en-US" dirty="0"/>
          </a:p>
        </p:txBody>
      </p:sp>
    </p:spTree>
    <p:extLst>
      <p:ext uri="{BB962C8B-B14F-4D97-AF65-F5344CB8AC3E}">
        <p14:creationId xmlns:p14="http://schemas.microsoft.com/office/powerpoint/2010/main" val="1883716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dirty="0" smtClean="0"/>
              <a:t>中国食用油消费结构</a:t>
            </a:r>
            <a:r>
              <a:rPr lang="en-US" altLang="zh-CN" dirty="0" smtClean="0"/>
              <a:t>-</a:t>
            </a:r>
            <a:r>
              <a:rPr lang="zh-CN" altLang="en-US" dirty="0" smtClean="0"/>
              <a:t>烘培业</a:t>
            </a:r>
            <a:endParaRPr lang="zh-CN" altLang="en-US" dirty="0"/>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17</a:t>
            </a:fld>
            <a:endParaRPr lang="zh-CN" altLang="en-US"/>
          </a:p>
        </p:txBody>
      </p:sp>
      <p:pic>
        <p:nvPicPr>
          <p:cNvPr id="6" name="图片 5"/>
          <p:cNvPicPr/>
          <p:nvPr/>
        </p:nvPicPr>
        <p:blipFill>
          <a:blip r:embed="rId2"/>
          <a:stretch>
            <a:fillRect/>
          </a:stretch>
        </p:blipFill>
        <p:spPr>
          <a:xfrm>
            <a:off x="467544" y="1476152"/>
            <a:ext cx="4176464" cy="2565400"/>
          </a:xfrm>
          <a:prstGeom prst="rect">
            <a:avLst/>
          </a:prstGeom>
        </p:spPr>
      </p:pic>
      <p:pic>
        <p:nvPicPr>
          <p:cNvPr id="7" name="内容占位符 6"/>
          <p:cNvPicPr>
            <a:picLocks noGrp="1"/>
          </p:cNvPicPr>
          <p:nvPr>
            <p:ph sz="quarter" idx="14"/>
          </p:nvPr>
        </p:nvPicPr>
        <p:blipFill>
          <a:blip r:embed="rId3"/>
          <a:stretch>
            <a:fillRect/>
          </a:stretch>
        </p:blipFill>
        <p:spPr>
          <a:xfrm>
            <a:off x="4499992" y="4041552"/>
            <a:ext cx="3979948" cy="2331144"/>
          </a:xfrm>
          <a:prstGeom prst="rect">
            <a:avLst/>
          </a:prstGeom>
        </p:spPr>
      </p:pic>
      <p:sp>
        <p:nvSpPr>
          <p:cNvPr id="3" name="TextBox 2"/>
          <p:cNvSpPr txBox="1"/>
          <p:nvPr/>
        </p:nvSpPr>
        <p:spPr>
          <a:xfrm>
            <a:off x="4716016" y="1476152"/>
            <a:ext cx="3744416" cy="1200329"/>
          </a:xfrm>
          <a:prstGeom prst="rect">
            <a:avLst/>
          </a:prstGeom>
          <a:noFill/>
        </p:spPr>
        <p:txBody>
          <a:bodyPr wrap="square" rtlCol="0">
            <a:spAutoFit/>
          </a:bodyPr>
          <a:lstStyle/>
          <a:p>
            <a:r>
              <a:rPr lang="zh-CN" altLang="zh-CN" dirty="0"/>
              <a:t>烘培行业在经历黄金</a:t>
            </a:r>
            <a:r>
              <a:rPr lang="en-US" altLang="zh-CN" dirty="0"/>
              <a:t>10</a:t>
            </a:r>
            <a:r>
              <a:rPr lang="zh-CN" altLang="zh-CN" dirty="0"/>
              <a:t>年后收入增长快速下滑，然而作为主流休闲食品，即使资产荒的当下，整体行业也保持了大约</a:t>
            </a:r>
            <a:r>
              <a:rPr lang="en-US" altLang="zh-CN" dirty="0"/>
              <a:t>8%-10%</a:t>
            </a:r>
            <a:r>
              <a:rPr lang="zh-CN" altLang="zh-CN" dirty="0"/>
              <a:t>的收入增长</a:t>
            </a:r>
            <a:endParaRPr lang="zh-CN" altLang="en-US" dirty="0"/>
          </a:p>
        </p:txBody>
      </p:sp>
      <p:sp>
        <p:nvSpPr>
          <p:cNvPr id="5" name="TextBox 4"/>
          <p:cNvSpPr txBox="1"/>
          <p:nvPr/>
        </p:nvSpPr>
        <p:spPr>
          <a:xfrm>
            <a:off x="467544" y="4365104"/>
            <a:ext cx="3888432" cy="1754326"/>
          </a:xfrm>
          <a:prstGeom prst="rect">
            <a:avLst/>
          </a:prstGeom>
          <a:noFill/>
        </p:spPr>
        <p:txBody>
          <a:bodyPr wrap="square" rtlCol="0">
            <a:spAutoFit/>
          </a:bodyPr>
          <a:lstStyle/>
          <a:p>
            <a:r>
              <a:rPr lang="zh-CN" altLang="zh-CN" dirty="0"/>
              <a:t>代表企业的年度利润在</a:t>
            </a:r>
            <a:r>
              <a:rPr lang="en-US" altLang="zh-CN" dirty="0"/>
              <a:t>2015</a:t>
            </a:r>
            <a:r>
              <a:rPr lang="zh-CN" altLang="zh-CN" dirty="0"/>
              <a:t>年更是增长</a:t>
            </a:r>
            <a:r>
              <a:rPr lang="en-US" altLang="zh-CN" dirty="0"/>
              <a:t>15%</a:t>
            </a:r>
            <a:r>
              <a:rPr lang="zh-CN" altLang="zh-CN" dirty="0"/>
              <a:t>以上。我们预计烘培糕点行业良好的利润以及两位数的产值增长能够使此行业在今后很长的一段时间内健康发展，提升对</a:t>
            </a:r>
            <a:r>
              <a:rPr lang="en-US" altLang="zh-CN" dirty="0"/>
              <a:t>33</a:t>
            </a:r>
            <a:r>
              <a:rPr lang="zh-CN" altLang="zh-CN" dirty="0"/>
              <a:t>°棕榈油的需求。</a:t>
            </a:r>
            <a:endParaRPr lang="zh-CN" altLang="en-US" dirty="0"/>
          </a:p>
        </p:txBody>
      </p:sp>
    </p:spTree>
    <p:extLst>
      <p:ext uri="{BB962C8B-B14F-4D97-AF65-F5344CB8AC3E}">
        <p14:creationId xmlns:p14="http://schemas.microsoft.com/office/powerpoint/2010/main" val="2440926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dirty="0" smtClean="0"/>
              <a:t>中国食用油消费结构</a:t>
            </a:r>
            <a:r>
              <a:rPr lang="en-US" altLang="zh-CN" dirty="0" smtClean="0"/>
              <a:t>-</a:t>
            </a:r>
            <a:r>
              <a:rPr lang="zh-CN" altLang="en-US" dirty="0" smtClean="0"/>
              <a:t>快餐业</a:t>
            </a:r>
            <a:endParaRPr lang="zh-CN" altLang="en-US" dirty="0"/>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18</a:t>
            </a:fld>
            <a:endParaRPr lang="zh-CN" altLang="en-US"/>
          </a:p>
        </p:txBody>
      </p:sp>
      <p:pic>
        <p:nvPicPr>
          <p:cNvPr id="8" name="内容占位符 7"/>
          <p:cNvPicPr>
            <a:picLocks noGrp="1"/>
          </p:cNvPicPr>
          <p:nvPr>
            <p:ph sz="quarter" idx="14"/>
          </p:nvPr>
        </p:nvPicPr>
        <p:blipFill>
          <a:blip r:embed="rId2"/>
          <a:stretch>
            <a:fillRect/>
          </a:stretch>
        </p:blipFill>
        <p:spPr>
          <a:xfrm>
            <a:off x="683569" y="1700808"/>
            <a:ext cx="3816423" cy="2232248"/>
          </a:xfrm>
          <a:prstGeom prst="rect">
            <a:avLst/>
          </a:prstGeom>
        </p:spPr>
      </p:pic>
      <p:pic>
        <p:nvPicPr>
          <p:cNvPr id="9" name="图片 8"/>
          <p:cNvPicPr/>
          <p:nvPr/>
        </p:nvPicPr>
        <p:blipFill>
          <a:blip r:embed="rId3"/>
          <a:stretch>
            <a:fillRect/>
          </a:stretch>
        </p:blipFill>
        <p:spPr>
          <a:xfrm>
            <a:off x="4499992" y="1916832"/>
            <a:ext cx="4194190" cy="2016224"/>
          </a:xfrm>
          <a:prstGeom prst="rect">
            <a:avLst/>
          </a:prstGeom>
        </p:spPr>
      </p:pic>
      <p:sp>
        <p:nvSpPr>
          <p:cNvPr id="3" name="TextBox 2"/>
          <p:cNvSpPr txBox="1"/>
          <p:nvPr/>
        </p:nvSpPr>
        <p:spPr>
          <a:xfrm>
            <a:off x="755576" y="4149080"/>
            <a:ext cx="7632848" cy="1477328"/>
          </a:xfrm>
          <a:prstGeom prst="rect">
            <a:avLst/>
          </a:prstGeom>
          <a:noFill/>
        </p:spPr>
        <p:txBody>
          <a:bodyPr wrap="square" rtlCol="0">
            <a:spAutoFit/>
          </a:bodyPr>
          <a:lstStyle/>
          <a:p>
            <a:r>
              <a:rPr lang="zh-CN" altLang="zh-CN" dirty="0"/>
              <a:t>根据以百胜餐饮为代表的油炸类食品连锁店数据可以得知，虽然自</a:t>
            </a:r>
            <a:r>
              <a:rPr lang="en-US" altLang="zh-CN" dirty="0"/>
              <a:t>13</a:t>
            </a:r>
            <a:r>
              <a:rPr lang="zh-CN" altLang="zh-CN" dirty="0"/>
              <a:t>年以后店面增长数量有所放缓，但是无论是在全球还是在中国，连锁快餐行业整体还是处于增长的阶段。然而近期中国方面频频爆出连锁餐饮因对快速上涨成本不堪重负而关门，而此行业的前景还是有待于观察。</a:t>
            </a:r>
          </a:p>
          <a:p>
            <a:endParaRPr lang="zh-CN" altLang="en-US" dirty="0"/>
          </a:p>
        </p:txBody>
      </p:sp>
    </p:spTree>
    <p:extLst>
      <p:ext uri="{BB962C8B-B14F-4D97-AF65-F5344CB8AC3E}">
        <p14:creationId xmlns:p14="http://schemas.microsoft.com/office/powerpoint/2010/main" val="1213000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68313" y="493713"/>
            <a:ext cx="6049962" cy="855662"/>
          </a:xfrm>
          <a:prstGeom prst="rect">
            <a:avLst/>
          </a:prstGeom>
          <a:noFill/>
          <a:ln/>
        </p:spPr>
        <p:txBody>
          <a:bodyPr anchor="ctr">
            <a:normAutofit/>
          </a:bodyPr>
          <a:lstStyle/>
          <a:p>
            <a:pPr algn="l" fontAlgn="auto">
              <a:spcAft>
                <a:spcPts val="0"/>
              </a:spcAft>
              <a:defRPr/>
            </a:pPr>
            <a:r>
              <a:rPr lang="zh-CN" altLang="en-US" sz="2400" b="1" dirty="0">
                <a:latin typeface="+mj-lt"/>
                <a:ea typeface="+mj-ea"/>
                <a:cs typeface="+mj-cs"/>
              </a:rPr>
              <a:t>二</a:t>
            </a:r>
            <a:r>
              <a:rPr lang="zh-CN" altLang="en-US" sz="2400" b="1" dirty="0" smtClean="0">
                <a:latin typeface="+mj-lt"/>
                <a:ea typeface="+mj-ea"/>
                <a:cs typeface="+mj-cs"/>
              </a:rPr>
              <a:t>、总结</a:t>
            </a:r>
            <a:endParaRPr lang="zh-CN" altLang="en-US" sz="2400" b="1" dirty="0">
              <a:latin typeface="+mj-lt"/>
              <a:ea typeface="+mj-ea"/>
              <a:cs typeface="+mj-cs"/>
            </a:endParaRPr>
          </a:p>
        </p:txBody>
      </p:sp>
      <p:sp>
        <p:nvSpPr>
          <p:cNvPr id="7" name="灯片编号占位符 6"/>
          <p:cNvSpPr>
            <a:spLocks noGrp="1"/>
          </p:cNvSpPr>
          <p:nvPr>
            <p:ph type="sldNum" sz="quarter" idx="12"/>
          </p:nvPr>
        </p:nvSpPr>
        <p:spPr/>
        <p:txBody>
          <a:bodyPr/>
          <a:lstStyle/>
          <a:p>
            <a:pPr>
              <a:defRPr/>
            </a:pPr>
            <a:fld id="{912F12BF-6624-402B-9A01-D94CCD12293C}" type="slidenum">
              <a:rPr lang="zh-CN" altLang="en-US"/>
              <a:pPr>
                <a:defRPr/>
              </a:pPr>
              <a:t>19</a:t>
            </a:fld>
            <a:endParaRPr lang="zh-CN" altLang="en-US"/>
          </a:p>
        </p:txBody>
      </p:sp>
      <p:sp>
        <p:nvSpPr>
          <p:cNvPr id="17412" name="TextBox 1"/>
          <p:cNvSpPr txBox="1">
            <a:spLocks noChangeArrowheads="1"/>
          </p:cNvSpPr>
          <p:nvPr/>
        </p:nvSpPr>
        <p:spPr bwMode="auto">
          <a:xfrm>
            <a:off x="611188" y="1196752"/>
            <a:ext cx="7632700" cy="5632311"/>
          </a:xfrm>
          <a:prstGeom prst="rect">
            <a:avLst/>
          </a:prstGeom>
          <a:noFill/>
          <a:ln w="9525">
            <a:noFill/>
            <a:miter lim="800000"/>
            <a:headEnd/>
            <a:tailEnd/>
          </a:ln>
        </p:spPr>
        <p:txBody>
          <a:bodyPr>
            <a:spAutoFit/>
          </a:bodyPr>
          <a:lstStyle/>
          <a:p>
            <a:pPr marL="342900" indent="-342900" algn="l">
              <a:buAutoNum type="arabicPeriod"/>
            </a:pPr>
            <a:r>
              <a:rPr lang="zh-CN" altLang="en-US" dirty="0" smtClean="0"/>
              <a:t>棕榈油供应量</a:t>
            </a:r>
            <a:r>
              <a:rPr lang="zh-CN" altLang="en-US" dirty="0"/>
              <a:t>在近年以及今后很长一段时间会持续保持</a:t>
            </a:r>
            <a:r>
              <a:rPr lang="en-US" dirty="0"/>
              <a:t>5%-6%</a:t>
            </a:r>
            <a:r>
              <a:rPr lang="zh-CN" altLang="en-US" dirty="0"/>
              <a:t>的</a:t>
            </a:r>
            <a:r>
              <a:rPr lang="zh-CN" altLang="en-US" dirty="0" smtClean="0"/>
              <a:t>增长。</a:t>
            </a:r>
            <a:endParaRPr lang="en-US" altLang="zh-CN" dirty="0" smtClean="0"/>
          </a:p>
          <a:p>
            <a:pPr marL="342900" indent="-342900" algn="l">
              <a:buAutoNum type="arabicPeriod"/>
            </a:pPr>
            <a:endParaRPr lang="en-US" altLang="zh-CN" dirty="0"/>
          </a:p>
          <a:p>
            <a:pPr marL="342900" indent="-342900" algn="l">
              <a:buFontTx/>
              <a:buAutoNum type="arabicPeriod"/>
            </a:pPr>
            <a:r>
              <a:rPr lang="zh-CN" altLang="en-US" dirty="0"/>
              <a:t>排名前三的国家仅有印度保持较高增长率，而排名第二与第三欧盟以及中国进口占比持续减少。将出口增长的筹码都押在印度这一个国家上显然是会产生较大的不确定性。</a:t>
            </a:r>
          </a:p>
          <a:p>
            <a:pPr marL="342900" indent="-342900" algn="l">
              <a:buAutoNum type="arabicPeriod"/>
            </a:pPr>
            <a:endParaRPr lang="en-US" altLang="zh-CN" dirty="0" smtClean="0"/>
          </a:p>
          <a:p>
            <a:pPr marL="342900" indent="-342900" algn="l">
              <a:buFontTx/>
              <a:buAutoNum type="arabicPeriod"/>
            </a:pPr>
            <a:r>
              <a:rPr lang="zh-CN" altLang="en-US" dirty="0" smtClean="0"/>
              <a:t>下游</a:t>
            </a:r>
            <a:r>
              <a:rPr lang="zh-CN" altLang="en-US" dirty="0"/>
              <a:t>主要产业中</a:t>
            </a:r>
            <a:r>
              <a:rPr lang="zh-CN" altLang="en-US" dirty="0" smtClean="0"/>
              <a:t>，生物性柴油的制作方便面</a:t>
            </a:r>
            <a:r>
              <a:rPr lang="zh-CN" altLang="en-US" dirty="0"/>
              <a:t>已经属于夕阳产业，连锁餐饮增长停滞，而掺杂调和油这块最大的需求也因新食品法受到挤压，国内市场很难找到</a:t>
            </a:r>
            <a:r>
              <a:rPr lang="zh-CN" altLang="en-US" dirty="0" smtClean="0"/>
              <a:t>增长亮点</a:t>
            </a:r>
            <a:r>
              <a:rPr lang="zh-CN" altLang="en-US" dirty="0"/>
              <a:t>。</a:t>
            </a:r>
          </a:p>
          <a:p>
            <a:pPr marL="342900" indent="-342900" algn="l">
              <a:buAutoNum type="arabicPeriod"/>
            </a:pPr>
            <a:endParaRPr lang="en-US" altLang="zh-CN" dirty="0" smtClean="0"/>
          </a:p>
          <a:p>
            <a:pPr marL="342900" indent="-342900" algn="l">
              <a:buAutoNum type="arabicPeriod"/>
            </a:pPr>
            <a:r>
              <a:rPr lang="zh-CN" altLang="en-US" dirty="0"/>
              <a:t>近年来棕榈油进口量的减少并没有提振棕榈油价格，甚至原有的市场份额正在逐步被豆油</a:t>
            </a:r>
            <a:r>
              <a:rPr lang="zh-CN" altLang="en-US" dirty="0" smtClean="0"/>
              <a:t>蚕食。</a:t>
            </a:r>
            <a:endParaRPr lang="en-US" altLang="zh-CN" dirty="0" smtClean="0"/>
          </a:p>
          <a:p>
            <a:pPr marL="342900" indent="-342900" algn="l">
              <a:buAutoNum type="arabicPeriod"/>
            </a:pPr>
            <a:endParaRPr lang="en-US" altLang="zh-CN" dirty="0"/>
          </a:p>
          <a:p>
            <a:pPr algn="l"/>
            <a:r>
              <a:rPr lang="zh-CN" altLang="en-US" dirty="0" smtClean="0"/>
              <a:t>棕榈油工业消费增长乏力，食用需求不足以覆盖每年</a:t>
            </a:r>
            <a:r>
              <a:rPr lang="en-US" altLang="zh-CN" dirty="0" smtClean="0"/>
              <a:t>5%-6%</a:t>
            </a:r>
            <a:r>
              <a:rPr lang="zh-CN" altLang="en-US" dirty="0" smtClean="0"/>
              <a:t>的产量增长，在当前</a:t>
            </a:r>
            <a:r>
              <a:rPr lang="en-US" altLang="zh-CN" dirty="0" smtClean="0"/>
              <a:t>ICE</a:t>
            </a:r>
            <a:r>
              <a:rPr lang="zh-CN" altLang="en-US" dirty="0" smtClean="0"/>
              <a:t>柴油价格与棕榈油价差维持在</a:t>
            </a:r>
            <a:r>
              <a:rPr lang="en-US" altLang="zh-CN" dirty="0" smtClean="0"/>
              <a:t>200</a:t>
            </a:r>
            <a:r>
              <a:rPr lang="zh-CN" altLang="en-US" dirty="0" smtClean="0"/>
              <a:t>美金以上的背景下，从之后</a:t>
            </a:r>
            <a:r>
              <a:rPr lang="en-US" altLang="zh-CN" dirty="0" smtClean="0"/>
              <a:t>3</a:t>
            </a:r>
            <a:r>
              <a:rPr lang="zh-CN" altLang="en-US" dirty="0" smtClean="0"/>
              <a:t>至</a:t>
            </a:r>
            <a:r>
              <a:rPr lang="en-US" altLang="zh-CN" dirty="0" smtClean="0"/>
              <a:t>4</a:t>
            </a:r>
            <a:r>
              <a:rPr lang="zh-CN" altLang="en-US" dirty="0" smtClean="0"/>
              <a:t>年周期来看我们认为棕榈油没有长期上涨的基础。</a:t>
            </a:r>
            <a:endParaRPr lang="en-US" altLang="zh-CN" dirty="0" smtClean="0"/>
          </a:p>
          <a:p>
            <a:pPr marL="342900" indent="-342900" algn="l">
              <a:buAutoNum type="arabicPeriod"/>
            </a:pPr>
            <a:endParaRPr lang="en-US" altLang="zh-CN" dirty="0"/>
          </a:p>
          <a:p>
            <a:pPr algn="l"/>
            <a:endParaRPr lang="en-US" altLang="zh-CN" dirty="0" smtClean="0"/>
          </a:p>
          <a:p>
            <a:pPr marL="342900" indent="-342900" algn="l">
              <a:buAutoNum type="arabicPeriod"/>
            </a:pPr>
            <a:endParaRPr lang="en-US" altLang="zh-CN" dirty="0"/>
          </a:p>
          <a:p>
            <a:pPr marL="342900" indent="-342900" algn="l">
              <a:buAutoNum type="arabicPeriod"/>
            </a:pPr>
            <a:endParaRPr lang="en-US" altLang="zh-CN" dirty="0"/>
          </a:p>
        </p:txBody>
      </p:sp>
      <p:sp>
        <p:nvSpPr>
          <p:cNvPr id="17413"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Tree>
    <p:extLst>
      <p:ext uri="{BB962C8B-B14F-4D97-AF65-F5344CB8AC3E}">
        <p14:creationId xmlns:p14="http://schemas.microsoft.com/office/powerpoint/2010/main" val="3959465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en-US" altLang="zh-CN" dirty="0" err="1"/>
              <a:t>目录</a:t>
            </a:r>
            <a:endParaRPr lang="zh-CN" altLang="en-US" dirty="0"/>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2</a:t>
            </a:fld>
            <a:endParaRPr lang="zh-CN" altLang="en-US"/>
          </a:p>
        </p:txBody>
      </p:sp>
      <p:sp>
        <p:nvSpPr>
          <p:cNvPr id="3" name="内容占位符 2"/>
          <p:cNvSpPr>
            <a:spLocks noGrp="1"/>
          </p:cNvSpPr>
          <p:nvPr>
            <p:ph sz="quarter" idx="14"/>
          </p:nvPr>
        </p:nvSpPr>
        <p:spPr>
          <a:xfrm>
            <a:off x="539402" y="1484784"/>
            <a:ext cx="7777163" cy="4465637"/>
          </a:xfrm>
        </p:spPr>
        <p:txBody>
          <a:bodyPr/>
          <a:lstStyle/>
          <a:p>
            <a:r>
              <a:rPr lang="en-US" altLang="zh-CN" sz="2000" b="1" dirty="0" smtClean="0"/>
              <a:t>第</a:t>
            </a:r>
            <a:r>
              <a:rPr lang="zh-CN" altLang="en-US" sz="2000" b="1" dirty="0" smtClean="0"/>
              <a:t>一</a:t>
            </a:r>
            <a:r>
              <a:rPr lang="en-US" altLang="zh-CN" sz="2000" b="1" dirty="0" err="1" smtClean="0"/>
              <a:t>部分</a:t>
            </a:r>
            <a:r>
              <a:rPr lang="zh-CN" altLang="en-US" sz="2000" b="1" dirty="0" smtClean="0"/>
              <a:t>：</a:t>
            </a:r>
            <a:r>
              <a:rPr lang="en-US" altLang="zh-CN" sz="2000" b="1" dirty="0" smtClean="0"/>
              <a:t> </a:t>
            </a:r>
            <a:r>
              <a:rPr lang="zh-CN" altLang="en-US" sz="2000" b="1" dirty="0" smtClean="0"/>
              <a:t>全球油脂概况</a:t>
            </a:r>
            <a:endParaRPr lang="en-US" altLang="zh-CN" sz="2000" b="1" dirty="0" smtClean="0"/>
          </a:p>
          <a:p>
            <a:pPr marL="457200" indent="-457200">
              <a:buAutoNum type="arabicPeriod"/>
            </a:pPr>
            <a:r>
              <a:rPr lang="zh-CN" altLang="en-US" sz="2000" b="1" dirty="0" smtClean="0"/>
              <a:t>主要油脂产量      </a:t>
            </a:r>
            <a:r>
              <a:rPr lang="en-US" altLang="zh-CN" sz="2000" b="1" dirty="0" smtClean="0"/>
              <a:t>2.</a:t>
            </a:r>
            <a:r>
              <a:rPr lang="zh-CN" altLang="en-US" sz="2000" b="1" dirty="0" smtClean="0"/>
              <a:t>主要油脂贸易量   </a:t>
            </a:r>
            <a:endParaRPr lang="en-US" altLang="zh-CN" sz="2000" b="1" dirty="0" smtClean="0"/>
          </a:p>
          <a:p>
            <a:endParaRPr lang="zh-CN" altLang="zh-CN" sz="2000" dirty="0"/>
          </a:p>
          <a:p>
            <a:r>
              <a:rPr lang="en-US" altLang="zh-CN" sz="2000" b="1" dirty="0" smtClean="0"/>
              <a:t>第</a:t>
            </a:r>
            <a:r>
              <a:rPr lang="zh-CN" altLang="en-US" sz="2000" b="1" dirty="0" smtClean="0"/>
              <a:t>二</a:t>
            </a:r>
            <a:r>
              <a:rPr lang="en-US" altLang="zh-CN" sz="2000" b="1" dirty="0" err="1" smtClean="0"/>
              <a:t>部分</a:t>
            </a:r>
            <a:r>
              <a:rPr lang="zh-CN" altLang="en-US" sz="2000" b="1" dirty="0" smtClean="0"/>
              <a:t>：全球棕榈油贸易结构</a:t>
            </a:r>
            <a:endParaRPr lang="en-US" altLang="zh-CN" sz="2000" b="1" dirty="0" smtClean="0"/>
          </a:p>
          <a:p>
            <a:pPr marL="457200" indent="-457200">
              <a:buAutoNum type="arabicPeriod"/>
            </a:pPr>
            <a:r>
              <a:rPr lang="zh-CN" altLang="en-US" sz="2000" b="1" dirty="0" smtClean="0"/>
              <a:t>棕榈油主产国介绍   </a:t>
            </a:r>
            <a:r>
              <a:rPr lang="en-US" altLang="zh-CN" sz="2000" b="1" dirty="0" smtClean="0"/>
              <a:t>2. </a:t>
            </a:r>
            <a:r>
              <a:rPr lang="zh-CN" altLang="en-US" sz="2000" b="1" dirty="0" smtClean="0"/>
              <a:t>棕榈油主要进口国介绍</a:t>
            </a:r>
            <a:endParaRPr lang="en-US" altLang="zh-CN" sz="2000" b="1" dirty="0" smtClean="0"/>
          </a:p>
          <a:p>
            <a:pPr marL="457200" indent="-457200">
              <a:buAutoNum type="arabicPeriod"/>
            </a:pPr>
            <a:endParaRPr lang="en-US" altLang="zh-CN" sz="2000" b="1" dirty="0"/>
          </a:p>
          <a:p>
            <a:r>
              <a:rPr lang="en-US" altLang="zh-CN" sz="2000" b="1" dirty="0" smtClean="0"/>
              <a:t> 第</a:t>
            </a:r>
            <a:r>
              <a:rPr lang="zh-CN" altLang="en-US" sz="2000" b="1" dirty="0" smtClean="0"/>
              <a:t>三</a:t>
            </a:r>
            <a:r>
              <a:rPr lang="en-US" altLang="zh-CN" sz="2000" b="1" dirty="0" err="1" smtClean="0"/>
              <a:t>部分</a:t>
            </a:r>
            <a:r>
              <a:rPr lang="zh-CN" altLang="en-US" sz="2000" b="1" dirty="0" smtClean="0"/>
              <a:t>：全球棕榈油供需</a:t>
            </a:r>
            <a:endParaRPr lang="en-US" altLang="zh-CN" sz="2000" b="1" dirty="0" smtClean="0"/>
          </a:p>
          <a:p>
            <a:pPr marL="457200" indent="-457200">
              <a:buAutoNum type="arabicPeriod"/>
            </a:pPr>
            <a:r>
              <a:rPr lang="zh-CN" altLang="en-US" sz="2000" b="1" dirty="0" smtClean="0"/>
              <a:t>棕榈油产量周期   </a:t>
            </a:r>
            <a:r>
              <a:rPr lang="en-US" altLang="zh-CN" sz="2000" b="1" dirty="0" smtClean="0"/>
              <a:t>2. </a:t>
            </a:r>
            <a:r>
              <a:rPr lang="zh-CN" altLang="en-US" sz="2000" b="1" dirty="0" smtClean="0"/>
              <a:t>棕榈油下游产业概况</a:t>
            </a:r>
            <a:endParaRPr lang="en-US" altLang="zh-CN" sz="2000" b="1" dirty="0" smtClean="0"/>
          </a:p>
          <a:p>
            <a:endParaRPr lang="en-US" altLang="zh-CN" sz="2000" b="1" dirty="0" smtClean="0"/>
          </a:p>
          <a:p>
            <a:r>
              <a:rPr lang="en-US" altLang="zh-CN" sz="2000" b="1" dirty="0" smtClean="0"/>
              <a:t>第四部分</a:t>
            </a:r>
            <a:r>
              <a:rPr lang="zh-CN" altLang="en-US" sz="2000" b="1" dirty="0" smtClean="0"/>
              <a:t>：</a:t>
            </a:r>
            <a:r>
              <a:rPr lang="en-US" altLang="zh-CN" sz="2000" b="1" dirty="0" smtClean="0"/>
              <a:t> </a:t>
            </a:r>
            <a:r>
              <a:rPr lang="zh-CN" altLang="en-US" sz="2000" b="1" dirty="0" smtClean="0"/>
              <a:t>总结</a:t>
            </a:r>
            <a:endParaRPr lang="zh-CN" altLang="en-US" sz="2000" dirty="0"/>
          </a:p>
        </p:txBody>
      </p:sp>
    </p:spTree>
    <p:extLst>
      <p:ext uri="{BB962C8B-B14F-4D97-AF65-F5344CB8AC3E}">
        <p14:creationId xmlns:p14="http://schemas.microsoft.com/office/powerpoint/2010/main" val="2867344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E:\平面设计\品牌形象\ppt\20130715稿3\封面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2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6"/>
          <p:cNvSpPr txBox="1">
            <a:spLocks noChangeArrowheads="1"/>
          </p:cNvSpPr>
          <p:nvPr/>
        </p:nvSpPr>
        <p:spPr bwMode="auto">
          <a:xfrm>
            <a:off x="857224" y="2071678"/>
            <a:ext cx="79296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4000" dirty="0">
                <a:solidFill>
                  <a:srgbClr val="1C225E"/>
                </a:solidFill>
                <a:latin typeface="黑体" pitchFamily="2" charset="-122"/>
                <a:ea typeface="黑体" pitchFamily="2" charset="-122"/>
              </a:rPr>
              <a:t>做</a:t>
            </a:r>
            <a:r>
              <a:rPr lang="zh-CN" altLang="en-US" sz="4000" dirty="0" smtClean="0">
                <a:solidFill>
                  <a:srgbClr val="1C225E"/>
                </a:solidFill>
                <a:latin typeface="黑体" pitchFamily="2" charset="-122"/>
                <a:ea typeface="黑体" pitchFamily="2" charset="-122"/>
              </a:rPr>
              <a:t>多</a:t>
            </a:r>
            <a:r>
              <a:rPr lang="en-US" altLang="zh-CN" sz="4000" dirty="0" smtClean="0">
                <a:solidFill>
                  <a:srgbClr val="1C225E"/>
                </a:solidFill>
                <a:latin typeface="黑体" pitchFamily="2" charset="-122"/>
                <a:ea typeface="黑体" pitchFamily="2" charset="-122"/>
              </a:rPr>
              <a:t>P1701</a:t>
            </a:r>
            <a:r>
              <a:rPr lang="zh-CN" altLang="en-US" sz="4000" dirty="0" smtClean="0">
                <a:solidFill>
                  <a:srgbClr val="1C225E"/>
                </a:solidFill>
                <a:latin typeface="黑体" pitchFamily="2" charset="-122"/>
                <a:ea typeface="黑体" pitchFamily="2" charset="-122"/>
              </a:rPr>
              <a:t>策略报告</a:t>
            </a:r>
            <a:endParaRPr lang="zh-CN" altLang="en-US" sz="4000" dirty="0">
              <a:solidFill>
                <a:srgbClr val="1C225E"/>
              </a:solidFill>
              <a:latin typeface="黑体" pitchFamily="2" charset="-122"/>
              <a:ea typeface="黑体" pitchFamily="2" charset="-122"/>
            </a:endParaRPr>
          </a:p>
        </p:txBody>
      </p:sp>
      <p:sp>
        <p:nvSpPr>
          <p:cNvPr id="2054" name="TextBox 9"/>
          <p:cNvSpPr txBox="1">
            <a:spLocks noChangeArrowheads="1"/>
          </p:cNvSpPr>
          <p:nvPr/>
        </p:nvSpPr>
        <p:spPr bwMode="auto">
          <a:xfrm>
            <a:off x="0" y="6429396"/>
            <a:ext cx="2520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200" b="1" dirty="0">
                <a:solidFill>
                  <a:schemeClr val="bg1"/>
                </a:solidFill>
                <a:ea typeface="方正黑体简体" pitchFamily="1" charset="-122"/>
                <a:cs typeface="Arial" pitchFamily="34" charset="0"/>
              </a:rPr>
              <a:t>www.cindaqh.com</a:t>
            </a:r>
            <a:endParaRPr lang="zh-CN" altLang="en-US" sz="1200" b="1" dirty="0">
              <a:solidFill>
                <a:schemeClr val="bg1"/>
              </a:solidFill>
              <a:ea typeface="方正黑体简体" pitchFamily="1" charset="-122"/>
              <a:cs typeface="Arial" pitchFamily="34" charset="0"/>
            </a:endParaRPr>
          </a:p>
        </p:txBody>
      </p:sp>
      <p:sp>
        <p:nvSpPr>
          <p:cNvPr id="9" name="TextBox 8"/>
          <p:cNvSpPr txBox="1"/>
          <p:nvPr/>
        </p:nvSpPr>
        <p:spPr>
          <a:xfrm>
            <a:off x="6000760" y="3714752"/>
            <a:ext cx="3357586" cy="400110"/>
          </a:xfrm>
          <a:prstGeom prst="rect">
            <a:avLst/>
          </a:prstGeom>
          <a:noFill/>
        </p:spPr>
        <p:txBody>
          <a:bodyPr wrap="square" rtlCol="0">
            <a:spAutoFit/>
          </a:bodyPr>
          <a:lstStyle/>
          <a:p>
            <a:r>
              <a:rPr lang="zh-CN" altLang="en-US" sz="2000" dirty="0" smtClean="0">
                <a:latin typeface="华文细黑" pitchFamily="2" charset="-122"/>
                <a:ea typeface="华文细黑" pitchFamily="2" charset="-122"/>
              </a:rPr>
              <a:t>研究发展中心   顾宇路</a:t>
            </a:r>
            <a:r>
              <a:rPr lang="en-US" altLang="zh-CN" sz="2000" dirty="0" smtClean="0">
                <a:latin typeface="华文细黑" pitchFamily="2" charset="-122"/>
                <a:ea typeface="华文细黑" pitchFamily="2" charset="-122"/>
              </a:rPr>
              <a:t>	</a:t>
            </a:r>
            <a:endParaRPr lang="zh-CN" altLang="en-US" dirty="0">
              <a:latin typeface="Times New Roman" pitchFamily="18" charset="0"/>
              <a:ea typeface="华文行楷" pitchFamily="2" charset="-122"/>
              <a:cs typeface="Times New Roman" pitchFamily="18" charset="0"/>
            </a:endParaRPr>
          </a:p>
        </p:txBody>
      </p:sp>
      <p:sp>
        <p:nvSpPr>
          <p:cNvPr id="7" name="矩形 6"/>
          <p:cNvSpPr/>
          <p:nvPr/>
        </p:nvSpPr>
        <p:spPr>
          <a:xfrm>
            <a:off x="7191370" y="4357694"/>
            <a:ext cx="1178529" cy="369332"/>
          </a:xfrm>
          <a:prstGeom prst="rect">
            <a:avLst/>
          </a:prstGeom>
        </p:spPr>
        <p:txBody>
          <a:bodyPr wrap="none">
            <a:spAutoFit/>
          </a:bodyPr>
          <a:lstStyle/>
          <a:p>
            <a:r>
              <a:rPr lang="en-US" altLang="zh-CN" dirty="0" smtClean="0">
                <a:latin typeface="华文楷体" pitchFamily="2" charset="-122"/>
                <a:ea typeface="华文楷体" pitchFamily="2" charset="-122"/>
                <a:cs typeface="Times New Roman" pitchFamily="18" charset="0"/>
              </a:rPr>
              <a:t>2016/9/18</a:t>
            </a:r>
          </a:p>
        </p:txBody>
      </p:sp>
    </p:spTree>
    <p:extLst>
      <p:ext uri="{BB962C8B-B14F-4D97-AF65-F5344CB8AC3E}">
        <p14:creationId xmlns:p14="http://schemas.microsoft.com/office/powerpoint/2010/main" val="2469575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68313" y="493713"/>
            <a:ext cx="6049962" cy="855662"/>
          </a:xfrm>
          <a:prstGeom prst="rect">
            <a:avLst/>
          </a:prstGeom>
          <a:noFill/>
          <a:ln/>
        </p:spPr>
        <p:txBody>
          <a:bodyPr anchor="ctr">
            <a:normAutofit/>
          </a:bodyPr>
          <a:lstStyle/>
          <a:p>
            <a:pPr algn="l" fontAlgn="auto">
              <a:spcAft>
                <a:spcPts val="0"/>
              </a:spcAft>
              <a:defRPr/>
            </a:pPr>
            <a:r>
              <a:rPr lang="zh-CN" altLang="en-US" sz="2400" b="1" dirty="0">
                <a:latin typeface="+mj-lt"/>
                <a:ea typeface="+mj-ea"/>
                <a:cs typeface="+mj-cs"/>
              </a:rPr>
              <a:t>一</a:t>
            </a:r>
            <a:r>
              <a:rPr lang="zh-CN" altLang="en-US" sz="2400" b="1" dirty="0" smtClean="0">
                <a:latin typeface="+mj-lt"/>
                <a:ea typeface="+mj-ea"/>
                <a:cs typeface="+mj-cs"/>
              </a:rPr>
              <a:t>、棕榈油国际供需</a:t>
            </a:r>
            <a:r>
              <a:rPr lang="en-US" altLang="zh-CN" sz="2400" b="1" dirty="0" smtClean="0">
                <a:latin typeface="+mj-lt"/>
                <a:ea typeface="+mj-ea"/>
                <a:cs typeface="+mj-cs"/>
              </a:rPr>
              <a:t>-</a:t>
            </a:r>
            <a:r>
              <a:rPr lang="zh-CN" altLang="en-US" sz="2400" b="1" dirty="0">
                <a:latin typeface="+mj-lt"/>
                <a:ea typeface="+mj-ea"/>
                <a:cs typeface="+mj-cs"/>
              </a:rPr>
              <a:t>马来西亚</a:t>
            </a:r>
            <a:endParaRPr lang="en-US" altLang="zh-CN" sz="2400" b="1" dirty="0" smtClean="0">
              <a:latin typeface="+mj-lt"/>
              <a:ea typeface="+mj-ea"/>
              <a:cs typeface="+mj-cs"/>
            </a:endParaRPr>
          </a:p>
        </p:txBody>
      </p:sp>
      <p:sp>
        <p:nvSpPr>
          <p:cNvPr id="7" name="灯片编号占位符 6"/>
          <p:cNvSpPr>
            <a:spLocks noGrp="1"/>
          </p:cNvSpPr>
          <p:nvPr>
            <p:ph type="sldNum" sz="quarter" idx="12"/>
          </p:nvPr>
        </p:nvSpPr>
        <p:spPr/>
        <p:txBody>
          <a:bodyPr/>
          <a:lstStyle/>
          <a:p>
            <a:pPr>
              <a:defRPr/>
            </a:pPr>
            <a:fld id="{E69886E7-4389-45B8-897A-9B00CB01671E}" type="slidenum">
              <a:rPr lang="zh-CN" altLang="en-US"/>
              <a:pPr>
                <a:defRPr/>
              </a:pPr>
              <a:t>21</a:t>
            </a:fld>
            <a:endParaRPr lang="zh-CN" altLang="en-US"/>
          </a:p>
        </p:txBody>
      </p:sp>
      <p:sp>
        <p:nvSpPr>
          <p:cNvPr id="5124" name="TextBox 1"/>
          <p:cNvSpPr txBox="1">
            <a:spLocks noChangeArrowheads="1"/>
          </p:cNvSpPr>
          <p:nvPr/>
        </p:nvSpPr>
        <p:spPr bwMode="auto">
          <a:xfrm>
            <a:off x="611188" y="1484313"/>
            <a:ext cx="5473700" cy="923330"/>
          </a:xfrm>
          <a:prstGeom prst="rect">
            <a:avLst/>
          </a:prstGeom>
          <a:noFill/>
          <a:ln w="9525">
            <a:noFill/>
            <a:miter lim="800000"/>
            <a:headEnd/>
            <a:tailEnd/>
          </a:ln>
        </p:spPr>
        <p:txBody>
          <a:bodyPr>
            <a:spAutoFit/>
          </a:bodyPr>
          <a:lstStyle/>
          <a:p>
            <a:pPr algn="l"/>
            <a:endParaRPr lang="en-US" altLang="zh-CN" dirty="0" smtClean="0"/>
          </a:p>
          <a:p>
            <a:pPr marL="342900" indent="-342900" algn="l"/>
            <a:endParaRPr lang="en-US" altLang="zh-CN" dirty="0" smtClean="0"/>
          </a:p>
          <a:p>
            <a:pPr marL="342900" indent="-342900" algn="l">
              <a:buAutoNum type="arabicPeriod" startAt="4"/>
            </a:pPr>
            <a:endParaRPr lang="en-US" altLang="zh-CN" dirty="0"/>
          </a:p>
        </p:txBody>
      </p:sp>
      <p:sp>
        <p:nvSpPr>
          <p:cNvPr id="5125"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717032"/>
            <a:ext cx="4320480" cy="2455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30836" y="1349375"/>
            <a:ext cx="3744416" cy="923330"/>
          </a:xfrm>
          <a:prstGeom prst="rect">
            <a:avLst/>
          </a:prstGeom>
          <a:noFill/>
        </p:spPr>
        <p:txBody>
          <a:bodyPr wrap="square" rtlCol="0">
            <a:spAutoFit/>
          </a:bodyPr>
          <a:lstStyle/>
          <a:p>
            <a:r>
              <a:rPr lang="zh-CN" altLang="en-US" dirty="0" smtClean="0"/>
              <a:t>受前期厄尔尼诺的影响，马棕产量恢复非常缓慢，</a:t>
            </a:r>
            <a:r>
              <a:rPr lang="en-US" altLang="zh-CN" dirty="0" smtClean="0"/>
              <a:t>8</a:t>
            </a:r>
            <a:r>
              <a:rPr lang="zh-CN" altLang="en-US" dirty="0" smtClean="0"/>
              <a:t>月产量处于过去</a:t>
            </a:r>
            <a:r>
              <a:rPr lang="en-US" altLang="zh-CN" dirty="0" smtClean="0"/>
              <a:t>5</a:t>
            </a:r>
            <a:r>
              <a:rPr lang="zh-CN" altLang="en-US" dirty="0" smtClean="0"/>
              <a:t>年来低位。</a:t>
            </a:r>
            <a:endParaRPr lang="zh-CN" altLang="en-US" dirty="0"/>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899" y="1196752"/>
            <a:ext cx="4154109" cy="244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8313" y="4077072"/>
            <a:ext cx="3671639" cy="1200329"/>
          </a:xfrm>
          <a:prstGeom prst="rect">
            <a:avLst/>
          </a:prstGeom>
          <a:noFill/>
        </p:spPr>
        <p:txBody>
          <a:bodyPr wrap="square" rtlCol="0">
            <a:spAutoFit/>
          </a:bodyPr>
          <a:lstStyle/>
          <a:p>
            <a:r>
              <a:rPr lang="zh-CN" altLang="en-US" dirty="0" smtClean="0"/>
              <a:t>受出口量大幅增长影响，棕榈油</a:t>
            </a:r>
            <a:r>
              <a:rPr lang="en-US" altLang="zh-CN" dirty="0" smtClean="0"/>
              <a:t>8</a:t>
            </a:r>
            <a:r>
              <a:rPr lang="zh-CN" altLang="en-US" dirty="0" smtClean="0"/>
              <a:t>月底库存处于同期低位，库存增长周期从传统的</a:t>
            </a:r>
            <a:r>
              <a:rPr lang="en-US" altLang="zh-CN" dirty="0"/>
              <a:t>5</a:t>
            </a:r>
            <a:r>
              <a:rPr lang="zh-CN" altLang="en-US" dirty="0" smtClean="0"/>
              <a:t>个月缩小至</a:t>
            </a:r>
            <a:r>
              <a:rPr lang="en-US" altLang="zh-CN" dirty="0" smtClean="0"/>
              <a:t>3</a:t>
            </a:r>
            <a:r>
              <a:rPr lang="zh-CN" altLang="en-US" dirty="0" smtClean="0"/>
              <a:t>个月，库存增长量有限。</a:t>
            </a:r>
            <a:endParaRPr lang="zh-CN" altLang="en-US" dirty="0"/>
          </a:p>
        </p:txBody>
      </p:sp>
    </p:spTree>
    <p:extLst>
      <p:ext uri="{BB962C8B-B14F-4D97-AF65-F5344CB8AC3E}">
        <p14:creationId xmlns:p14="http://schemas.microsoft.com/office/powerpoint/2010/main" val="4141250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68313" y="493713"/>
            <a:ext cx="6049962" cy="855662"/>
          </a:xfrm>
          <a:prstGeom prst="rect">
            <a:avLst/>
          </a:prstGeom>
          <a:noFill/>
          <a:ln/>
        </p:spPr>
        <p:txBody>
          <a:bodyPr anchor="ctr">
            <a:normAutofit/>
          </a:bodyPr>
          <a:lstStyle/>
          <a:p>
            <a:pPr algn="l" fontAlgn="auto">
              <a:spcAft>
                <a:spcPts val="0"/>
              </a:spcAft>
              <a:defRPr/>
            </a:pPr>
            <a:r>
              <a:rPr lang="zh-CN" altLang="en-US" sz="2400" b="1" dirty="0">
                <a:latin typeface="+mj-lt"/>
                <a:ea typeface="+mj-ea"/>
                <a:cs typeface="+mj-cs"/>
              </a:rPr>
              <a:t>二</a:t>
            </a:r>
            <a:r>
              <a:rPr lang="zh-CN" altLang="en-US" sz="2400" b="1" dirty="0" smtClean="0">
                <a:latin typeface="+mj-lt"/>
                <a:ea typeface="+mj-ea"/>
                <a:cs typeface="+mj-cs"/>
              </a:rPr>
              <a:t>、马棕</a:t>
            </a:r>
            <a:r>
              <a:rPr lang="zh-CN" altLang="en-US" sz="2400" b="1" dirty="0">
                <a:latin typeface="+mj-lt"/>
                <a:ea typeface="+mj-ea"/>
                <a:cs typeface="+mj-cs"/>
              </a:rPr>
              <a:t>产量</a:t>
            </a:r>
            <a:r>
              <a:rPr lang="zh-CN" altLang="en-US" sz="2400" b="1" dirty="0" smtClean="0">
                <a:latin typeface="+mj-lt"/>
                <a:ea typeface="+mj-ea"/>
                <a:cs typeface="+mj-cs"/>
              </a:rPr>
              <a:t>展望</a:t>
            </a:r>
            <a:endParaRPr lang="en-US" altLang="zh-CN" sz="2400" b="1" dirty="0" smtClean="0">
              <a:latin typeface="+mj-lt"/>
              <a:ea typeface="+mj-ea"/>
              <a:cs typeface="+mj-cs"/>
            </a:endParaRPr>
          </a:p>
        </p:txBody>
      </p:sp>
      <p:sp>
        <p:nvSpPr>
          <p:cNvPr id="7" name="灯片编号占位符 6"/>
          <p:cNvSpPr>
            <a:spLocks noGrp="1"/>
          </p:cNvSpPr>
          <p:nvPr>
            <p:ph type="sldNum" sz="quarter" idx="12"/>
          </p:nvPr>
        </p:nvSpPr>
        <p:spPr/>
        <p:txBody>
          <a:bodyPr/>
          <a:lstStyle/>
          <a:p>
            <a:pPr>
              <a:defRPr/>
            </a:pPr>
            <a:fld id="{E69886E7-4389-45B8-897A-9B00CB01671E}" type="slidenum">
              <a:rPr lang="zh-CN" altLang="en-US"/>
              <a:pPr>
                <a:defRPr/>
              </a:pPr>
              <a:t>22</a:t>
            </a:fld>
            <a:endParaRPr lang="zh-CN" altLang="en-US"/>
          </a:p>
        </p:txBody>
      </p:sp>
      <p:sp>
        <p:nvSpPr>
          <p:cNvPr id="5124" name="TextBox 1"/>
          <p:cNvSpPr txBox="1">
            <a:spLocks noChangeArrowheads="1"/>
          </p:cNvSpPr>
          <p:nvPr/>
        </p:nvSpPr>
        <p:spPr bwMode="auto">
          <a:xfrm>
            <a:off x="611188" y="1484313"/>
            <a:ext cx="5473700" cy="923330"/>
          </a:xfrm>
          <a:prstGeom prst="rect">
            <a:avLst/>
          </a:prstGeom>
          <a:noFill/>
          <a:ln w="9525">
            <a:noFill/>
            <a:miter lim="800000"/>
            <a:headEnd/>
            <a:tailEnd/>
          </a:ln>
        </p:spPr>
        <p:txBody>
          <a:bodyPr>
            <a:spAutoFit/>
          </a:bodyPr>
          <a:lstStyle/>
          <a:p>
            <a:pPr algn="l"/>
            <a:endParaRPr lang="en-US" altLang="zh-CN" dirty="0" smtClean="0"/>
          </a:p>
          <a:p>
            <a:pPr marL="342900" indent="-342900" algn="l"/>
            <a:endParaRPr lang="en-US" altLang="zh-CN" dirty="0" smtClean="0"/>
          </a:p>
          <a:p>
            <a:pPr marL="342900" indent="-342900" algn="l">
              <a:buAutoNum type="arabicPeriod" startAt="4"/>
            </a:pPr>
            <a:endParaRPr lang="en-US" altLang="zh-CN" dirty="0"/>
          </a:p>
        </p:txBody>
      </p:sp>
      <p:sp>
        <p:nvSpPr>
          <p:cNvPr id="5125"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02" y="1196752"/>
            <a:ext cx="7056784" cy="2960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283730"/>
            <a:ext cx="6906105" cy="1991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112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64704"/>
            <a:ext cx="8229600" cy="652934"/>
          </a:xfrm>
        </p:spPr>
        <p:txBody>
          <a:bodyPr/>
          <a:lstStyle/>
          <a:p>
            <a:pPr algn="l"/>
            <a:r>
              <a:rPr lang="zh-CN" altLang="en-US" sz="2400" b="1" dirty="0"/>
              <a:t>三</a:t>
            </a:r>
            <a:r>
              <a:rPr lang="zh-CN" altLang="en-US" sz="2400" b="1" dirty="0" smtClean="0"/>
              <a:t>、</a:t>
            </a:r>
            <a:r>
              <a:rPr lang="zh-CN" altLang="en-US" sz="2400" b="1" dirty="0"/>
              <a:t>马</a:t>
            </a:r>
            <a:r>
              <a:rPr lang="zh-CN" altLang="en-US" sz="2400" b="1" dirty="0" smtClean="0"/>
              <a:t>棕</a:t>
            </a:r>
            <a:r>
              <a:rPr lang="zh-CN" altLang="en-US" sz="2400" b="1" dirty="0"/>
              <a:t>供应</a:t>
            </a:r>
            <a:r>
              <a:rPr lang="zh-CN" altLang="en-US" sz="2400" b="1" dirty="0" smtClean="0"/>
              <a:t>展望</a:t>
            </a:r>
            <a:r>
              <a:rPr lang="en-US" altLang="zh-CN" sz="2400" b="1" dirty="0" smtClean="0"/>
              <a:t>1</a:t>
            </a:r>
            <a:r>
              <a:rPr lang="en-US" altLang="zh-CN" b="1" dirty="0"/>
              <a:t/>
            </a:r>
            <a:br>
              <a:rPr lang="en-US" altLang="zh-CN" b="1" dirty="0"/>
            </a:br>
            <a:endParaRPr lang="zh-CN" altLang="en-US" dirty="0"/>
          </a:p>
        </p:txBody>
      </p:sp>
      <p:sp>
        <p:nvSpPr>
          <p:cNvPr id="4" name="灯片编号占位符 3"/>
          <p:cNvSpPr>
            <a:spLocks noGrp="1"/>
          </p:cNvSpPr>
          <p:nvPr>
            <p:ph type="sldNum" sz="quarter" idx="12"/>
          </p:nvPr>
        </p:nvSpPr>
        <p:spPr/>
        <p:txBody>
          <a:bodyPr/>
          <a:lstStyle/>
          <a:p>
            <a:pPr>
              <a:defRPr/>
            </a:pPr>
            <a:fld id="{754B90A6-7836-4601-86E4-937A53DB8B67}" type="slidenum">
              <a:rPr lang="zh-CN" altLang="en-US" smtClean="0"/>
              <a:pPr>
                <a:defRPr/>
              </a:pPr>
              <a:t>23</a:t>
            </a:fld>
            <a:endParaRPr lang="zh-CN" alt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7344816"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4941168"/>
            <a:ext cx="7848872" cy="1200329"/>
          </a:xfrm>
          <a:prstGeom prst="rect">
            <a:avLst/>
          </a:prstGeom>
          <a:noFill/>
        </p:spPr>
        <p:txBody>
          <a:bodyPr wrap="square" rtlCol="0">
            <a:spAutoFit/>
          </a:bodyPr>
          <a:lstStyle/>
          <a:p>
            <a:pPr marL="342900" indent="-342900" algn="l">
              <a:buAutoNum type="arabicPeriod"/>
            </a:pPr>
            <a:r>
              <a:rPr lang="zh-CN" altLang="en-US" dirty="0" smtClean="0"/>
              <a:t>在印度和欧盟补库将会持续</a:t>
            </a:r>
            <a:r>
              <a:rPr lang="en-US" altLang="zh-CN" dirty="0" smtClean="0"/>
              <a:t>2-3</a:t>
            </a:r>
            <a:r>
              <a:rPr lang="zh-CN" altLang="en-US" dirty="0" smtClean="0"/>
              <a:t>个月的假设下，棕榈油四季度库存预期将维持在很低的位置；</a:t>
            </a:r>
            <a:endParaRPr lang="en-US" altLang="zh-CN" dirty="0" smtClean="0"/>
          </a:p>
          <a:p>
            <a:pPr marL="342900" indent="-342900" algn="l">
              <a:buAutoNum type="arabicPeriod"/>
            </a:pPr>
            <a:r>
              <a:rPr lang="zh-CN" altLang="en-US" dirty="0" smtClean="0"/>
              <a:t>在此情况下，棕榈油现货价格还有一定上涨空间，预期期价达到</a:t>
            </a:r>
            <a:r>
              <a:rPr lang="en-US" altLang="zh-CN" dirty="0" smtClean="0"/>
              <a:t>6200</a:t>
            </a:r>
            <a:r>
              <a:rPr lang="zh-CN" altLang="en-US" dirty="0" smtClean="0"/>
              <a:t>以上；</a:t>
            </a:r>
            <a:endParaRPr lang="zh-CN" altLang="en-US" dirty="0"/>
          </a:p>
        </p:txBody>
      </p:sp>
    </p:spTree>
    <p:extLst>
      <p:ext uri="{BB962C8B-B14F-4D97-AF65-F5344CB8AC3E}">
        <p14:creationId xmlns:p14="http://schemas.microsoft.com/office/powerpoint/2010/main" val="52664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64704"/>
            <a:ext cx="8229600" cy="652934"/>
          </a:xfrm>
        </p:spPr>
        <p:txBody>
          <a:bodyPr/>
          <a:lstStyle/>
          <a:p>
            <a:pPr algn="l"/>
            <a:r>
              <a:rPr lang="zh-CN" altLang="en-US" sz="2400" b="1" dirty="0"/>
              <a:t>三</a:t>
            </a:r>
            <a:r>
              <a:rPr lang="zh-CN" altLang="en-US" sz="2400" b="1" dirty="0" smtClean="0"/>
              <a:t>、</a:t>
            </a:r>
            <a:r>
              <a:rPr lang="zh-CN" altLang="en-US" sz="2400" b="1" dirty="0"/>
              <a:t>马</a:t>
            </a:r>
            <a:r>
              <a:rPr lang="zh-CN" altLang="en-US" sz="2400" b="1" dirty="0" smtClean="0"/>
              <a:t>棕</a:t>
            </a:r>
            <a:r>
              <a:rPr lang="zh-CN" altLang="en-US" sz="2400" b="1" dirty="0"/>
              <a:t>供应</a:t>
            </a:r>
            <a:r>
              <a:rPr lang="zh-CN" altLang="en-US" sz="2400" b="1" dirty="0" smtClean="0"/>
              <a:t>展望</a:t>
            </a:r>
            <a:r>
              <a:rPr lang="en-US" altLang="zh-CN" sz="2400" b="1" dirty="0"/>
              <a:t>2</a:t>
            </a:r>
            <a:r>
              <a:rPr lang="en-US" altLang="zh-CN" b="1" dirty="0"/>
              <a:t/>
            </a:r>
            <a:br>
              <a:rPr lang="en-US" altLang="zh-CN" b="1" dirty="0"/>
            </a:br>
            <a:endParaRPr lang="zh-CN" altLang="en-US" dirty="0"/>
          </a:p>
        </p:txBody>
      </p:sp>
      <p:sp>
        <p:nvSpPr>
          <p:cNvPr id="4" name="灯片编号占位符 3"/>
          <p:cNvSpPr>
            <a:spLocks noGrp="1"/>
          </p:cNvSpPr>
          <p:nvPr>
            <p:ph type="sldNum" sz="quarter" idx="12"/>
          </p:nvPr>
        </p:nvSpPr>
        <p:spPr/>
        <p:txBody>
          <a:bodyPr/>
          <a:lstStyle/>
          <a:p>
            <a:pPr>
              <a:defRPr/>
            </a:pPr>
            <a:fld id="{754B90A6-7836-4601-86E4-937A53DB8B67}" type="slidenum">
              <a:rPr lang="zh-CN" altLang="en-US" smtClean="0"/>
              <a:pPr>
                <a:defRPr/>
              </a:pPr>
              <a:t>24</a:t>
            </a:fld>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792088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1560" y="4941168"/>
            <a:ext cx="7560840" cy="923330"/>
          </a:xfrm>
          <a:prstGeom prst="rect">
            <a:avLst/>
          </a:prstGeom>
          <a:noFill/>
        </p:spPr>
        <p:txBody>
          <a:bodyPr wrap="square" rtlCol="0">
            <a:spAutoFit/>
          </a:bodyPr>
          <a:lstStyle/>
          <a:p>
            <a:pPr marL="342900" indent="-342900" algn="l">
              <a:buAutoNum type="arabicPeriod"/>
            </a:pPr>
            <a:r>
              <a:rPr lang="zh-CN" altLang="en-US" dirty="0" smtClean="0"/>
              <a:t>补库行情很快结束，后期棕榈油出口以每月减少</a:t>
            </a:r>
            <a:r>
              <a:rPr lang="en-US" altLang="zh-CN" dirty="0" smtClean="0"/>
              <a:t>10%</a:t>
            </a:r>
            <a:r>
              <a:rPr lang="zh-CN" altLang="en-US" dirty="0" smtClean="0"/>
              <a:t>的速度快速下滑；</a:t>
            </a:r>
            <a:endParaRPr lang="en-US" altLang="zh-CN" dirty="0" smtClean="0"/>
          </a:p>
          <a:p>
            <a:pPr marL="342900" indent="-342900" algn="l">
              <a:buAutoNum type="arabicPeriod"/>
            </a:pPr>
            <a:r>
              <a:rPr lang="zh-CN" altLang="en-US" dirty="0" smtClean="0"/>
              <a:t>棕榈油现货价格将逐步下滑，</a:t>
            </a:r>
            <a:r>
              <a:rPr lang="en-US" altLang="zh-CN" dirty="0" smtClean="0"/>
              <a:t>5%-10%</a:t>
            </a:r>
            <a:r>
              <a:rPr lang="zh-CN" altLang="en-US" dirty="0" smtClean="0"/>
              <a:t>，对应期价在</a:t>
            </a:r>
            <a:r>
              <a:rPr lang="en-US" altLang="zh-CN" dirty="0" smtClean="0"/>
              <a:t>5600-5900</a:t>
            </a:r>
            <a:r>
              <a:rPr lang="zh-CN" altLang="en-US" dirty="0"/>
              <a:t>；</a:t>
            </a:r>
            <a:endParaRPr lang="en-US" altLang="zh-CN" dirty="0" smtClean="0"/>
          </a:p>
          <a:p>
            <a:pPr marL="342900" indent="-342900">
              <a:buAutoNum type="arabicPeriod"/>
            </a:pPr>
            <a:endParaRPr lang="zh-CN" altLang="en-US" dirty="0"/>
          </a:p>
        </p:txBody>
      </p:sp>
    </p:spTree>
    <p:extLst>
      <p:ext uri="{BB962C8B-B14F-4D97-AF65-F5344CB8AC3E}">
        <p14:creationId xmlns:p14="http://schemas.microsoft.com/office/powerpoint/2010/main" val="4292115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sz="2400" b="1" dirty="0" smtClean="0"/>
              <a:t>四、技术面分析</a:t>
            </a:r>
            <a:r>
              <a:rPr lang="en-US" altLang="zh-CN" sz="2400" b="1" dirty="0" smtClean="0"/>
              <a:t>-</a:t>
            </a:r>
            <a:r>
              <a:rPr lang="zh-CN" altLang="en-US" sz="2400" b="1" dirty="0" smtClean="0"/>
              <a:t>月线</a:t>
            </a:r>
            <a:endParaRPr lang="zh-CN" altLang="en-US" sz="2400" dirty="0"/>
          </a:p>
        </p:txBody>
      </p:sp>
      <p:sp>
        <p:nvSpPr>
          <p:cNvPr id="4" name="灯片编号占位符 3"/>
          <p:cNvSpPr>
            <a:spLocks noGrp="1"/>
          </p:cNvSpPr>
          <p:nvPr>
            <p:ph type="sldNum" sz="quarter" idx="12"/>
          </p:nvPr>
        </p:nvSpPr>
        <p:spPr/>
        <p:txBody>
          <a:bodyPr/>
          <a:lstStyle/>
          <a:p>
            <a:pPr>
              <a:defRPr/>
            </a:pPr>
            <a:fld id="{754B90A6-7836-4601-86E4-937A53DB8B67}" type="slidenum">
              <a:rPr lang="zh-CN" altLang="en-US" smtClean="0"/>
              <a:pPr>
                <a:defRPr/>
              </a:pPr>
              <a:t>25</a:t>
            </a:fld>
            <a:endParaRPr lang="zh-CN" alt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7704856" cy="41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5576" y="5517232"/>
            <a:ext cx="7560840" cy="369332"/>
          </a:xfrm>
          <a:prstGeom prst="rect">
            <a:avLst/>
          </a:prstGeom>
          <a:noFill/>
        </p:spPr>
        <p:txBody>
          <a:bodyPr wrap="square" rtlCol="0">
            <a:spAutoFit/>
          </a:bodyPr>
          <a:lstStyle/>
          <a:p>
            <a:r>
              <a:rPr lang="zh-CN" altLang="en-US" dirty="0"/>
              <a:t>均</a:t>
            </a:r>
            <a:r>
              <a:rPr lang="zh-CN" altLang="en-US" dirty="0" smtClean="0"/>
              <a:t>线粘合寻找方向，</a:t>
            </a:r>
            <a:r>
              <a:rPr lang="en-US" altLang="zh-CN" dirty="0" smtClean="0"/>
              <a:t>MACD</a:t>
            </a:r>
            <a:r>
              <a:rPr lang="zh-CN" altLang="en-US" dirty="0" smtClean="0"/>
              <a:t>向上发散，</a:t>
            </a:r>
            <a:r>
              <a:rPr lang="en-US" altLang="zh-CN" dirty="0" smtClean="0"/>
              <a:t>K</a:t>
            </a:r>
            <a:r>
              <a:rPr lang="zh-CN" altLang="en-US" dirty="0" smtClean="0"/>
              <a:t>线上攻形态，偏多；</a:t>
            </a:r>
            <a:endParaRPr lang="zh-CN" altLang="en-US" dirty="0"/>
          </a:p>
        </p:txBody>
      </p:sp>
    </p:spTree>
    <p:extLst>
      <p:ext uri="{BB962C8B-B14F-4D97-AF65-F5344CB8AC3E}">
        <p14:creationId xmlns:p14="http://schemas.microsoft.com/office/powerpoint/2010/main" val="3583676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sz="2400" b="1" dirty="0" smtClean="0"/>
              <a:t>四、技术面分析</a:t>
            </a:r>
            <a:r>
              <a:rPr lang="en-US" altLang="zh-CN" sz="2400" b="1" dirty="0" smtClean="0"/>
              <a:t>-</a:t>
            </a:r>
            <a:r>
              <a:rPr lang="zh-CN" altLang="en-US" sz="2400" b="1" dirty="0"/>
              <a:t>周</a:t>
            </a:r>
            <a:r>
              <a:rPr lang="zh-CN" altLang="en-US" sz="2400" b="1" dirty="0" smtClean="0"/>
              <a:t>线</a:t>
            </a:r>
            <a:endParaRPr lang="zh-CN" altLang="en-US" sz="2400" dirty="0"/>
          </a:p>
        </p:txBody>
      </p:sp>
      <p:sp>
        <p:nvSpPr>
          <p:cNvPr id="4" name="灯片编号占位符 3"/>
          <p:cNvSpPr>
            <a:spLocks noGrp="1"/>
          </p:cNvSpPr>
          <p:nvPr>
            <p:ph type="sldNum" sz="quarter" idx="12"/>
          </p:nvPr>
        </p:nvSpPr>
        <p:spPr/>
        <p:txBody>
          <a:bodyPr/>
          <a:lstStyle/>
          <a:p>
            <a:pPr>
              <a:defRPr/>
            </a:pPr>
            <a:fld id="{754B90A6-7836-4601-86E4-937A53DB8B67}" type="slidenum">
              <a:rPr lang="zh-CN" altLang="en-US" smtClean="0"/>
              <a:pPr>
                <a:defRPr/>
              </a:pPr>
              <a:t>26</a:t>
            </a:fld>
            <a:endParaRPr lang="zh-CN" altLang="en-US"/>
          </a:p>
        </p:txBody>
      </p:sp>
      <p:sp>
        <p:nvSpPr>
          <p:cNvPr id="3" name="TextBox 2"/>
          <p:cNvSpPr txBox="1"/>
          <p:nvPr/>
        </p:nvSpPr>
        <p:spPr>
          <a:xfrm>
            <a:off x="539552" y="5301208"/>
            <a:ext cx="7704856" cy="369332"/>
          </a:xfrm>
          <a:prstGeom prst="rect">
            <a:avLst/>
          </a:prstGeom>
          <a:noFill/>
        </p:spPr>
        <p:txBody>
          <a:bodyPr wrap="square" rtlCol="0">
            <a:spAutoFit/>
          </a:bodyPr>
          <a:lstStyle/>
          <a:p>
            <a:r>
              <a:rPr lang="zh-CN" altLang="en-US" dirty="0" smtClean="0"/>
              <a:t>均线多头排列，</a:t>
            </a:r>
            <a:r>
              <a:rPr lang="en-US" altLang="zh-CN" dirty="0" smtClean="0"/>
              <a:t>MACD</a:t>
            </a:r>
            <a:r>
              <a:rPr lang="zh-CN" altLang="en-US" dirty="0" smtClean="0"/>
              <a:t>金叉后向上发散，</a:t>
            </a:r>
            <a:r>
              <a:rPr lang="en-US" altLang="zh-CN" dirty="0" smtClean="0"/>
              <a:t>K</a:t>
            </a:r>
            <a:r>
              <a:rPr lang="zh-CN" altLang="en-US" dirty="0" smtClean="0"/>
              <a:t>线为上攻形态；</a:t>
            </a:r>
            <a:endParaRPr lang="zh-CN" altLang="en-US" dirty="0"/>
          </a:p>
        </p:txBody>
      </p:sp>
      <p:sp>
        <p:nvSpPr>
          <p:cNvPr id="5" name="内容占位符 4"/>
          <p:cNvSpPr>
            <a:spLocks noGrp="1"/>
          </p:cNvSpPr>
          <p:nvPr>
            <p:ph idx="1"/>
          </p:nvPr>
        </p:nvSpPr>
        <p:spPr>
          <a:xfrm>
            <a:off x="539552" y="5683400"/>
            <a:ext cx="8229600" cy="968971"/>
          </a:xfrm>
        </p:spPr>
        <p:txBody>
          <a:bodyPr/>
          <a:lstStyle/>
          <a:p>
            <a:endParaRPr lang="zh-CN" alt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 y="1196752"/>
            <a:ext cx="8486775"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423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sz="2400" b="1" dirty="0" smtClean="0"/>
              <a:t>四、技术面分析</a:t>
            </a:r>
            <a:r>
              <a:rPr lang="en-US" altLang="zh-CN" sz="2400" b="1" dirty="0" smtClean="0"/>
              <a:t>-</a:t>
            </a:r>
            <a:r>
              <a:rPr lang="zh-CN" altLang="en-US" sz="2400" b="1" dirty="0" smtClean="0"/>
              <a:t>日线</a:t>
            </a:r>
            <a:endParaRPr lang="zh-CN" altLang="en-US" sz="2400" dirty="0"/>
          </a:p>
        </p:txBody>
      </p:sp>
      <p:sp>
        <p:nvSpPr>
          <p:cNvPr id="4" name="灯片编号占位符 3"/>
          <p:cNvSpPr>
            <a:spLocks noGrp="1"/>
          </p:cNvSpPr>
          <p:nvPr>
            <p:ph type="sldNum" sz="quarter" idx="12"/>
          </p:nvPr>
        </p:nvSpPr>
        <p:spPr/>
        <p:txBody>
          <a:bodyPr/>
          <a:lstStyle/>
          <a:p>
            <a:pPr>
              <a:defRPr/>
            </a:pPr>
            <a:fld id="{754B90A6-7836-4601-86E4-937A53DB8B67}" type="slidenum">
              <a:rPr lang="zh-CN" altLang="en-US" smtClean="0"/>
              <a:pPr>
                <a:defRPr/>
              </a:pPr>
              <a:t>27</a:t>
            </a:fld>
            <a:endParaRPr lang="zh-CN" altLang="en-US"/>
          </a:p>
        </p:txBody>
      </p:sp>
      <p:sp>
        <p:nvSpPr>
          <p:cNvPr id="3" name="TextBox 2"/>
          <p:cNvSpPr txBox="1"/>
          <p:nvPr/>
        </p:nvSpPr>
        <p:spPr>
          <a:xfrm>
            <a:off x="539552" y="5301208"/>
            <a:ext cx="7704856" cy="646331"/>
          </a:xfrm>
          <a:prstGeom prst="rect">
            <a:avLst/>
          </a:prstGeom>
          <a:noFill/>
        </p:spPr>
        <p:txBody>
          <a:bodyPr wrap="square" rtlCol="0">
            <a:spAutoFit/>
          </a:bodyPr>
          <a:lstStyle/>
          <a:p>
            <a:r>
              <a:rPr lang="zh-CN" altLang="en-US" dirty="0" smtClean="0"/>
              <a:t>均线多头排列，</a:t>
            </a:r>
            <a:r>
              <a:rPr lang="en-US" altLang="zh-CN" dirty="0" smtClean="0"/>
              <a:t>MACD</a:t>
            </a:r>
            <a:r>
              <a:rPr lang="zh-CN" altLang="en-US" dirty="0" smtClean="0"/>
              <a:t>有背离，</a:t>
            </a:r>
            <a:r>
              <a:rPr lang="en-US" altLang="zh-CN" dirty="0" smtClean="0"/>
              <a:t>K</a:t>
            </a:r>
            <a:r>
              <a:rPr lang="zh-CN" altLang="en-US" dirty="0" smtClean="0"/>
              <a:t>线强势上攻，不要追涨，拉回找买点的结构；</a:t>
            </a:r>
            <a:endParaRPr lang="zh-CN" altLang="en-US" dirty="0"/>
          </a:p>
        </p:txBody>
      </p:sp>
      <p:sp>
        <p:nvSpPr>
          <p:cNvPr id="5" name="内容占位符 4"/>
          <p:cNvSpPr>
            <a:spLocks noGrp="1"/>
          </p:cNvSpPr>
          <p:nvPr>
            <p:ph idx="1"/>
          </p:nvPr>
        </p:nvSpPr>
        <p:spPr>
          <a:xfrm>
            <a:off x="539552" y="5683400"/>
            <a:ext cx="8229600" cy="968971"/>
          </a:xfrm>
        </p:spPr>
        <p:txBody>
          <a:bodyPr/>
          <a:lstStyle/>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293" y="1268760"/>
            <a:ext cx="7381113"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113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smtClean="0"/>
              <a:t>短期策略</a:t>
            </a:r>
            <a:endParaRPr lang="zh-CN" altLang="en-US" sz="2400" dirty="0"/>
          </a:p>
        </p:txBody>
      </p:sp>
      <p:sp>
        <p:nvSpPr>
          <p:cNvPr id="3" name="内容占位符 2"/>
          <p:cNvSpPr>
            <a:spLocks noGrp="1"/>
          </p:cNvSpPr>
          <p:nvPr>
            <p:ph idx="1"/>
          </p:nvPr>
        </p:nvSpPr>
        <p:spPr/>
        <p:txBody>
          <a:bodyPr/>
          <a:lstStyle/>
          <a:p>
            <a:r>
              <a:rPr lang="zh-CN" altLang="zh-CN" sz="2000" b="1" dirty="0"/>
              <a:t>操作策略</a:t>
            </a:r>
            <a:r>
              <a:rPr lang="zh-CN" altLang="zh-CN" sz="2000" dirty="0"/>
              <a:t>：做多</a:t>
            </a:r>
            <a:r>
              <a:rPr lang="en-US" altLang="zh-CN" sz="2000" dirty="0"/>
              <a:t>P1701</a:t>
            </a:r>
            <a:endParaRPr lang="zh-CN" altLang="zh-CN" sz="2000" dirty="0"/>
          </a:p>
          <a:p>
            <a:r>
              <a:rPr lang="zh-CN" altLang="zh-CN" sz="2000" b="1" dirty="0"/>
              <a:t>入场区间</a:t>
            </a:r>
            <a:r>
              <a:rPr lang="zh-CN" altLang="zh-CN" sz="2000" dirty="0" smtClean="0"/>
              <a:t>：</a:t>
            </a:r>
            <a:r>
              <a:rPr lang="en-US" altLang="zh-CN" sz="2000" dirty="0" smtClean="0"/>
              <a:t>5400-5500</a:t>
            </a:r>
            <a:r>
              <a:rPr lang="zh-CN" altLang="en-US" sz="2000" dirty="0" smtClean="0"/>
              <a:t>；</a:t>
            </a:r>
            <a:endParaRPr lang="zh-CN" altLang="zh-CN" sz="2000" dirty="0"/>
          </a:p>
          <a:p>
            <a:r>
              <a:rPr lang="zh-CN" altLang="zh-CN" sz="2000" b="1" dirty="0"/>
              <a:t>止损位置</a:t>
            </a:r>
            <a:r>
              <a:rPr lang="zh-CN" altLang="zh-CN" sz="2000" dirty="0" smtClean="0"/>
              <a:t>：</a:t>
            </a:r>
            <a:r>
              <a:rPr lang="en-US" altLang="zh-CN" sz="2000" dirty="0" smtClean="0"/>
              <a:t>5300</a:t>
            </a:r>
            <a:r>
              <a:rPr lang="zh-CN" altLang="en-US" sz="2000" dirty="0" smtClean="0"/>
              <a:t>下方（</a:t>
            </a:r>
            <a:r>
              <a:rPr lang="en-US" altLang="zh-CN" sz="2000" dirty="0" smtClean="0"/>
              <a:t>40</a:t>
            </a:r>
            <a:r>
              <a:rPr lang="zh-CN" altLang="en-US" sz="2000" dirty="0" smtClean="0"/>
              <a:t>均线下方）</a:t>
            </a:r>
            <a:r>
              <a:rPr lang="zh-CN" altLang="zh-CN" sz="2000" dirty="0" smtClean="0"/>
              <a:t>；</a:t>
            </a:r>
            <a:endParaRPr lang="zh-CN" altLang="zh-CN" sz="2000" dirty="0"/>
          </a:p>
          <a:p>
            <a:r>
              <a:rPr lang="zh-CN" altLang="zh-CN" sz="2000" b="1" dirty="0"/>
              <a:t>止盈位置</a:t>
            </a:r>
            <a:r>
              <a:rPr lang="zh-CN" altLang="zh-CN" sz="2000" dirty="0" smtClean="0"/>
              <a:t>：</a:t>
            </a:r>
            <a:r>
              <a:rPr lang="en-US" altLang="zh-CN" sz="2000" dirty="0" smtClean="0"/>
              <a:t>5800</a:t>
            </a:r>
            <a:r>
              <a:rPr lang="zh-CN" altLang="zh-CN" sz="2000" dirty="0" smtClean="0"/>
              <a:t>；</a:t>
            </a:r>
            <a:endParaRPr lang="zh-CN" altLang="zh-CN" sz="2000" dirty="0"/>
          </a:p>
          <a:p>
            <a:r>
              <a:rPr lang="zh-CN" altLang="zh-CN" sz="2000" b="1" dirty="0"/>
              <a:t>持仓时间</a:t>
            </a:r>
            <a:r>
              <a:rPr lang="zh-CN" altLang="zh-CN" sz="2000" dirty="0" smtClean="0"/>
              <a:t>：</a:t>
            </a:r>
            <a:r>
              <a:rPr lang="en-US" altLang="zh-CN" sz="2000" dirty="0" smtClean="0"/>
              <a:t>10-20</a:t>
            </a:r>
            <a:r>
              <a:rPr lang="zh-CN" altLang="en-US" sz="2000" dirty="0" smtClean="0"/>
              <a:t>个交易日</a:t>
            </a:r>
            <a:endParaRPr lang="zh-CN" altLang="zh-CN" sz="2000" dirty="0"/>
          </a:p>
          <a:p>
            <a:r>
              <a:rPr lang="zh-CN" altLang="zh-CN" sz="2000" b="1" dirty="0"/>
              <a:t>策略逻辑</a:t>
            </a:r>
            <a:r>
              <a:rPr lang="zh-CN" altLang="zh-CN" sz="2000" dirty="0" smtClean="0"/>
              <a:t>：</a:t>
            </a:r>
            <a:r>
              <a:rPr lang="zh-CN" altLang="en-US" sz="2000" dirty="0" smtClean="0"/>
              <a:t>短期供应偏紧，库存处于低位；</a:t>
            </a:r>
            <a:endParaRPr lang="en-US" altLang="zh-CN" sz="2000" dirty="0" smtClean="0"/>
          </a:p>
          <a:p>
            <a:r>
              <a:rPr lang="en-US" altLang="zh-CN" sz="2000" dirty="0"/>
              <a:t> </a:t>
            </a:r>
            <a:r>
              <a:rPr lang="en-US" altLang="zh-CN" sz="2000" dirty="0" smtClean="0"/>
              <a:t>                      </a:t>
            </a:r>
            <a:r>
              <a:rPr lang="zh-CN" altLang="en-US" sz="2000" dirty="0" smtClean="0"/>
              <a:t>出口需求较强，中国，印度有补库需求；</a:t>
            </a:r>
            <a:endParaRPr lang="en-US" altLang="zh-CN" sz="2000" dirty="0" smtClean="0"/>
          </a:p>
          <a:p>
            <a:r>
              <a:rPr lang="en-US" altLang="zh-CN" sz="2000" dirty="0"/>
              <a:t> </a:t>
            </a:r>
            <a:r>
              <a:rPr lang="en-US" altLang="zh-CN" sz="2000" dirty="0" smtClean="0"/>
              <a:t>                       10</a:t>
            </a:r>
            <a:r>
              <a:rPr lang="zh-CN" altLang="en-US" sz="2000" dirty="0" smtClean="0"/>
              <a:t>月份为季节性上涨周期，过去</a:t>
            </a:r>
            <a:r>
              <a:rPr lang="en-US" altLang="zh-CN" sz="2000" dirty="0" smtClean="0"/>
              <a:t>10</a:t>
            </a:r>
            <a:r>
              <a:rPr lang="zh-CN" altLang="en-US" sz="2000" dirty="0" smtClean="0"/>
              <a:t>年有</a:t>
            </a:r>
            <a:r>
              <a:rPr lang="en-US" altLang="zh-CN" sz="2000" dirty="0" smtClean="0"/>
              <a:t>73%</a:t>
            </a:r>
            <a:r>
              <a:rPr lang="zh-CN" altLang="en-US" sz="2000" dirty="0" smtClean="0"/>
              <a:t>的概率上涨；</a:t>
            </a:r>
            <a:endParaRPr lang="zh-CN" altLang="en-US" dirty="0"/>
          </a:p>
        </p:txBody>
      </p:sp>
      <p:sp>
        <p:nvSpPr>
          <p:cNvPr id="4" name="灯片编号占位符 3"/>
          <p:cNvSpPr>
            <a:spLocks noGrp="1"/>
          </p:cNvSpPr>
          <p:nvPr>
            <p:ph type="sldNum" sz="quarter" idx="12"/>
          </p:nvPr>
        </p:nvSpPr>
        <p:spPr/>
        <p:txBody>
          <a:bodyPr/>
          <a:lstStyle/>
          <a:p>
            <a:pPr>
              <a:defRPr/>
            </a:pPr>
            <a:fld id="{754B90A6-7836-4601-86E4-937A53DB8B67}" type="slidenum">
              <a:rPr lang="zh-CN" altLang="en-US" smtClean="0"/>
              <a:pPr>
                <a:defRPr/>
              </a:pPr>
              <a:t>28</a:t>
            </a:fld>
            <a:endParaRPr lang="zh-CN" altLang="en-US"/>
          </a:p>
        </p:txBody>
      </p:sp>
    </p:spTree>
    <p:extLst>
      <p:ext uri="{BB962C8B-B14F-4D97-AF65-F5344CB8AC3E}">
        <p14:creationId xmlns:p14="http://schemas.microsoft.com/office/powerpoint/2010/main" val="1615184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smtClean="0"/>
              <a:t>四季度策略</a:t>
            </a:r>
            <a:endParaRPr lang="zh-CN" altLang="en-US" sz="2400" dirty="0"/>
          </a:p>
        </p:txBody>
      </p:sp>
      <p:sp>
        <p:nvSpPr>
          <p:cNvPr id="3" name="内容占位符 2"/>
          <p:cNvSpPr>
            <a:spLocks noGrp="1"/>
          </p:cNvSpPr>
          <p:nvPr>
            <p:ph idx="1"/>
          </p:nvPr>
        </p:nvSpPr>
        <p:spPr/>
        <p:txBody>
          <a:bodyPr/>
          <a:lstStyle/>
          <a:p>
            <a:r>
              <a:rPr lang="zh-CN" altLang="zh-CN" sz="2000" b="1" dirty="0"/>
              <a:t>操作策略</a:t>
            </a:r>
            <a:r>
              <a:rPr lang="zh-CN" altLang="zh-CN" sz="2000" dirty="0"/>
              <a:t>：做多</a:t>
            </a:r>
            <a:r>
              <a:rPr lang="en-US" altLang="zh-CN" sz="2000" dirty="0"/>
              <a:t>P1701</a:t>
            </a:r>
            <a:endParaRPr lang="zh-CN" altLang="zh-CN" sz="2000" dirty="0"/>
          </a:p>
          <a:p>
            <a:r>
              <a:rPr lang="zh-CN" altLang="zh-CN" sz="2000" b="1" dirty="0"/>
              <a:t>入场区间</a:t>
            </a:r>
            <a:r>
              <a:rPr lang="zh-CN" altLang="zh-CN" sz="2000" dirty="0"/>
              <a:t>：</a:t>
            </a:r>
            <a:r>
              <a:rPr lang="en-US" altLang="zh-CN" sz="2000" dirty="0"/>
              <a:t>5100-5400</a:t>
            </a:r>
            <a:endParaRPr lang="zh-CN" altLang="zh-CN" sz="2000" dirty="0"/>
          </a:p>
          <a:p>
            <a:r>
              <a:rPr lang="zh-CN" altLang="zh-CN" sz="2000" b="1" dirty="0"/>
              <a:t>止损位置</a:t>
            </a:r>
            <a:r>
              <a:rPr lang="zh-CN" altLang="zh-CN" sz="2000" dirty="0"/>
              <a:t>：</a:t>
            </a:r>
            <a:r>
              <a:rPr lang="en-US" altLang="zh-CN" sz="2000" dirty="0"/>
              <a:t>4900</a:t>
            </a:r>
            <a:r>
              <a:rPr lang="zh-CN" altLang="zh-CN" sz="2000" dirty="0"/>
              <a:t>附近；</a:t>
            </a:r>
          </a:p>
          <a:p>
            <a:r>
              <a:rPr lang="zh-CN" altLang="zh-CN" sz="2000" b="1" dirty="0"/>
              <a:t>止盈位置</a:t>
            </a:r>
            <a:r>
              <a:rPr lang="zh-CN" altLang="zh-CN" sz="2000" dirty="0"/>
              <a:t>：</a:t>
            </a:r>
            <a:r>
              <a:rPr lang="en-US" altLang="zh-CN" sz="2000" dirty="0"/>
              <a:t>6000-6500</a:t>
            </a:r>
            <a:r>
              <a:rPr lang="zh-CN" altLang="zh-CN" sz="2000" dirty="0"/>
              <a:t>；</a:t>
            </a:r>
          </a:p>
          <a:p>
            <a:r>
              <a:rPr lang="zh-CN" altLang="zh-CN" sz="2000" b="1" dirty="0"/>
              <a:t>持仓时间</a:t>
            </a:r>
            <a:r>
              <a:rPr lang="zh-CN" altLang="zh-CN" sz="2000" dirty="0"/>
              <a:t>：</a:t>
            </a:r>
            <a:r>
              <a:rPr lang="en-US" altLang="zh-CN" sz="2000" dirty="0"/>
              <a:t>2-3</a:t>
            </a:r>
            <a:r>
              <a:rPr lang="zh-CN" altLang="zh-CN" sz="2000" dirty="0"/>
              <a:t>月</a:t>
            </a:r>
          </a:p>
          <a:p>
            <a:r>
              <a:rPr lang="zh-CN" altLang="zh-CN" sz="2000" b="1" dirty="0"/>
              <a:t>策略逻辑</a:t>
            </a:r>
            <a:r>
              <a:rPr lang="zh-CN" altLang="zh-CN" sz="2000" dirty="0" smtClean="0"/>
              <a:t>：</a:t>
            </a:r>
            <a:r>
              <a:rPr lang="zh-CN" altLang="en-US" sz="2000" dirty="0" smtClean="0"/>
              <a:t>棕榈油厄尔尼诺周期支持上涨</a:t>
            </a:r>
            <a:endParaRPr lang="en-US" altLang="zh-CN" sz="2000" dirty="0" smtClean="0"/>
          </a:p>
          <a:p>
            <a:r>
              <a:rPr lang="en-US" altLang="zh-CN" sz="2000" dirty="0" smtClean="0"/>
              <a:t>                       </a:t>
            </a:r>
            <a:r>
              <a:rPr lang="en-US" altLang="zh-CN" sz="2000" dirty="0"/>
              <a:t>01</a:t>
            </a:r>
            <a:r>
              <a:rPr lang="zh-CN" altLang="zh-CN" sz="2000" dirty="0"/>
              <a:t>合约基差较大，过分反应丰产预期；</a:t>
            </a:r>
          </a:p>
          <a:p>
            <a:r>
              <a:rPr lang="en-US" altLang="zh-CN" sz="2000" dirty="0"/>
              <a:t>         </a:t>
            </a:r>
            <a:r>
              <a:rPr lang="en-US" altLang="zh-CN" sz="2000" dirty="0" smtClean="0"/>
              <a:t>              </a:t>
            </a:r>
            <a:r>
              <a:rPr lang="zh-CN" altLang="zh-CN" sz="2000" dirty="0"/>
              <a:t>连盘棕榈油与国际油脂价格相关度较豆菜油要高。</a:t>
            </a:r>
          </a:p>
          <a:p>
            <a:endParaRPr lang="zh-CN" altLang="en-US" dirty="0"/>
          </a:p>
        </p:txBody>
      </p:sp>
      <p:sp>
        <p:nvSpPr>
          <p:cNvPr id="4" name="灯片编号占位符 3"/>
          <p:cNvSpPr>
            <a:spLocks noGrp="1"/>
          </p:cNvSpPr>
          <p:nvPr>
            <p:ph type="sldNum" sz="quarter" idx="12"/>
          </p:nvPr>
        </p:nvSpPr>
        <p:spPr/>
        <p:txBody>
          <a:bodyPr/>
          <a:lstStyle/>
          <a:p>
            <a:pPr>
              <a:defRPr/>
            </a:pPr>
            <a:fld id="{754B90A6-7836-4601-86E4-937A53DB8B67}" type="slidenum">
              <a:rPr lang="zh-CN" altLang="en-US" smtClean="0"/>
              <a:pPr>
                <a:defRPr/>
              </a:pPr>
              <a:t>29</a:t>
            </a:fld>
            <a:endParaRPr lang="zh-CN" altLang="en-US"/>
          </a:p>
        </p:txBody>
      </p:sp>
    </p:spTree>
    <p:extLst>
      <p:ext uri="{BB962C8B-B14F-4D97-AF65-F5344CB8AC3E}">
        <p14:creationId xmlns:p14="http://schemas.microsoft.com/office/powerpoint/2010/main" val="3913287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dirty="0" smtClean="0"/>
              <a:t>国际主要油脂品种</a:t>
            </a:r>
            <a:r>
              <a:rPr lang="en-US" altLang="zh-CN" dirty="0" smtClean="0"/>
              <a:t>-</a:t>
            </a:r>
            <a:r>
              <a:rPr lang="zh-CN" altLang="en-US" dirty="0" smtClean="0"/>
              <a:t>产量 </a:t>
            </a:r>
            <a:endParaRPr lang="zh-CN" altLang="en-US" dirty="0"/>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3</a:t>
            </a:fld>
            <a:endParaRPr lang="zh-CN" altLang="en-US"/>
          </a:p>
        </p:txBody>
      </p:sp>
      <p:pic>
        <p:nvPicPr>
          <p:cNvPr id="1028" name="Picture 4"/>
          <p:cNvPicPr>
            <a:picLocks noGrp="1" noChangeAspect="1" noChangeArrowheads="1"/>
          </p:cNvPicPr>
          <p:nvPr>
            <p:ph sz="quarter" idx="14"/>
          </p:nvPr>
        </p:nvPicPr>
        <p:blipFill>
          <a:blip r:embed="rId2"/>
          <a:srcRect/>
          <a:stretch>
            <a:fillRect/>
          </a:stretch>
        </p:blipFill>
        <p:spPr bwMode="auto">
          <a:xfrm>
            <a:off x="714348" y="1428736"/>
            <a:ext cx="7621064" cy="3512432"/>
          </a:xfrm>
          <a:prstGeom prst="rect">
            <a:avLst/>
          </a:prstGeom>
          <a:noFill/>
          <a:ln w="9525">
            <a:noFill/>
            <a:miter lim="800000"/>
            <a:headEnd/>
            <a:tailEnd/>
          </a:ln>
          <a:effectLst/>
        </p:spPr>
      </p:pic>
      <p:sp>
        <p:nvSpPr>
          <p:cNvPr id="5" name="TextBox 4"/>
          <p:cNvSpPr txBox="1"/>
          <p:nvPr/>
        </p:nvSpPr>
        <p:spPr>
          <a:xfrm>
            <a:off x="683568" y="5157192"/>
            <a:ext cx="7488832" cy="646331"/>
          </a:xfrm>
          <a:prstGeom prst="rect">
            <a:avLst/>
          </a:prstGeom>
          <a:noFill/>
        </p:spPr>
        <p:txBody>
          <a:bodyPr wrap="square" rtlCol="0">
            <a:spAutoFit/>
          </a:bodyPr>
          <a:lstStyle/>
          <a:p>
            <a:r>
              <a:rPr lang="zh-CN" altLang="en-US" dirty="0" smtClean="0"/>
              <a:t>棕榈，豆油，菜油，葵花籽油四大油脂产量逐年快速上升，而其他小油种产量则相对稳定；</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E:\平面设计\品牌形象\ppt\20130715稿3\封底.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灯片编号占位符 5"/>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fontAlgn="base" hangingPunct="1">
              <a:spcBef>
                <a:spcPct val="0"/>
              </a:spcBef>
              <a:spcAft>
                <a:spcPct val="0"/>
              </a:spcAft>
              <a:buFont typeface="Arial" pitchFamily="34" charset="0"/>
              <a:buNone/>
            </a:pPr>
            <a:fld id="{ACA7FB35-8256-4609-BD2D-BC008C66395E}" type="slidenum">
              <a:rPr lang="zh-CN" altLang="en-US" sz="1200" smtClean="0">
                <a:solidFill>
                  <a:srgbClr val="898989"/>
                </a:solidFill>
                <a:ea typeface="微软雅黑" pitchFamily="34" charset="-122"/>
              </a:rPr>
              <a:pPr eaLnBrk="1" fontAlgn="base" hangingPunct="1">
                <a:spcBef>
                  <a:spcPct val="0"/>
                </a:spcBef>
                <a:spcAft>
                  <a:spcPct val="0"/>
                </a:spcAft>
                <a:buFont typeface="Arial" pitchFamily="34" charset="0"/>
                <a:buNone/>
              </a:pPr>
              <a:t>30</a:t>
            </a:fld>
            <a:endParaRPr lang="zh-CN" altLang="en-US" sz="1200" smtClean="0">
              <a:solidFill>
                <a:srgbClr val="898989"/>
              </a:solidFill>
              <a:ea typeface="微软雅黑" pitchFamily="34" charset="-122"/>
            </a:endParaRPr>
          </a:p>
        </p:txBody>
      </p:sp>
      <p:sp>
        <p:nvSpPr>
          <p:cNvPr id="55300" name="Rectangle 3"/>
          <p:cNvSpPr txBox="1">
            <a:spLocks noChangeArrowheads="1"/>
          </p:cNvSpPr>
          <p:nvPr/>
        </p:nvSpPr>
        <p:spPr bwMode="auto">
          <a:xfrm>
            <a:off x="611188" y="5589588"/>
            <a:ext cx="61928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spcBef>
                <a:spcPct val="0"/>
              </a:spcBef>
              <a:buFont typeface="Arial" pitchFamily="34" charset="0"/>
              <a:buNone/>
            </a:pPr>
            <a:r>
              <a:rPr lang="zh-CN" altLang="en-US" sz="1200">
                <a:ea typeface="微软雅黑" pitchFamily="34" charset="-122"/>
              </a:rPr>
              <a:t>地址：杭州市文晖路</a:t>
            </a:r>
            <a:r>
              <a:rPr lang="en-US" altLang="zh-CN" sz="1200">
                <a:ea typeface="微软雅黑" pitchFamily="34" charset="-122"/>
              </a:rPr>
              <a:t>108</a:t>
            </a:r>
            <a:r>
              <a:rPr lang="zh-CN" altLang="en-US" sz="1200">
                <a:ea typeface="微软雅黑" pitchFamily="34" charset="-122"/>
              </a:rPr>
              <a:t>号浙江出版物资大厦</a:t>
            </a:r>
            <a:r>
              <a:rPr lang="en-US" altLang="zh-CN" sz="1200">
                <a:ea typeface="微软雅黑" pitchFamily="34" charset="-122"/>
              </a:rPr>
              <a:t>1125</a:t>
            </a:r>
            <a:r>
              <a:rPr lang="zh-CN" altLang="en-US" sz="1200">
                <a:ea typeface="微软雅黑" pitchFamily="34" charset="-122"/>
              </a:rPr>
              <a:t>室、</a:t>
            </a:r>
            <a:r>
              <a:rPr lang="en-US" altLang="zh-CN" sz="1200">
                <a:ea typeface="微软雅黑" pitchFamily="34" charset="-122"/>
              </a:rPr>
              <a:t>1127</a:t>
            </a:r>
            <a:r>
              <a:rPr lang="zh-CN" altLang="en-US" sz="1200">
                <a:ea typeface="微软雅黑" pitchFamily="34" charset="-122"/>
              </a:rPr>
              <a:t>室、</a:t>
            </a:r>
            <a:r>
              <a:rPr lang="en-US" altLang="zh-CN" sz="1200">
                <a:ea typeface="微软雅黑" pitchFamily="34" charset="-122"/>
              </a:rPr>
              <a:t>12</a:t>
            </a:r>
            <a:r>
              <a:rPr lang="zh-CN" altLang="en-US" sz="1200">
                <a:ea typeface="微软雅黑" pitchFamily="34" charset="-122"/>
              </a:rPr>
              <a:t>楼和</a:t>
            </a:r>
            <a:r>
              <a:rPr lang="en-US" altLang="zh-CN" sz="1200">
                <a:ea typeface="微软雅黑" pitchFamily="34" charset="-122"/>
              </a:rPr>
              <a:t>16</a:t>
            </a:r>
            <a:r>
              <a:rPr lang="zh-CN" altLang="en-US" sz="1200">
                <a:ea typeface="微软雅黑" pitchFamily="34" charset="-122"/>
              </a:rPr>
              <a:t>楼</a:t>
            </a:r>
            <a:endParaRPr lang="en-US" altLang="zh-CN" sz="1200">
              <a:ea typeface="微软雅黑" pitchFamily="34" charset="-122"/>
            </a:endParaRPr>
          </a:p>
          <a:p>
            <a:pPr eaLnBrk="1" hangingPunct="1">
              <a:spcBef>
                <a:spcPct val="0"/>
              </a:spcBef>
              <a:buFont typeface="Arial" pitchFamily="34" charset="0"/>
              <a:buNone/>
            </a:pPr>
            <a:r>
              <a:rPr lang="zh-CN" altLang="en-US" sz="1200">
                <a:ea typeface="微软雅黑" pitchFamily="34" charset="-122"/>
              </a:rPr>
              <a:t>邮编：</a:t>
            </a:r>
            <a:r>
              <a:rPr lang="en-US" altLang="zh-CN" sz="1200">
                <a:ea typeface="微软雅黑" pitchFamily="34" charset="-122"/>
              </a:rPr>
              <a:t>310004</a:t>
            </a:r>
          </a:p>
          <a:p>
            <a:pPr eaLnBrk="1" hangingPunct="1">
              <a:spcBef>
                <a:spcPct val="0"/>
              </a:spcBef>
              <a:buFont typeface="Arial" pitchFamily="34" charset="0"/>
              <a:buNone/>
            </a:pPr>
            <a:r>
              <a:rPr lang="zh-CN" altLang="en-US" sz="1200">
                <a:ea typeface="微软雅黑" pitchFamily="34" charset="-122"/>
              </a:rPr>
              <a:t>电话：</a:t>
            </a:r>
            <a:r>
              <a:rPr lang="en-US" altLang="zh-CN" sz="1200">
                <a:ea typeface="微软雅黑" pitchFamily="34" charset="-122"/>
              </a:rPr>
              <a:t>0571-28132639</a:t>
            </a:r>
          </a:p>
          <a:p>
            <a:pPr eaLnBrk="1" hangingPunct="1">
              <a:spcBef>
                <a:spcPct val="0"/>
              </a:spcBef>
              <a:buFont typeface="Arial" pitchFamily="34" charset="0"/>
              <a:buNone/>
            </a:pPr>
            <a:r>
              <a:rPr lang="zh-CN" altLang="en-US" sz="1200">
                <a:ea typeface="微软雅黑" pitchFamily="34" charset="-122"/>
              </a:rPr>
              <a:t>传真：</a:t>
            </a:r>
            <a:r>
              <a:rPr lang="en-US" altLang="zh-CN" sz="1200">
                <a:ea typeface="微软雅黑" pitchFamily="34" charset="-122"/>
              </a:rPr>
              <a:t>0571-28132689</a:t>
            </a:r>
          </a:p>
          <a:p>
            <a:pPr eaLnBrk="1" hangingPunct="1">
              <a:spcBef>
                <a:spcPct val="0"/>
              </a:spcBef>
              <a:buFont typeface="Arial" pitchFamily="34" charset="0"/>
              <a:buNone/>
            </a:pPr>
            <a:r>
              <a:rPr lang="zh-CN" altLang="en-US" sz="1200">
                <a:ea typeface="微软雅黑" pitchFamily="34" charset="-122"/>
              </a:rPr>
              <a:t>网址：</a:t>
            </a:r>
            <a:r>
              <a:rPr lang="en-US" altLang="zh-CN" sz="1200">
                <a:ea typeface="微软雅黑" pitchFamily="34" charset="-122"/>
              </a:rPr>
              <a:t>www.cindaqh.com</a:t>
            </a:r>
            <a:endParaRPr lang="zh-CN" altLang="en-US" sz="1200">
              <a:ea typeface="微软雅黑" pitchFamily="34" charset="-122"/>
            </a:endParaRPr>
          </a:p>
        </p:txBody>
      </p:sp>
      <p:pic>
        <p:nvPicPr>
          <p:cNvPr id="55301" name="Picture 7" descr="C:\Users\uu\Documents\Tencent Files\147961215\Image\C2C\58C@)T_I@6}FVE[WZ0M~PQ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1268413"/>
            <a:ext cx="63373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924175"/>
            <a:ext cx="56388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416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dirty="0" smtClean="0"/>
              <a:t>国际主要油脂品种</a:t>
            </a:r>
            <a:r>
              <a:rPr lang="en-US" altLang="zh-CN" dirty="0" smtClean="0"/>
              <a:t>-</a:t>
            </a:r>
            <a:r>
              <a:rPr lang="zh-CN" altLang="en-US" dirty="0" smtClean="0"/>
              <a:t>贸易量 </a:t>
            </a:r>
            <a:endParaRPr lang="zh-CN" altLang="en-US" dirty="0"/>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4</a:t>
            </a:fld>
            <a:endParaRPr lang="zh-CN" altLang="en-US"/>
          </a:p>
        </p:txBody>
      </p:sp>
      <p:graphicFrame>
        <p:nvGraphicFramePr>
          <p:cNvPr id="6" name="内容占位符 5"/>
          <p:cNvGraphicFramePr>
            <a:graphicFrameLocks noGrp="1"/>
          </p:cNvGraphicFramePr>
          <p:nvPr>
            <p:ph sz="quarter" idx="14"/>
          </p:nvPr>
        </p:nvGraphicFramePr>
        <p:xfrm>
          <a:off x="214283" y="1928802"/>
          <a:ext cx="4071965" cy="3571900"/>
        </p:xfrm>
        <a:graphic>
          <a:graphicData uri="http://schemas.openxmlformats.org/drawingml/2006/chart">
            <c:chart xmlns:c="http://schemas.openxmlformats.org/drawingml/2006/chart" xmlns:r="http://schemas.openxmlformats.org/officeDocument/2006/relationships" r:id="rId3"/>
          </a:graphicData>
        </a:graphic>
      </p:graphicFrame>
      <p:pic>
        <p:nvPicPr>
          <p:cNvPr id="2052" name="Picture 4"/>
          <p:cNvPicPr>
            <a:picLocks noChangeAspect="1" noChangeArrowheads="1"/>
          </p:cNvPicPr>
          <p:nvPr/>
        </p:nvPicPr>
        <p:blipFill>
          <a:blip r:embed="rId4"/>
          <a:srcRect/>
          <a:stretch>
            <a:fillRect/>
          </a:stretch>
        </p:blipFill>
        <p:spPr bwMode="auto">
          <a:xfrm>
            <a:off x="4643438" y="2000240"/>
            <a:ext cx="4357717" cy="342902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dirty="0"/>
              <a:t>全球</a:t>
            </a:r>
            <a:r>
              <a:rPr lang="zh-CN" altLang="en-US" dirty="0" smtClean="0"/>
              <a:t>棕榈油产量</a:t>
            </a:r>
            <a:endParaRPr lang="zh-CN" altLang="en-US" dirty="0"/>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5</a:t>
            </a:fld>
            <a:endParaRPr lang="zh-CN" altLang="en-US"/>
          </a:p>
        </p:txBody>
      </p:sp>
      <p:pic>
        <p:nvPicPr>
          <p:cNvPr id="6" name="Picture 2"/>
          <p:cNvPicPr>
            <a:picLocks noGrp="1"/>
          </p:cNvPicPr>
          <p:nvPr>
            <p:ph sz="quarter" idx="14"/>
          </p:nvPr>
        </p:nvPicPr>
        <p:blipFill>
          <a:blip r:embed="rId2"/>
          <a:srcRect/>
          <a:stretch>
            <a:fillRect/>
          </a:stretch>
        </p:blipFill>
        <p:spPr bwMode="auto">
          <a:xfrm>
            <a:off x="899592" y="1412776"/>
            <a:ext cx="6768752" cy="3312368"/>
          </a:xfrm>
          <a:prstGeom prst="rect">
            <a:avLst/>
          </a:prstGeom>
          <a:noFill/>
          <a:ln w="9525">
            <a:noFill/>
            <a:miter lim="800000"/>
            <a:headEnd/>
            <a:tailEnd/>
          </a:ln>
          <a:effectLst/>
        </p:spPr>
      </p:pic>
      <p:sp>
        <p:nvSpPr>
          <p:cNvPr id="5" name="TextBox 4"/>
          <p:cNvSpPr txBox="1"/>
          <p:nvPr/>
        </p:nvSpPr>
        <p:spPr>
          <a:xfrm>
            <a:off x="1043608" y="5085184"/>
            <a:ext cx="7056784" cy="646331"/>
          </a:xfrm>
          <a:prstGeom prst="rect">
            <a:avLst/>
          </a:prstGeom>
          <a:noFill/>
        </p:spPr>
        <p:txBody>
          <a:bodyPr wrap="square" rtlCol="0">
            <a:spAutoFit/>
          </a:bodyPr>
          <a:lstStyle/>
          <a:p>
            <a:r>
              <a:rPr lang="zh-CN" altLang="en-US" dirty="0" smtClean="0"/>
              <a:t>受种植利润良好驱动，全球棕榈油种植面积不断扩大，棕榈油产量在过去</a:t>
            </a:r>
            <a:r>
              <a:rPr lang="en-US" altLang="zh-CN" dirty="0" smtClean="0"/>
              <a:t>15</a:t>
            </a:r>
            <a:r>
              <a:rPr lang="zh-CN" altLang="en-US" dirty="0" smtClean="0"/>
              <a:t>年来维持约每年</a:t>
            </a:r>
            <a:r>
              <a:rPr lang="en-US" altLang="zh-CN" dirty="0" smtClean="0"/>
              <a:t>6%</a:t>
            </a:r>
            <a:r>
              <a:rPr lang="zh-CN" altLang="en-US" dirty="0" smtClean="0"/>
              <a:t>的增长，当前仍处于增产周期中。</a:t>
            </a:r>
            <a:endParaRPr lang="zh-CN" altLang="en-US" dirty="0"/>
          </a:p>
        </p:txBody>
      </p:sp>
    </p:spTree>
    <p:extLst>
      <p:ext uri="{BB962C8B-B14F-4D97-AF65-F5344CB8AC3E}">
        <p14:creationId xmlns:p14="http://schemas.microsoft.com/office/powerpoint/2010/main" val="1273238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dirty="0" smtClean="0"/>
              <a:t>棕榈油主产国对比</a:t>
            </a:r>
            <a:endParaRPr lang="zh-CN" altLang="en-US" dirty="0"/>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6</a:t>
            </a:fld>
            <a:endParaRPr lang="zh-CN" altLang="en-US"/>
          </a:p>
        </p:txBody>
      </p:sp>
      <p:sp>
        <p:nvSpPr>
          <p:cNvPr id="5" name="TextBox 4"/>
          <p:cNvSpPr txBox="1"/>
          <p:nvPr/>
        </p:nvSpPr>
        <p:spPr>
          <a:xfrm>
            <a:off x="1043608" y="5085184"/>
            <a:ext cx="7056784" cy="369332"/>
          </a:xfrm>
          <a:prstGeom prst="rect">
            <a:avLst/>
          </a:prstGeom>
          <a:noFill/>
        </p:spPr>
        <p:txBody>
          <a:bodyPr wrap="square" rtlCol="0">
            <a:spAutoFit/>
          </a:bodyPr>
          <a:lstStyle/>
          <a:p>
            <a:r>
              <a:rPr lang="zh-CN" altLang="en-US" dirty="0" smtClean="0"/>
              <a:t>。</a:t>
            </a:r>
            <a:endParaRPr lang="zh-CN" altLang="en-US"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4176464"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89694"/>
            <a:ext cx="3851548" cy="228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788024" y="1628800"/>
            <a:ext cx="3744416" cy="1200329"/>
          </a:xfrm>
          <a:prstGeom prst="rect">
            <a:avLst/>
          </a:prstGeom>
          <a:noFill/>
        </p:spPr>
        <p:txBody>
          <a:bodyPr wrap="square" rtlCol="0">
            <a:spAutoFit/>
          </a:bodyPr>
          <a:lstStyle/>
          <a:p>
            <a:r>
              <a:rPr lang="zh-CN" altLang="en-US" dirty="0" smtClean="0"/>
              <a:t>自</a:t>
            </a:r>
            <a:r>
              <a:rPr lang="en-US" altLang="zh-CN" dirty="0" smtClean="0"/>
              <a:t>08</a:t>
            </a:r>
            <a:r>
              <a:rPr lang="zh-CN" altLang="en-US" dirty="0" smtClean="0"/>
              <a:t>年开始，印尼棕榈油产量就超过了马来西亚棕榈油，之后差距一路拉开。截止至</a:t>
            </a:r>
            <a:r>
              <a:rPr lang="en-US" altLang="zh-CN" dirty="0" smtClean="0"/>
              <a:t>15/16</a:t>
            </a:r>
            <a:r>
              <a:rPr lang="zh-CN" altLang="en-US" dirty="0" smtClean="0"/>
              <a:t>年度，印尼棕榈油产量约为马棕的</a:t>
            </a:r>
            <a:r>
              <a:rPr lang="en-US" altLang="zh-CN" dirty="0" smtClean="0"/>
              <a:t>1.5</a:t>
            </a:r>
            <a:r>
              <a:rPr lang="zh-CN" altLang="en-US" dirty="0" smtClean="0"/>
              <a:t>倍；</a:t>
            </a:r>
            <a:endParaRPr lang="zh-CN" altLang="en-US" dirty="0"/>
          </a:p>
        </p:txBody>
      </p:sp>
      <p:sp>
        <p:nvSpPr>
          <p:cNvPr id="9" name="TextBox 8"/>
          <p:cNvSpPr txBox="1"/>
          <p:nvPr/>
        </p:nvSpPr>
        <p:spPr>
          <a:xfrm>
            <a:off x="611560" y="4005064"/>
            <a:ext cx="3744416" cy="1477328"/>
          </a:xfrm>
          <a:prstGeom prst="rect">
            <a:avLst/>
          </a:prstGeom>
          <a:noFill/>
        </p:spPr>
        <p:txBody>
          <a:bodyPr wrap="square" rtlCol="0">
            <a:spAutoFit/>
          </a:bodyPr>
          <a:lstStyle/>
          <a:p>
            <a:r>
              <a:rPr lang="zh-CN" altLang="en-US" dirty="0" smtClean="0"/>
              <a:t>和产量相似，印尼种植面积增长速度也超过马棕，导致自</a:t>
            </a:r>
            <a:r>
              <a:rPr lang="en-US" altLang="zh-CN" dirty="0" smtClean="0"/>
              <a:t>08</a:t>
            </a:r>
            <a:r>
              <a:rPr lang="zh-CN" altLang="en-US" dirty="0" smtClean="0"/>
              <a:t>年开始印尼棕榈树种植面积超过马棕，其主因是马来西亚政府对棕榈油产业支持力度不如印尼；</a:t>
            </a:r>
            <a:endParaRPr lang="zh-CN" altLang="en-US" dirty="0"/>
          </a:p>
        </p:txBody>
      </p:sp>
    </p:spTree>
    <p:extLst>
      <p:ext uri="{BB962C8B-B14F-4D97-AF65-F5344CB8AC3E}">
        <p14:creationId xmlns:p14="http://schemas.microsoft.com/office/powerpoint/2010/main" val="3771350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dirty="0"/>
              <a:t>棕榈油主产国对比</a:t>
            </a:r>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7</a:t>
            </a:fld>
            <a:endParaRPr lang="zh-CN" altLang="en-US"/>
          </a:p>
        </p:txBody>
      </p:sp>
      <p:sp>
        <p:nvSpPr>
          <p:cNvPr id="6" name="内容占位符 5"/>
          <p:cNvSpPr>
            <a:spLocks noGrp="1"/>
          </p:cNvSpPr>
          <p:nvPr>
            <p:ph sz="quarter" idx="14"/>
          </p:nvPr>
        </p:nvSpPr>
        <p:spPr>
          <a:xfrm flipH="1" flipV="1">
            <a:off x="-1692696" y="5589240"/>
            <a:ext cx="216024" cy="45719"/>
          </a:xfrm>
        </p:spPr>
        <p:txBody>
          <a:bodyPr/>
          <a:lstStyle/>
          <a:p>
            <a:endParaRPr lang="zh-CN" altLang="en-US" dirty="0"/>
          </a:p>
        </p:txBody>
      </p:sp>
      <p:graphicFrame>
        <p:nvGraphicFramePr>
          <p:cNvPr id="10" name="图表 9"/>
          <p:cNvGraphicFramePr>
            <a:graphicFrameLocks/>
          </p:cNvGraphicFramePr>
          <p:nvPr>
            <p:extLst>
              <p:ext uri="{D42A27DB-BD31-4B8C-83A1-F6EECF244321}">
                <p14:modId xmlns:p14="http://schemas.microsoft.com/office/powerpoint/2010/main" val="1063397384"/>
              </p:ext>
            </p:extLst>
          </p:nvPr>
        </p:nvGraphicFramePr>
        <p:xfrm>
          <a:off x="539552" y="1412776"/>
          <a:ext cx="4248472" cy="3600400"/>
        </p:xfrm>
        <a:graphic>
          <a:graphicData uri="http://schemas.openxmlformats.org/drawingml/2006/chart">
            <c:chart xmlns:c="http://schemas.openxmlformats.org/drawingml/2006/chart" xmlns:r="http://schemas.openxmlformats.org/officeDocument/2006/relationships" r:id="rId3"/>
          </a:graphicData>
        </a:graphic>
      </p:graphicFrame>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5" y="1484784"/>
            <a:ext cx="4431359"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6222840" y="1484784"/>
            <a:ext cx="697627" cy="369332"/>
          </a:xfrm>
          <a:prstGeom prst="rect">
            <a:avLst/>
          </a:prstGeom>
        </p:spPr>
        <p:txBody>
          <a:bodyPr wrap="none">
            <a:spAutoFit/>
          </a:bodyPr>
          <a:lstStyle/>
          <a:p>
            <a:r>
              <a:rPr lang="en-US" altLang="zh-CN" dirty="0" smtClean="0"/>
              <a:t>2016</a:t>
            </a:r>
            <a:endParaRPr lang="en-US" altLang="zh-CN" dirty="0"/>
          </a:p>
        </p:txBody>
      </p:sp>
      <p:sp>
        <p:nvSpPr>
          <p:cNvPr id="8" name="TextBox 7"/>
          <p:cNvSpPr txBox="1"/>
          <p:nvPr/>
        </p:nvSpPr>
        <p:spPr>
          <a:xfrm>
            <a:off x="1475656" y="4221088"/>
            <a:ext cx="6696744" cy="646331"/>
          </a:xfrm>
          <a:prstGeom prst="rect">
            <a:avLst/>
          </a:prstGeom>
          <a:noFill/>
        </p:spPr>
        <p:txBody>
          <a:bodyPr wrap="square" rtlCol="0">
            <a:spAutoFit/>
          </a:bodyPr>
          <a:lstStyle/>
          <a:p>
            <a:r>
              <a:rPr lang="zh-CN" altLang="en-US" dirty="0"/>
              <a:t>从</a:t>
            </a:r>
            <a:r>
              <a:rPr lang="en-US" altLang="zh-CN" dirty="0" smtClean="0"/>
              <a:t>2002</a:t>
            </a:r>
            <a:r>
              <a:rPr lang="zh-CN" altLang="en-US" dirty="0" smtClean="0"/>
              <a:t>年至今，印尼棕榈油从、在全球贸易量占比从</a:t>
            </a:r>
            <a:r>
              <a:rPr lang="en-US" altLang="zh-CN" dirty="0" smtClean="0"/>
              <a:t>16.65%</a:t>
            </a:r>
            <a:r>
              <a:rPr lang="zh-CN" altLang="en-US" dirty="0" smtClean="0"/>
              <a:t>快速上升至</a:t>
            </a:r>
            <a:r>
              <a:rPr lang="en-US" altLang="zh-CN" dirty="0" smtClean="0"/>
              <a:t>55.1%</a:t>
            </a:r>
            <a:r>
              <a:rPr lang="zh-CN" altLang="en-US" dirty="0" smtClean="0"/>
              <a:t>，对全球棕榈油价格的影响逐步增加；</a:t>
            </a:r>
            <a:endParaRPr lang="zh-CN" altLang="en-US" dirty="0"/>
          </a:p>
        </p:txBody>
      </p:sp>
    </p:spTree>
    <p:extLst>
      <p:ext uri="{BB962C8B-B14F-4D97-AF65-F5344CB8AC3E}">
        <p14:creationId xmlns:p14="http://schemas.microsoft.com/office/powerpoint/2010/main" val="4180810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dirty="0" smtClean="0"/>
              <a:t>棕榈进口国</a:t>
            </a:r>
            <a:endParaRPr lang="zh-CN" altLang="en-US" dirty="0"/>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8</a:t>
            </a:fld>
            <a:endParaRPr lang="zh-CN" altLang="en-US"/>
          </a:p>
        </p:txBody>
      </p:sp>
      <p:sp>
        <p:nvSpPr>
          <p:cNvPr id="6" name="内容占位符 5"/>
          <p:cNvSpPr>
            <a:spLocks noGrp="1"/>
          </p:cNvSpPr>
          <p:nvPr>
            <p:ph sz="quarter" idx="14"/>
          </p:nvPr>
        </p:nvSpPr>
        <p:spPr>
          <a:xfrm flipH="1" flipV="1">
            <a:off x="-1692696" y="5589240"/>
            <a:ext cx="216024" cy="45719"/>
          </a:xfrm>
        </p:spPr>
        <p:txBody>
          <a:bodyPr/>
          <a:lstStyle/>
          <a:p>
            <a:endParaRPr lang="zh-CN"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16" y="1556792"/>
            <a:ext cx="760992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43608" y="4797152"/>
            <a:ext cx="7416824" cy="923330"/>
          </a:xfrm>
          <a:prstGeom prst="rect">
            <a:avLst/>
          </a:prstGeom>
          <a:noFill/>
        </p:spPr>
        <p:txBody>
          <a:bodyPr wrap="square" rtlCol="0">
            <a:spAutoFit/>
          </a:bodyPr>
          <a:lstStyle/>
          <a:p>
            <a:pPr marL="342900" indent="-342900" algn="l">
              <a:buAutoNum type="arabicPeriod"/>
            </a:pPr>
            <a:r>
              <a:rPr lang="zh-CN" altLang="en-US" dirty="0" smtClean="0"/>
              <a:t>印度进口量增长显著；</a:t>
            </a:r>
            <a:endParaRPr lang="en-US" altLang="zh-CN" dirty="0" smtClean="0"/>
          </a:p>
          <a:p>
            <a:pPr marL="342900" indent="-342900" algn="l">
              <a:buAutoNum type="arabicPeriod"/>
            </a:pPr>
            <a:r>
              <a:rPr lang="zh-CN" altLang="en-US" dirty="0" smtClean="0"/>
              <a:t>欧盟的进口量增长和棕油</a:t>
            </a:r>
            <a:r>
              <a:rPr lang="en-US" altLang="zh-CN" dirty="0" smtClean="0"/>
              <a:t>/</a:t>
            </a:r>
            <a:r>
              <a:rPr lang="zh-CN" altLang="en-US" dirty="0" smtClean="0"/>
              <a:t>柴油比值有关系；</a:t>
            </a:r>
            <a:endParaRPr lang="en-US" altLang="zh-CN" dirty="0" smtClean="0"/>
          </a:p>
          <a:p>
            <a:pPr marL="342900" indent="-342900" algn="l">
              <a:buAutoNum type="arabicPeriod"/>
            </a:pPr>
            <a:r>
              <a:rPr lang="zh-CN" altLang="en-US" dirty="0" smtClean="0"/>
              <a:t>中国进口量逐年减少；</a:t>
            </a:r>
            <a:endParaRPr lang="zh-CN" altLang="en-US" dirty="0"/>
          </a:p>
        </p:txBody>
      </p:sp>
    </p:spTree>
    <p:extLst>
      <p:ext uri="{BB962C8B-B14F-4D97-AF65-F5344CB8AC3E}">
        <p14:creationId xmlns:p14="http://schemas.microsoft.com/office/powerpoint/2010/main" val="2396702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dirty="0" smtClean="0"/>
              <a:t>棕榈进口国</a:t>
            </a:r>
            <a:r>
              <a:rPr lang="en-US" altLang="zh-CN" dirty="0" smtClean="0"/>
              <a:t>—</a:t>
            </a:r>
            <a:r>
              <a:rPr lang="zh-CN" altLang="en-US" dirty="0" smtClean="0"/>
              <a:t>印度</a:t>
            </a:r>
            <a:endParaRPr lang="zh-CN" altLang="en-US" dirty="0"/>
          </a:p>
        </p:txBody>
      </p:sp>
      <p:sp>
        <p:nvSpPr>
          <p:cNvPr id="4" name="灯片编号占位符 3"/>
          <p:cNvSpPr>
            <a:spLocks noGrp="1"/>
          </p:cNvSpPr>
          <p:nvPr>
            <p:ph type="sldNum" sz="quarter" idx="17"/>
          </p:nvPr>
        </p:nvSpPr>
        <p:spPr/>
        <p:txBody>
          <a:bodyPr/>
          <a:lstStyle/>
          <a:p>
            <a:pPr>
              <a:defRPr/>
            </a:pPr>
            <a:fld id="{6EC93F89-8C55-4124-8E95-4BF35E04101C}" type="slidenum">
              <a:rPr lang="zh-CN" altLang="en-US" smtClean="0"/>
              <a:pPr>
                <a:defRPr/>
              </a:pPr>
              <a:t>9</a:t>
            </a:fld>
            <a:endParaRPr lang="zh-CN" altLang="en-US"/>
          </a:p>
        </p:txBody>
      </p:sp>
      <p:sp>
        <p:nvSpPr>
          <p:cNvPr id="6" name="内容占位符 5"/>
          <p:cNvSpPr>
            <a:spLocks noGrp="1"/>
          </p:cNvSpPr>
          <p:nvPr>
            <p:ph sz="quarter" idx="14"/>
          </p:nvPr>
        </p:nvSpPr>
        <p:spPr>
          <a:xfrm flipH="1" flipV="1">
            <a:off x="-1692696" y="5589240"/>
            <a:ext cx="216024" cy="45719"/>
          </a:xfrm>
        </p:spPr>
        <p:txBody>
          <a:bodyPr/>
          <a:lstStyle/>
          <a:p>
            <a:endParaRPr lang="zh-CN" alt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505847"/>
            <a:ext cx="4032448" cy="241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8266" y="1360404"/>
            <a:ext cx="4306222" cy="245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1" y="3949754"/>
            <a:ext cx="4118715" cy="2353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04048" y="3949754"/>
            <a:ext cx="3816424" cy="1754326"/>
          </a:xfrm>
          <a:prstGeom prst="rect">
            <a:avLst/>
          </a:prstGeom>
          <a:noFill/>
        </p:spPr>
        <p:txBody>
          <a:bodyPr wrap="square" rtlCol="0">
            <a:spAutoFit/>
          </a:bodyPr>
          <a:lstStyle/>
          <a:p>
            <a:r>
              <a:rPr lang="zh-CN" altLang="en-US" dirty="0" smtClean="0"/>
              <a:t>在过去</a:t>
            </a:r>
            <a:r>
              <a:rPr lang="en-US" altLang="zh-CN" dirty="0" smtClean="0"/>
              <a:t>15</a:t>
            </a:r>
            <a:r>
              <a:rPr lang="zh-CN" altLang="en-US" dirty="0" smtClean="0"/>
              <a:t>年中，印度的人口增长了约</a:t>
            </a:r>
            <a:r>
              <a:rPr lang="en-US" altLang="zh-CN" dirty="0" smtClean="0"/>
              <a:t>40%</a:t>
            </a:r>
            <a:r>
              <a:rPr lang="zh-CN" altLang="en-US" dirty="0" smtClean="0"/>
              <a:t>，</a:t>
            </a:r>
            <a:r>
              <a:rPr lang="en-US" altLang="zh-CN" dirty="0" smtClean="0"/>
              <a:t>GDP</a:t>
            </a:r>
            <a:r>
              <a:rPr lang="zh-CN" altLang="en-US" dirty="0" smtClean="0"/>
              <a:t>增长</a:t>
            </a:r>
            <a:r>
              <a:rPr lang="en-US" altLang="zh-CN" dirty="0" smtClean="0"/>
              <a:t>500%</a:t>
            </a:r>
            <a:r>
              <a:rPr lang="zh-CN" altLang="en-US" dirty="0" smtClean="0"/>
              <a:t>，然而对应的油籽产量仅仅增长了</a:t>
            </a:r>
            <a:r>
              <a:rPr lang="en-US" altLang="zh-CN" dirty="0" smtClean="0"/>
              <a:t>500</a:t>
            </a:r>
            <a:r>
              <a:rPr lang="zh-CN" altLang="en-US" dirty="0" smtClean="0"/>
              <a:t>万吨，约为</a:t>
            </a:r>
            <a:r>
              <a:rPr lang="en-US" altLang="zh-CN" dirty="0" smtClean="0"/>
              <a:t>24%</a:t>
            </a:r>
            <a:r>
              <a:rPr lang="zh-CN" altLang="en-US" dirty="0" smtClean="0"/>
              <a:t>。快速增长的人口和经济使印度油脂缺口巨大，后期进口量增长幅度和经济增长密切相关；</a:t>
            </a:r>
            <a:endParaRPr lang="zh-CN" altLang="en-US" dirty="0"/>
          </a:p>
        </p:txBody>
      </p:sp>
    </p:spTree>
    <p:extLst>
      <p:ext uri="{BB962C8B-B14F-4D97-AF65-F5344CB8AC3E}">
        <p14:creationId xmlns:p14="http://schemas.microsoft.com/office/powerpoint/2010/main" val="928268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4409</TotalTime>
  <Words>1539</Words>
  <Application>Microsoft Office PowerPoint</Application>
  <PresentationFormat>全屏显示(4:3)</PresentationFormat>
  <Paragraphs>159</Paragraphs>
  <Slides>30</Slides>
  <Notes>11</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三、马棕供应展望1 </vt:lpstr>
      <vt:lpstr>三、马棕供应展望2 </vt:lpstr>
      <vt:lpstr>四、技术面分析-月线</vt:lpstr>
      <vt:lpstr>四、技术面分析-周线</vt:lpstr>
      <vt:lpstr>四、技术面分析-日线</vt:lpstr>
      <vt:lpstr>短期策略</vt:lpstr>
      <vt:lpstr>四季度策略</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yulu gu</cp:lastModifiedBy>
  <cp:revision>286</cp:revision>
  <cp:lastPrinted>2014-08-25T06:53:58Z</cp:lastPrinted>
  <dcterms:created xsi:type="dcterms:W3CDTF">2012-09-11T10:36:46Z</dcterms:created>
  <dcterms:modified xsi:type="dcterms:W3CDTF">2016-09-21T00:34:11Z</dcterms:modified>
</cp:coreProperties>
</file>