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95" r:id="rId3"/>
    <p:sldId id="296" r:id="rId4"/>
    <p:sldId id="300" r:id="rId5"/>
    <p:sldId id="297" r:id="rId6"/>
    <p:sldId id="298" r:id="rId7"/>
    <p:sldId id="299" r:id="rId8"/>
    <p:sldId id="301" r:id="rId9"/>
    <p:sldId id="302" r:id="rId10"/>
    <p:sldId id="303" r:id="rId11"/>
    <p:sldId id="294" r:id="rId12"/>
    <p:sldId id="27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57" y="4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61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263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51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13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309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50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19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81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235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23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0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858BC-E113-46BF-8239-35B6A50D3339}" type="datetimeFigureOut">
              <a:rPr lang="zh-CN" altLang="en-US" smtClean="0"/>
              <a:t>2015/7/15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39D05-47AF-4B05-8196-9ED1D52AF4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77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E:\平面设计\品牌形象\ppt\20130715稿3\封面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764382" y="2349105"/>
            <a:ext cx="80494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 dirty="0" smtClean="0">
                <a:solidFill>
                  <a:srgbClr val="1C225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美豆报告偏多，豆粕仍存上涨空间</a:t>
            </a:r>
            <a:endParaRPr lang="en-US" altLang="zh-CN" sz="4000" dirty="0">
              <a:solidFill>
                <a:srgbClr val="1C225E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3483849" y="4967635"/>
            <a:ext cx="45362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zh-CN" altLang="en-US" sz="2000" b="1" dirty="0" smtClean="0">
                <a:solidFill>
                  <a:schemeClr val="bg1"/>
                </a:solidFill>
                <a:latin typeface="方正黑体简体" pitchFamily="1" charset="-122"/>
                <a:ea typeface="方正黑体简体" pitchFamily="1" charset="-122"/>
              </a:rPr>
              <a:t>胡声博</a:t>
            </a:r>
            <a:endParaRPr lang="en-US" altLang="zh-CN" sz="2000" b="1" dirty="0" smtClean="0">
              <a:solidFill>
                <a:schemeClr val="bg1"/>
              </a:solidFill>
              <a:latin typeface="方正黑体简体" pitchFamily="1" charset="-122"/>
              <a:ea typeface="方正黑体简体" pitchFamily="1" charset="-122"/>
            </a:endParaRPr>
          </a:p>
          <a:p>
            <a:pPr algn="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方正黑体简体" pitchFamily="1" charset="-122"/>
                <a:ea typeface="方正黑体简体" pitchFamily="1" charset="-122"/>
              </a:rPr>
              <a:t>2015</a:t>
            </a:r>
            <a:r>
              <a:rPr lang="zh-CN" altLang="en-US" sz="2000" b="1" dirty="0" smtClean="0">
                <a:solidFill>
                  <a:schemeClr val="bg1"/>
                </a:solidFill>
                <a:latin typeface="方正黑体简体" pitchFamily="1" charset="-122"/>
                <a:ea typeface="方正黑体简体" pitchFamily="1" charset="-122"/>
              </a:rPr>
              <a:t>年</a:t>
            </a:r>
            <a:r>
              <a:rPr lang="en-US" altLang="zh-CN" sz="2000" b="1" dirty="0" smtClean="0">
                <a:solidFill>
                  <a:schemeClr val="bg1"/>
                </a:solidFill>
                <a:latin typeface="方正黑体简体" pitchFamily="1" charset="-122"/>
                <a:ea typeface="方正黑体简体" pitchFamily="1" charset="-122"/>
              </a:rPr>
              <a:t>7</a:t>
            </a:r>
            <a:r>
              <a:rPr lang="zh-CN" altLang="en-US" sz="2000" b="1" dirty="0" smtClean="0">
                <a:solidFill>
                  <a:schemeClr val="bg1"/>
                </a:solidFill>
                <a:latin typeface="方正黑体简体" pitchFamily="1" charset="-122"/>
                <a:ea typeface="方正黑体简体" pitchFamily="1" charset="-122"/>
              </a:rPr>
              <a:t>月</a:t>
            </a:r>
            <a:r>
              <a:rPr lang="en-US" altLang="zh-CN" sz="2000" b="1" dirty="0" smtClean="0">
                <a:solidFill>
                  <a:schemeClr val="bg1"/>
                </a:solidFill>
                <a:latin typeface="方正黑体简体" pitchFamily="1" charset="-122"/>
                <a:ea typeface="方正黑体简体" pitchFamily="1" charset="-122"/>
              </a:rPr>
              <a:t>14</a:t>
            </a:r>
            <a:r>
              <a:rPr lang="zh-CN" altLang="en-US" sz="2000" b="1" dirty="0" smtClean="0">
                <a:solidFill>
                  <a:schemeClr val="bg1"/>
                </a:solidFill>
                <a:latin typeface="方正黑体简体" pitchFamily="1" charset="-122"/>
                <a:ea typeface="方正黑体简体" pitchFamily="1" charset="-122"/>
              </a:rPr>
              <a:t>日</a:t>
            </a:r>
            <a:endParaRPr lang="zh-CN" altLang="en-US" sz="2000" b="1" dirty="0">
              <a:solidFill>
                <a:schemeClr val="bg1"/>
              </a:solidFill>
              <a:latin typeface="方正黑体简体" pitchFamily="1" charset="-122"/>
              <a:ea typeface="方正黑体简体" pitchFamily="1" charset="-122"/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764383" y="5600702"/>
            <a:ext cx="18907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 b="1" dirty="0">
                <a:solidFill>
                  <a:schemeClr val="bg1"/>
                </a:solidFill>
                <a:latin typeface="方正黑体简体" pitchFamily="1" charset="-122"/>
                <a:ea typeface="方正黑体简体" pitchFamily="1" charset="-122"/>
              </a:rPr>
              <a:t>www.cindaqh.com</a:t>
            </a:r>
            <a:endParaRPr lang="zh-CN" altLang="en-US" sz="1400" b="1" dirty="0">
              <a:solidFill>
                <a:schemeClr val="bg1"/>
              </a:solidFill>
              <a:latin typeface="方正黑体简体" pitchFamily="1" charset="-122"/>
              <a:ea typeface="方正黑体简体" pitchFamily="1" charset="-122"/>
            </a:endParaRPr>
          </a:p>
        </p:txBody>
      </p:sp>
      <p:sp>
        <p:nvSpPr>
          <p:cNvPr id="2055" name="灯片编号占位符 11"/>
          <p:cNvSpPr txBox="1">
            <a:spLocks noGrp="1" noChangeArrowheads="1"/>
          </p:cNvSpPr>
          <p:nvPr/>
        </p:nvSpPr>
        <p:spPr bwMode="auto">
          <a:xfrm>
            <a:off x="6057900" y="5624516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A8ED29C-4A7F-4E4C-9376-FAD46F42F719}" type="slidenum">
              <a:rPr lang="zh-CN" altLang="en-US" sz="900">
                <a:solidFill>
                  <a:srgbClr val="898989"/>
                </a:solidFill>
                <a:latin typeface="Calibri" panose="020F0502020204030204" pitchFamily="34" charset="0"/>
              </a:rPr>
              <a:pPr algn="r" eaLnBrk="1" hangingPunct="1"/>
              <a:t>1</a:t>
            </a:fld>
            <a:endParaRPr lang="zh-CN" altLang="en-US" sz="9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056" name="TextBox 10"/>
          <p:cNvSpPr txBox="1">
            <a:spLocks noChangeArrowheads="1"/>
          </p:cNvSpPr>
          <p:nvPr/>
        </p:nvSpPr>
        <p:spPr bwMode="auto">
          <a:xfrm>
            <a:off x="6948488" y="1077841"/>
            <a:ext cx="13553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600" b="1" dirty="0">
                <a:solidFill>
                  <a:srgbClr val="1C225E"/>
                </a:solidFill>
                <a:latin typeface="方正黑体简体" pitchFamily="1" charset="-122"/>
                <a:ea typeface="方正黑体简体" pitchFamily="1" charset="-122"/>
              </a:rPr>
              <a:t>研发中心</a:t>
            </a:r>
          </a:p>
        </p:txBody>
      </p:sp>
    </p:spTree>
    <p:extLst>
      <p:ext uri="{BB962C8B-B14F-4D97-AF65-F5344CB8AC3E}">
        <p14:creationId xmlns:p14="http://schemas.microsoft.com/office/powerpoint/2010/main" val="383279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011"/>
    </mc:Choice>
    <mc:Fallback xmlns="">
      <p:transition spd="slow" advTm="7101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488950" y="479427"/>
            <a:ext cx="7886700" cy="733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M1601</a:t>
            </a:r>
            <a:r>
              <a:rPr lang="zh-CN" altLang="en-US" dirty="0" smtClean="0"/>
              <a:t>操作策略</a:t>
            </a:r>
            <a:endParaRPr lang="zh-CN" altLang="en-US" dirty="0"/>
          </a:p>
        </p:txBody>
      </p:sp>
      <p:pic>
        <p:nvPicPr>
          <p:cNvPr id="3" name="图片 2" descr="C:\Users\hu\AppData\Roaming\Tencent\Users\69070090\QQ\WinTemp\RichOle\WN0KI{9SF{8RR$JACYEF8YF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1212850"/>
            <a:ext cx="8096250" cy="48196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5003800" y="1917700"/>
            <a:ext cx="3371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M1601</a:t>
            </a:r>
            <a:r>
              <a:rPr lang="zh-CN" altLang="zh-CN" sz="1600" dirty="0"/>
              <a:t>，可等待回调，在</a:t>
            </a:r>
            <a:r>
              <a:rPr lang="en-US" altLang="zh-CN" sz="1600" dirty="0"/>
              <a:t>2850</a:t>
            </a:r>
            <a:r>
              <a:rPr lang="zh-CN" altLang="zh-CN" sz="1600" dirty="0"/>
              <a:t>或者</a:t>
            </a:r>
            <a:r>
              <a:rPr lang="en-US" altLang="zh-CN" sz="1600" dirty="0"/>
              <a:t>2800</a:t>
            </a:r>
            <a:r>
              <a:rPr lang="zh-CN" altLang="zh-CN" sz="1600" dirty="0"/>
              <a:t>入场，之后每下跌</a:t>
            </a:r>
            <a:r>
              <a:rPr lang="en-US" altLang="zh-CN" sz="1600" dirty="0"/>
              <a:t>50</a:t>
            </a:r>
            <a:r>
              <a:rPr lang="zh-CN" altLang="zh-CN" sz="1600" dirty="0"/>
              <a:t>点再入场相当的量，加到</a:t>
            </a:r>
            <a:r>
              <a:rPr lang="en-US" altLang="zh-CN" sz="1600" dirty="0"/>
              <a:t>2650</a:t>
            </a:r>
            <a:r>
              <a:rPr lang="zh-CN" altLang="zh-CN" sz="1600" dirty="0"/>
              <a:t>，大约（以</a:t>
            </a:r>
            <a:r>
              <a:rPr lang="en-US" altLang="zh-CN" sz="1600" dirty="0"/>
              <a:t>2850</a:t>
            </a:r>
            <a:r>
              <a:rPr lang="zh-CN" altLang="zh-CN" sz="1600" dirty="0"/>
              <a:t>为准）</a:t>
            </a:r>
            <a:r>
              <a:rPr lang="en-US" altLang="zh-CN" sz="1600" dirty="0"/>
              <a:t>5</a:t>
            </a:r>
            <a:r>
              <a:rPr lang="zh-CN" altLang="zh-CN" sz="1600" dirty="0"/>
              <a:t>组，均价在</a:t>
            </a:r>
            <a:r>
              <a:rPr lang="en-US" altLang="zh-CN" sz="1600" dirty="0"/>
              <a:t>2750</a:t>
            </a:r>
            <a:r>
              <a:rPr lang="zh-CN" altLang="zh-CN" sz="1600" dirty="0"/>
              <a:t>元</a:t>
            </a:r>
            <a:r>
              <a:rPr lang="en-US" altLang="zh-CN" sz="1600" dirty="0"/>
              <a:t>/</a:t>
            </a:r>
            <a:r>
              <a:rPr lang="zh-CN" altLang="zh-CN" sz="1600" dirty="0"/>
              <a:t>吨，止损在</a:t>
            </a:r>
            <a:r>
              <a:rPr lang="en-US" altLang="zh-CN" sz="1600" dirty="0"/>
              <a:t>2650</a:t>
            </a:r>
            <a:r>
              <a:rPr lang="zh-CN" altLang="zh-CN" sz="1600" dirty="0"/>
              <a:t>元</a:t>
            </a:r>
            <a:r>
              <a:rPr lang="en-US" altLang="zh-CN" sz="1600" dirty="0"/>
              <a:t>/</a:t>
            </a:r>
            <a:r>
              <a:rPr lang="zh-CN" altLang="zh-CN" sz="1600" dirty="0"/>
              <a:t>吨。上方最终目标位</a:t>
            </a:r>
            <a:r>
              <a:rPr lang="en-US" altLang="zh-CN" sz="1600" dirty="0"/>
              <a:t>3050</a:t>
            </a:r>
            <a:r>
              <a:rPr lang="zh-CN" altLang="zh-CN" sz="1600" dirty="0"/>
              <a:t>元</a:t>
            </a:r>
            <a:r>
              <a:rPr lang="en-US" altLang="zh-CN" sz="1600" dirty="0"/>
              <a:t>/</a:t>
            </a:r>
            <a:r>
              <a:rPr lang="zh-CN" altLang="zh-CN" sz="1600" dirty="0"/>
              <a:t>吨，时间大概在</a:t>
            </a:r>
            <a:r>
              <a:rPr lang="en-US" altLang="zh-CN" sz="1600" dirty="0"/>
              <a:t>8</a:t>
            </a:r>
            <a:r>
              <a:rPr lang="zh-CN" altLang="zh-CN" sz="1600" dirty="0"/>
              <a:t>月末</a:t>
            </a:r>
            <a:r>
              <a:rPr lang="en-US" altLang="zh-CN" sz="1600" dirty="0"/>
              <a:t>9</a:t>
            </a:r>
            <a:r>
              <a:rPr lang="zh-CN" altLang="zh-CN" sz="1600" dirty="0"/>
              <a:t>月初。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5264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免责条款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报告中的信息均来源于公开可获得的资料，信达期货有限公司力求准确可靠，但对这些信息的准确性及完整性不做任何保证，据此投资，责任自负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未经</a:t>
            </a:r>
            <a:r>
              <a:rPr lang="zh-CN" altLang="en-US" dirty="0"/>
              <a:t>信达期货有限公司授权许可，任何引用、转载以及向第三方传播本报告的行为均可能承担法律责任。</a:t>
            </a:r>
          </a:p>
        </p:txBody>
      </p:sp>
    </p:spTree>
    <p:extLst>
      <p:ext uri="{BB962C8B-B14F-4D97-AF65-F5344CB8AC3E}">
        <p14:creationId xmlns:p14="http://schemas.microsoft.com/office/powerpoint/2010/main" val="348488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E:\平面设计\品牌形象\ppt\20130715稿3\封底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0"/>
            <a:ext cx="91646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2" descr="E:\平面设计\品牌形象\ppt\20120910\ppt模板尾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6619875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3"/>
          <p:cNvSpPr txBox="1">
            <a:spLocks noChangeArrowheads="1"/>
          </p:cNvSpPr>
          <p:nvPr/>
        </p:nvSpPr>
        <p:spPr bwMode="auto">
          <a:xfrm>
            <a:off x="2916238" y="2997200"/>
            <a:ext cx="216058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b="1">
                <a:latin typeface="Calibri" panose="020F0502020204030204" pitchFamily="34" charset="0"/>
              </a:rPr>
              <a:t>谢   谢！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A9B0B19-5371-4767-9842-532D58BD15A6}" type="slidenum">
              <a:rPr lang="zh-CN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zh-CN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3318" name="Rectangle 3"/>
          <p:cNvSpPr txBox="1">
            <a:spLocks noChangeArrowheads="1"/>
          </p:cNvSpPr>
          <p:nvPr/>
        </p:nvSpPr>
        <p:spPr bwMode="auto">
          <a:xfrm>
            <a:off x="611188" y="5589588"/>
            <a:ext cx="619283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200" dirty="0">
                <a:latin typeface="Calibri" panose="020F0502020204030204" pitchFamily="34" charset="0"/>
              </a:rPr>
              <a:t>地址：杭州市文晖路</a:t>
            </a:r>
            <a:r>
              <a:rPr lang="en-US" altLang="zh-CN" sz="1200" dirty="0">
                <a:latin typeface="Calibri" panose="020F0502020204030204" pitchFamily="34" charset="0"/>
              </a:rPr>
              <a:t>108</a:t>
            </a:r>
            <a:r>
              <a:rPr lang="zh-CN" altLang="en-US" sz="1200" dirty="0">
                <a:latin typeface="Calibri" panose="020F0502020204030204" pitchFamily="34" charset="0"/>
              </a:rPr>
              <a:t>号浙江出版物资大厦</a:t>
            </a:r>
            <a:r>
              <a:rPr lang="en-US" altLang="zh-CN" sz="1200" dirty="0">
                <a:latin typeface="Calibri" panose="020F0502020204030204" pitchFamily="34" charset="0"/>
              </a:rPr>
              <a:t>12</a:t>
            </a:r>
            <a:r>
              <a:rPr lang="zh-CN" altLang="en-US" sz="1200" dirty="0">
                <a:latin typeface="Calibri" panose="020F0502020204030204" pitchFamily="34" charset="0"/>
              </a:rPr>
              <a:t>、</a:t>
            </a:r>
            <a:r>
              <a:rPr lang="en-US" altLang="zh-CN" sz="1200" dirty="0">
                <a:latin typeface="Calibri" panose="020F0502020204030204" pitchFamily="34" charset="0"/>
              </a:rPr>
              <a:t>16</a:t>
            </a:r>
            <a:r>
              <a:rPr lang="zh-CN" altLang="en-US" sz="1200" dirty="0">
                <a:latin typeface="Calibri" panose="020F0502020204030204" pitchFamily="34" charset="0"/>
              </a:rPr>
              <a:t>层</a:t>
            </a:r>
            <a:endParaRPr lang="en-US" altLang="zh-CN" sz="1200" dirty="0">
              <a:latin typeface="Calibri" panose="020F0502020204030204" pitchFamily="34" charset="0"/>
            </a:endParaRPr>
          </a:p>
          <a:p>
            <a:pPr eaLnBrk="1" hangingPunct="1"/>
            <a:r>
              <a:rPr lang="zh-CN" altLang="en-US" sz="1200" dirty="0">
                <a:latin typeface="Calibri" panose="020F0502020204030204" pitchFamily="34" charset="0"/>
              </a:rPr>
              <a:t>邮编：</a:t>
            </a:r>
            <a:r>
              <a:rPr lang="en-US" altLang="zh-CN" sz="1200" dirty="0">
                <a:latin typeface="Calibri" panose="020F0502020204030204" pitchFamily="34" charset="0"/>
              </a:rPr>
              <a:t>310004</a:t>
            </a:r>
          </a:p>
          <a:p>
            <a:pPr eaLnBrk="1" hangingPunct="1"/>
            <a:r>
              <a:rPr lang="zh-CN" altLang="en-US" sz="1200" dirty="0">
                <a:latin typeface="Calibri" panose="020F0502020204030204" pitchFamily="34" charset="0"/>
              </a:rPr>
              <a:t>电话</a:t>
            </a:r>
            <a:r>
              <a:rPr lang="zh-CN" altLang="en-US" sz="1200" dirty="0" smtClean="0">
                <a:latin typeface="Calibri" panose="020F0502020204030204" pitchFamily="34" charset="0"/>
              </a:rPr>
              <a:t>：</a:t>
            </a:r>
            <a:r>
              <a:rPr lang="en-US" altLang="zh-CN" sz="1200" dirty="0" smtClean="0">
                <a:latin typeface="Calibri" panose="020F0502020204030204" pitchFamily="34" charset="0"/>
              </a:rPr>
              <a:t>0571-28132612</a:t>
            </a:r>
            <a:endParaRPr lang="en-US" altLang="zh-CN" sz="1200" dirty="0">
              <a:latin typeface="Calibri" panose="020F0502020204030204" pitchFamily="34" charset="0"/>
            </a:endParaRPr>
          </a:p>
          <a:p>
            <a:pPr eaLnBrk="1" hangingPunct="1"/>
            <a:r>
              <a:rPr lang="zh-CN" altLang="en-US" sz="1200" dirty="0" smtClean="0">
                <a:latin typeface="Calibri" panose="020F0502020204030204" pitchFamily="34" charset="0"/>
              </a:rPr>
              <a:t>网址</a:t>
            </a:r>
            <a:r>
              <a:rPr lang="zh-CN" altLang="en-US" sz="1200" dirty="0">
                <a:latin typeface="Calibri" panose="020F0502020204030204" pitchFamily="34" charset="0"/>
              </a:rPr>
              <a:t>：</a:t>
            </a:r>
            <a:r>
              <a:rPr lang="en-US" altLang="zh-CN" sz="1200" dirty="0">
                <a:latin typeface="Calibri" panose="020F0502020204030204" pitchFamily="34" charset="0"/>
              </a:rPr>
              <a:t>www.cindaqh.com</a:t>
            </a:r>
            <a:endParaRPr lang="zh-CN" altLang="en-US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12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2"/>
    </mc:Choice>
    <mc:Fallback xmlns="">
      <p:transition spd="slow" advTm="65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98775" y="1746250"/>
            <a:ext cx="2520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</a:rPr>
              <a:t>目录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98775" y="2343150"/>
            <a:ext cx="334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</a:rPr>
              <a:t>一、美农报告解读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98775" y="2940050"/>
            <a:ext cx="334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</a:rPr>
              <a:t>二、粕类后期关注要点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98775" y="3536950"/>
            <a:ext cx="334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</a:rPr>
              <a:t>三、油脂后期关注要点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98775" y="4133850"/>
            <a:ext cx="334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70C0"/>
                </a:solidFill>
              </a:rPr>
              <a:t>四、总结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6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488950" y="479427"/>
            <a:ext cx="7886700" cy="733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一、美农报告解读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50" y="1212851"/>
            <a:ext cx="7890212" cy="454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41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488950" y="479427"/>
            <a:ext cx="7886700" cy="733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一、美农报告解读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 smtClean="0"/>
              <a:t>旧作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、库存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、消费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、出口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 smtClean="0"/>
              <a:t>新作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、面积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、单产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、库存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、出口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45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488950" y="479427"/>
            <a:ext cx="7886700" cy="733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一、美农报告解读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488950" y="1651000"/>
            <a:ext cx="71501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报告总结：</a:t>
            </a:r>
            <a:endParaRPr lang="en-US" altLang="zh-CN" sz="2400" dirty="0" smtClean="0"/>
          </a:p>
          <a:p>
            <a:r>
              <a:rPr lang="en-US" altLang="zh-CN" sz="2400" dirty="0" smtClean="0"/>
              <a:t>1</a:t>
            </a:r>
            <a:r>
              <a:rPr lang="zh-CN" altLang="en-US" sz="2400" dirty="0" smtClean="0"/>
              <a:t>、旧作库存后期仍有下调动力</a:t>
            </a:r>
            <a:endParaRPr lang="en-US" altLang="zh-CN" sz="2400" dirty="0" smtClean="0"/>
          </a:p>
          <a:p>
            <a:r>
              <a:rPr lang="en-US" altLang="zh-CN" sz="2400" dirty="0" smtClean="0"/>
              <a:t>2</a:t>
            </a:r>
            <a:r>
              <a:rPr lang="zh-CN" altLang="en-US" sz="2400" dirty="0" smtClean="0"/>
              <a:t>、旧作需求和出口依旧良好</a:t>
            </a:r>
            <a:endParaRPr lang="en-US" altLang="zh-CN" sz="2400" dirty="0" smtClean="0"/>
          </a:p>
          <a:p>
            <a:r>
              <a:rPr lang="en-US" altLang="zh-CN" sz="2400" dirty="0" smtClean="0"/>
              <a:t>3</a:t>
            </a:r>
            <a:r>
              <a:rPr lang="zh-CN" altLang="en-US" sz="2400" dirty="0" smtClean="0"/>
              <a:t>、新作单产和面积都有下调空间</a:t>
            </a:r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r>
              <a:rPr lang="zh-CN" altLang="en-US" sz="2400" dirty="0" smtClean="0"/>
              <a:t>风险：</a:t>
            </a:r>
            <a:endParaRPr lang="en-US" altLang="zh-CN" sz="2400" dirty="0" smtClean="0"/>
          </a:p>
          <a:p>
            <a:r>
              <a:rPr lang="en-US" altLang="zh-CN" sz="2400" dirty="0" smtClean="0"/>
              <a:t>1</a:t>
            </a:r>
            <a:r>
              <a:rPr lang="zh-CN" altLang="en-US" sz="2400" dirty="0" smtClean="0"/>
              <a:t>、国内粕类压力依旧存在</a:t>
            </a:r>
            <a:endParaRPr lang="en-US" altLang="zh-CN" sz="2400" dirty="0" smtClean="0"/>
          </a:p>
          <a:p>
            <a:r>
              <a:rPr lang="en-US" altLang="zh-CN" sz="2400" dirty="0" smtClean="0"/>
              <a:t>2</a:t>
            </a:r>
            <a:r>
              <a:rPr lang="zh-CN" altLang="en-US" sz="2400" dirty="0" smtClean="0"/>
              <a:t>、新作美豆出口或成为风险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1697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488950" y="479427"/>
            <a:ext cx="7886700" cy="733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二、粕类后期关注要点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8950" y="1587500"/>
            <a:ext cx="5365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</a:t>
            </a:r>
            <a:r>
              <a:rPr lang="zh-CN" altLang="en-US" sz="2400" dirty="0"/>
              <a:t>、每周二的种植情况报告</a:t>
            </a:r>
            <a:endParaRPr lang="en-US" altLang="zh-CN" sz="2400" dirty="0"/>
          </a:p>
          <a:p>
            <a:r>
              <a:rPr lang="en-US" altLang="zh-CN" sz="2400" dirty="0"/>
              <a:t>2</a:t>
            </a:r>
            <a:r>
              <a:rPr lang="zh-CN" altLang="en-US" sz="2400" dirty="0"/>
              <a:t>、每周四晚上的出口报告</a:t>
            </a:r>
            <a:endParaRPr lang="en-US" altLang="zh-CN" sz="2400" dirty="0"/>
          </a:p>
          <a:p>
            <a:r>
              <a:rPr lang="en-US" altLang="zh-CN" sz="2400" dirty="0"/>
              <a:t>3</a:t>
            </a:r>
            <a:r>
              <a:rPr lang="zh-CN" altLang="en-US" sz="2400" dirty="0"/>
              <a:t>、</a:t>
            </a:r>
            <a:r>
              <a:rPr lang="en-US" altLang="zh-CN" sz="2400" dirty="0"/>
              <a:t>NOPA</a:t>
            </a:r>
            <a:r>
              <a:rPr lang="zh-CN" altLang="en-US" sz="2400" dirty="0"/>
              <a:t>压榨报告</a:t>
            </a:r>
          </a:p>
        </p:txBody>
      </p:sp>
    </p:spTree>
    <p:extLst>
      <p:ext uri="{BB962C8B-B14F-4D97-AF65-F5344CB8AC3E}">
        <p14:creationId xmlns:p14="http://schemas.microsoft.com/office/powerpoint/2010/main" val="34681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488950" y="479427"/>
            <a:ext cx="7886700" cy="733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三、油脂后期</a:t>
            </a:r>
            <a:r>
              <a:rPr lang="zh-CN" altLang="en-US" dirty="0"/>
              <a:t>关注要点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88950" y="1879600"/>
            <a:ext cx="4679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</a:t>
            </a:r>
            <a:r>
              <a:rPr lang="zh-CN" altLang="en-US" sz="2400" dirty="0"/>
              <a:t>、库存仍不断上涨</a:t>
            </a:r>
            <a:endParaRPr lang="en-US" altLang="zh-CN" sz="2400" dirty="0"/>
          </a:p>
          <a:p>
            <a:r>
              <a:rPr lang="en-US" altLang="zh-CN" sz="2400" dirty="0"/>
              <a:t>2</a:t>
            </a:r>
            <a:r>
              <a:rPr lang="zh-CN" altLang="en-US" sz="2400" dirty="0" smtClean="0"/>
              <a:t>、马来棕榈油出口</a:t>
            </a:r>
            <a:endParaRPr lang="en-US" altLang="zh-CN" sz="2400" dirty="0" smtClean="0"/>
          </a:p>
          <a:p>
            <a:r>
              <a:rPr lang="en-US" altLang="zh-CN" sz="2400" dirty="0" smtClean="0"/>
              <a:t>3</a:t>
            </a:r>
            <a:r>
              <a:rPr lang="zh-CN" altLang="en-US" sz="2400" dirty="0" smtClean="0"/>
              <a:t>、印尼出口税政策施行后出口情况</a:t>
            </a:r>
            <a:endParaRPr lang="en-US" altLang="zh-CN" sz="2400" dirty="0" smtClean="0"/>
          </a:p>
          <a:p>
            <a:endParaRPr lang="zh-CN" altLang="en-US" sz="2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362" y="3429000"/>
            <a:ext cx="5346687" cy="336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22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488950" y="479427"/>
            <a:ext cx="7886700" cy="733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四、总结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488950" y="1720840"/>
            <a:ext cx="63055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</a:t>
            </a:r>
            <a:r>
              <a:rPr lang="zh-CN" altLang="en-US" sz="2400" dirty="0"/>
              <a:t>、粕类后期维持多头配置</a:t>
            </a:r>
            <a:endParaRPr lang="en-US" altLang="zh-CN" sz="2400" dirty="0"/>
          </a:p>
          <a:p>
            <a:r>
              <a:rPr lang="en-US" altLang="zh-CN" sz="2400" dirty="0"/>
              <a:t>2</a:t>
            </a:r>
            <a:r>
              <a:rPr lang="zh-CN" altLang="en-US" sz="2400" dirty="0"/>
              <a:t>、油脂做多可等到</a:t>
            </a:r>
            <a:r>
              <a:rPr lang="en-US" altLang="zh-CN" sz="2400" dirty="0"/>
              <a:t>8</a:t>
            </a:r>
            <a:r>
              <a:rPr lang="zh-CN" altLang="en-US" sz="2400" dirty="0"/>
              <a:t>月中旬</a:t>
            </a:r>
            <a:endParaRPr lang="en-US" altLang="zh-CN" sz="2400" dirty="0"/>
          </a:p>
          <a:p>
            <a:r>
              <a:rPr lang="en-US" altLang="zh-CN" sz="2400" dirty="0"/>
              <a:t>3</a:t>
            </a:r>
            <a:r>
              <a:rPr lang="zh-CN" altLang="en-US" sz="2400" dirty="0"/>
              <a:t>、粕类可尝试买近卖远（现价，价差</a:t>
            </a:r>
            <a:r>
              <a:rPr lang="en-US" altLang="zh-CN" sz="2400" dirty="0"/>
              <a:t>100</a:t>
            </a:r>
            <a:r>
              <a:rPr lang="zh-CN" altLang="en-US" sz="2400" dirty="0"/>
              <a:t>，止损</a:t>
            </a:r>
            <a:r>
              <a:rPr lang="en-US" altLang="zh-CN" sz="2400" dirty="0"/>
              <a:t>150</a:t>
            </a:r>
            <a:r>
              <a:rPr lang="zh-CN" altLang="en-US" sz="2400" dirty="0"/>
              <a:t>，止盈平水）*止损小，可尝试</a:t>
            </a:r>
            <a:endParaRPr lang="en-US" altLang="zh-CN" sz="2400" dirty="0"/>
          </a:p>
          <a:p>
            <a:r>
              <a:rPr lang="en-US" altLang="zh-CN" sz="2400" dirty="0"/>
              <a:t>4</a:t>
            </a:r>
            <a:r>
              <a:rPr lang="zh-CN" altLang="en-US" sz="2400" dirty="0"/>
              <a:t>、</a:t>
            </a:r>
            <a:r>
              <a:rPr lang="en-US" altLang="zh-CN" sz="2400" dirty="0"/>
              <a:t>YP1605</a:t>
            </a:r>
            <a:r>
              <a:rPr lang="zh-CN" altLang="en-US" sz="2400" dirty="0"/>
              <a:t>做扩大，（</a:t>
            </a:r>
            <a:r>
              <a:rPr lang="en-US" altLang="zh-CN" sz="2400" dirty="0"/>
              <a:t>700</a:t>
            </a:r>
            <a:r>
              <a:rPr lang="zh-CN" altLang="en-US" sz="2400" dirty="0"/>
              <a:t>，</a:t>
            </a:r>
            <a:r>
              <a:rPr lang="en-US" altLang="zh-CN" sz="2400" dirty="0"/>
              <a:t>650</a:t>
            </a:r>
            <a:r>
              <a:rPr lang="zh-CN" altLang="en-US" sz="2400" dirty="0"/>
              <a:t>，</a:t>
            </a:r>
            <a:r>
              <a:rPr lang="en-US" altLang="zh-CN" sz="2400" dirty="0"/>
              <a:t>600</a:t>
            </a:r>
            <a:r>
              <a:rPr lang="zh-CN" altLang="en-US" sz="2400" dirty="0"/>
              <a:t>，</a:t>
            </a:r>
            <a:r>
              <a:rPr lang="en-US" altLang="zh-CN" sz="2400" dirty="0"/>
              <a:t>550</a:t>
            </a:r>
            <a:r>
              <a:rPr lang="zh-CN" altLang="en-US" sz="2400" dirty="0"/>
              <a:t>，止损在</a:t>
            </a:r>
            <a:r>
              <a:rPr lang="en-US" altLang="zh-CN" sz="2400" dirty="0"/>
              <a:t>500</a:t>
            </a:r>
            <a:r>
              <a:rPr lang="zh-CN" altLang="en-US" sz="2400" dirty="0"/>
              <a:t>，止盈在</a:t>
            </a:r>
            <a:r>
              <a:rPr lang="en-US" altLang="zh-CN" sz="2400" dirty="0"/>
              <a:t>850</a:t>
            </a:r>
            <a:r>
              <a:rPr lang="zh-CN" altLang="en-US" sz="2400" dirty="0"/>
              <a:t>附近）**风险在棕榈油</a:t>
            </a:r>
            <a:endParaRPr lang="en-US" altLang="zh-CN" sz="2400" dirty="0"/>
          </a:p>
          <a:p>
            <a:r>
              <a:rPr lang="en-US" altLang="zh-CN" sz="2400" dirty="0"/>
              <a:t>5</a:t>
            </a:r>
            <a:r>
              <a:rPr lang="zh-CN" altLang="en-US" sz="2400" dirty="0"/>
              <a:t>、豆油卖</a:t>
            </a:r>
            <a:r>
              <a:rPr lang="en-US" altLang="zh-CN" sz="2400" dirty="0"/>
              <a:t>9</a:t>
            </a:r>
            <a:r>
              <a:rPr lang="zh-CN" altLang="en-US" sz="2400" dirty="0"/>
              <a:t>买</a:t>
            </a:r>
            <a:r>
              <a:rPr lang="en-US" altLang="zh-CN" sz="2400" dirty="0"/>
              <a:t>1</a:t>
            </a:r>
            <a:r>
              <a:rPr lang="zh-CN" altLang="en-US" sz="2400" dirty="0"/>
              <a:t>，（</a:t>
            </a:r>
            <a:r>
              <a:rPr lang="en-US" altLang="zh-CN" sz="2400" dirty="0"/>
              <a:t>-120</a:t>
            </a:r>
            <a:r>
              <a:rPr lang="zh-CN" altLang="en-US" sz="2400" dirty="0"/>
              <a:t>，</a:t>
            </a:r>
            <a:r>
              <a:rPr lang="en-US" altLang="zh-CN" sz="2400" dirty="0"/>
              <a:t>-100</a:t>
            </a:r>
            <a:r>
              <a:rPr lang="zh-CN" altLang="en-US" sz="2400" dirty="0"/>
              <a:t>，</a:t>
            </a:r>
            <a:r>
              <a:rPr lang="en-US" altLang="zh-CN" sz="2400" dirty="0"/>
              <a:t>-80</a:t>
            </a:r>
            <a:r>
              <a:rPr lang="zh-CN" altLang="en-US" sz="2400" dirty="0"/>
              <a:t>，</a:t>
            </a:r>
            <a:r>
              <a:rPr lang="en-US" altLang="zh-CN" sz="2400" dirty="0"/>
              <a:t>-60</a:t>
            </a:r>
            <a:r>
              <a:rPr lang="zh-CN" altLang="en-US" sz="2400" dirty="0"/>
              <a:t>，</a:t>
            </a:r>
            <a:r>
              <a:rPr lang="en-US" altLang="zh-CN" sz="2400" dirty="0"/>
              <a:t>-40</a:t>
            </a:r>
            <a:r>
              <a:rPr lang="zh-CN" altLang="en-US" sz="2400" dirty="0"/>
              <a:t>，止损在</a:t>
            </a:r>
            <a:r>
              <a:rPr lang="en-US" altLang="zh-CN" sz="2400" dirty="0"/>
              <a:t>0</a:t>
            </a:r>
            <a:r>
              <a:rPr lang="zh-CN" altLang="en-US" sz="2400" dirty="0"/>
              <a:t>，均价在</a:t>
            </a:r>
            <a:r>
              <a:rPr lang="en-US" altLang="zh-CN" sz="2400" dirty="0"/>
              <a:t>-80</a:t>
            </a:r>
            <a:r>
              <a:rPr lang="zh-CN" altLang="en-US" sz="2400" dirty="0"/>
              <a:t>，止盈</a:t>
            </a:r>
            <a:r>
              <a:rPr lang="en-US" altLang="zh-CN" sz="2400" dirty="0"/>
              <a:t>-200</a:t>
            </a:r>
            <a:r>
              <a:rPr lang="zh-CN" altLang="en-US" sz="2400" dirty="0"/>
              <a:t>）***</a:t>
            </a:r>
            <a:endParaRPr lang="en-US" altLang="zh-CN" sz="24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8075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488950" y="479427"/>
            <a:ext cx="7886700" cy="733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M1601</a:t>
            </a:r>
            <a:r>
              <a:rPr lang="zh-CN" altLang="en-US" dirty="0" smtClean="0"/>
              <a:t>操作策略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71500" y="1543050"/>
            <a:ext cx="8013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/>
              <a:t>具体操作策略：</a:t>
            </a:r>
          </a:p>
          <a:p>
            <a:r>
              <a:rPr lang="zh-CN" altLang="zh-CN" sz="2400" dirty="0"/>
              <a:t>总体思路，美豆此时利多因素较多，短期内大幅回调的可能性也不高，因此，先确定相对高点，从</a:t>
            </a:r>
            <a:r>
              <a:rPr lang="en-US" altLang="zh-CN" sz="2400" dirty="0"/>
              <a:t>K</a:t>
            </a:r>
            <a:r>
              <a:rPr lang="zh-CN" altLang="zh-CN" sz="2400" dirty="0"/>
              <a:t>线分析，</a:t>
            </a:r>
            <a:r>
              <a:rPr lang="en-US" altLang="zh-CN" sz="2400" dirty="0"/>
              <a:t>1067</a:t>
            </a:r>
            <a:r>
              <a:rPr lang="zh-CN" altLang="zh-CN" sz="2400" dirty="0"/>
              <a:t>，</a:t>
            </a:r>
            <a:r>
              <a:rPr lang="en-US" altLang="zh-CN" sz="2400" dirty="0"/>
              <a:t>1100</a:t>
            </a:r>
            <a:r>
              <a:rPr lang="zh-CN" altLang="zh-CN" sz="2400" dirty="0"/>
              <a:t>（整数关），短期来看，</a:t>
            </a:r>
            <a:r>
              <a:rPr lang="en-US" altLang="zh-CN" sz="2400" dirty="0"/>
              <a:t>1100</a:t>
            </a:r>
            <a:r>
              <a:rPr lang="zh-CN" altLang="zh-CN" sz="2400" dirty="0"/>
              <a:t>可能是本轮上涨的第一休整点位。</a:t>
            </a:r>
          </a:p>
          <a:p>
            <a:endParaRPr lang="en-US" altLang="zh-CN" sz="2400" dirty="0" smtClean="0"/>
          </a:p>
          <a:p>
            <a:r>
              <a:rPr lang="zh-CN" altLang="zh-CN" sz="2400" dirty="0" smtClean="0"/>
              <a:t>下方</a:t>
            </a:r>
            <a:r>
              <a:rPr lang="zh-CN" altLang="zh-CN" sz="2400" dirty="0"/>
              <a:t>支撑</a:t>
            </a:r>
            <a:r>
              <a:rPr lang="zh-CN" altLang="zh-CN" sz="2400" dirty="0" smtClean="0"/>
              <a:t>，</a:t>
            </a:r>
            <a:r>
              <a:rPr lang="en-US" altLang="zh-CN" sz="2400" dirty="0" smtClean="0"/>
              <a:t>990</a:t>
            </a:r>
            <a:r>
              <a:rPr lang="zh-CN" altLang="zh-CN" sz="2400" dirty="0"/>
              <a:t>是极大的支撑，预计也不会跌到，若跌到可大幅度入场，其次就以</a:t>
            </a:r>
            <a:r>
              <a:rPr lang="en-US" altLang="zh-CN" sz="2400" dirty="0"/>
              <a:t>5</a:t>
            </a:r>
            <a:r>
              <a:rPr lang="zh-CN" altLang="zh-CN" sz="2400" dirty="0"/>
              <a:t>日线为买点，以美豆的点位来确定当时豆粕</a:t>
            </a:r>
            <a:r>
              <a:rPr lang="en-US" altLang="zh-CN" sz="2400" dirty="0"/>
              <a:t>1601</a:t>
            </a:r>
            <a:r>
              <a:rPr lang="zh-CN" altLang="zh-CN" sz="2400" dirty="0"/>
              <a:t>的价位，入场操作。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399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2133</TotalTime>
  <Words>594</Words>
  <Application>Microsoft Office PowerPoint</Application>
  <PresentationFormat>全屏显示(4:3)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Adobe 黑体 Std R</vt:lpstr>
      <vt:lpstr>方正黑体简体</vt:lpstr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免责条款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豆粕天量持仓背后</dc:title>
  <dc:creator>shengbo hu</dc:creator>
  <cp:lastModifiedBy>shengbo hu</cp:lastModifiedBy>
  <cp:revision>62</cp:revision>
  <dcterms:created xsi:type="dcterms:W3CDTF">2015-05-18T02:46:24Z</dcterms:created>
  <dcterms:modified xsi:type="dcterms:W3CDTF">2015-07-15T07:09:51Z</dcterms:modified>
</cp:coreProperties>
</file>